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rPr lang="en"/>
              <a:t>This is the study word list use case diagram. Once a user selects a word list to be tested, the word list and study history for that word list is loaded. Then the user is tested on words in the list based on their study history and the history is updated based on the user's correctness.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rPr lang="en"/>
              <a:t>This is the create local word list use case diagram. The user names the list and adds data for all of the words and it is stored on their device.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lang="en"/>
              <a:t>This is the create sharable word list use case diagram. When the user types a word, it is sent to our server. If the word is found in our server, it returns the data for that word to the user's device. If it is not found in our server, we request the word from Merriam-Webster and process the XML file for that word. Then the word data is stored in our server and is returned to the user's device. Once the user finishes adding words to the list, the list is stored on their device for testing and on the server for sharing. The user is also given options to share the list with other people. </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 </a:t>
            </a:r>
          </a:p>
          <a:p>
            <a:pPr rtl="0">
              <a:spcBef>
                <a:spcPts val="0"/>
              </a:spcBef>
              <a:buNone/>
            </a:pPr>
            <a:r>
              <a:rPr lang="en"/>
              <a:t>This is the modify word list use case diagram. The user selects a word list to edit and is then given the option to add or remove words from the list. When the user is finished, the word list is saved.</a:t>
            </a:r>
          </a:p>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lang="en"/>
              <a:t>This is the import word list use case diagram. The user selects the text file containing the word list and it is processed and stored on the device.</a:t>
            </a:r>
          </a:p>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a:off y="0" x="0"/>
            <a:ext cy="35183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0" name="Shape 10"/>
          <p:cNvCxnSpPr/>
          <p:nvPr/>
        </p:nvCxnSpPr>
        <p:spPr>
          <a:xfrm>
            <a:off y="3496604"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1" name="Shape 11"/>
          <p:cNvSpPr txBox="1"/>
          <p:nvPr>
            <p:ph type="ctrTitle"/>
          </p:nvPr>
        </p:nvSpPr>
        <p:spPr>
          <a:xfrm>
            <a:off y="1867781" x="685800"/>
            <a:ext cy="1648800" cx="7772400"/>
          </a:xfrm>
          <a:prstGeom prst="rect">
            <a:avLst/>
          </a:prstGeom>
        </p:spPr>
        <p:txBody>
          <a:bodyPr bIns="91425" rIns="91425" lIns="91425" t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y="3627026" x="685800"/>
            <a:ext cy="774300" cx="7772400"/>
          </a:xfrm>
          <a:prstGeom prst="rect">
            <a:avLst/>
          </a:prstGeom>
        </p:spPr>
        <p:txBody>
          <a:bodyPr bIns="91425" rIns="91425" lIns="91425" t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y="0" x="0"/>
          <a:ext cy="0" cx="0"/>
          <a:chOff y="0" x="0"/>
          <a:chExt cy="0" cx="0"/>
        </a:xfrm>
      </p:grpSpPr>
      <p:sp>
        <p:nvSpPr>
          <p:cNvPr id="15" name="Shape 15"/>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16" name="Shape 16"/>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7" name="Shape 17"/>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y="0" x="0"/>
          <a:ext cy="0" cx="0"/>
          <a:chOff y="0" x="0"/>
          <a:chExt cy="0" cx="0"/>
        </a:xfrm>
      </p:grpSpPr>
      <p:sp>
        <p:nvSpPr>
          <p:cNvPr id="21" name="Shape 21"/>
          <p:cNvSpPr/>
          <p:nvPr/>
        </p:nvSpPr>
        <p:spPr>
          <a:xfrm>
            <a:off y="0" x="0"/>
            <a:ext cy="11499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22" name="Shape 22"/>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3" name="Shape 2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y="0" x="0"/>
          <a:ext cy="0" cx="0"/>
          <a:chOff y="0" x="0"/>
          <a:chExt cy="0" cx="0"/>
        </a:xfrm>
      </p:grpSpPr>
      <p:sp>
        <p:nvSpPr>
          <p:cNvPr id="28" name="Shape 28"/>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29" name="Shape 29"/>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30" name="Shape 30"/>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y="0" x="0"/>
          <a:ext cy="0" cx="0"/>
          <a:chOff y="0" x="0"/>
          <a:chExt cy="0" cx="0"/>
        </a:xfrm>
      </p:grpSpPr>
      <p:sp>
        <p:nvSpPr>
          <p:cNvPr id="33" name="Shape 33"/>
          <p:cNvSpPr txBox="1"/>
          <p:nvPr>
            <p:ph idx="1" type="body"/>
          </p:nvPr>
        </p:nvSpPr>
        <p:spPr>
          <a:xfrm>
            <a:off y="4406309" x="457200"/>
            <a:ext cy="519599" cx="8229600"/>
          </a:xfrm>
          <a:prstGeom prst="rect">
            <a:avLst/>
          </a:prstGeom>
        </p:spPr>
        <p:txBody>
          <a:bodyPr bIns="91425" rIns="91425" lIns="91425" tIns="91425" anchor="t" anchorCtr="0"/>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y="0" x="4274"/>
            <a:ext cy="4406399"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35" name="Shape 35"/>
          <p:cNvCxnSpPr/>
          <p:nvPr/>
        </p:nvCxnSpPr>
        <p:spPr>
          <a:xfrm>
            <a:off y="4384371"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36" name="Shape 3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y="0" x="0"/>
          <a:ext cy="0" cx="0"/>
          <a:chOff y="0" x="0"/>
          <a:chExt cy="0" cx="0"/>
        </a:xfrm>
      </p:grpSpPr>
      <p:sp>
        <p:nvSpPr>
          <p:cNvPr id="38" name="Shape 3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7.jp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ctrTitle"/>
          </p:nvPr>
        </p:nvSpPr>
        <p:spPr>
          <a:xfrm>
            <a:off y="1867781" x="685800"/>
            <a:ext cy="1648800" cx="7772400"/>
          </a:xfrm>
          <a:prstGeom prst="rect">
            <a:avLst/>
          </a:prstGeom>
        </p:spPr>
        <p:txBody>
          <a:bodyPr bIns="91425" rIns="91425" lIns="91425" tIns="91425" anchor="b" anchorCtr="0">
            <a:noAutofit/>
          </a:bodyPr>
          <a:lstStyle/>
          <a:p>
            <a:pPr>
              <a:spcBef>
                <a:spcPts val="0"/>
              </a:spcBef>
              <a:buNone/>
            </a:pPr>
            <a:r>
              <a:rPr lang="en"/>
              <a:t>Bee Spelled</a:t>
            </a:r>
          </a:p>
        </p:txBody>
      </p:sp>
      <p:sp>
        <p:nvSpPr>
          <p:cNvPr id="41" name="Shape 41"/>
          <p:cNvSpPr txBox="1"/>
          <p:nvPr>
            <p:ph idx="1" type="subTitle"/>
          </p:nvPr>
        </p:nvSpPr>
        <p:spPr>
          <a:xfrm>
            <a:off y="3627026" x="685800"/>
            <a:ext cy="774300" cx="7772400"/>
          </a:xfrm>
          <a:prstGeom prst="rect">
            <a:avLst/>
          </a:prstGeom>
        </p:spPr>
        <p:txBody>
          <a:bodyPr bIns="91425" rIns="91425" lIns="91425" tIns="91425" anchor="t" anchorCtr="0">
            <a:noAutofit/>
          </a:bodyPr>
          <a:lstStyle/>
          <a:p>
            <a:pPr>
              <a:spcBef>
                <a:spcPts val="0"/>
              </a:spcBef>
              <a:buNone/>
            </a:pPr>
            <a:r>
              <a:rPr lang="en"/>
              <a:t>Naomi Perry, Thomas Lewallen, Jack Dwyer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Study Word List Use Case Diagram</a:t>
            </a:r>
          </a:p>
        </p:txBody>
      </p:sp>
      <p:pic>
        <p:nvPicPr>
          <p:cNvPr id="95" name="Shape 95"/>
          <p:cNvPicPr preferRelativeResize="0"/>
          <p:nvPr/>
        </p:nvPicPr>
        <p:blipFill>
          <a:blip r:embed="rId3">
            <a:alphaModFix/>
          </a:blip>
          <a:stretch>
            <a:fillRect/>
          </a:stretch>
        </p:blipFill>
        <p:spPr>
          <a:xfrm>
            <a:off y="1421487" x="2014525"/>
            <a:ext cy="3438525" cx="51149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5" x="109800"/>
            <a:ext cy="857400" cx="8924400"/>
          </a:xfrm>
          <a:prstGeom prst="rect">
            <a:avLst/>
          </a:prstGeom>
        </p:spPr>
        <p:txBody>
          <a:bodyPr bIns="91425" rIns="91425" lIns="91425" tIns="91425" anchor="b" anchorCtr="0">
            <a:noAutofit/>
          </a:bodyPr>
          <a:lstStyle/>
          <a:p>
            <a:pPr>
              <a:spcBef>
                <a:spcPts val="0"/>
              </a:spcBef>
              <a:buNone/>
            </a:pPr>
            <a:r>
              <a:rPr sz="3200" lang="en"/>
              <a:t>Create Local Word List Use Case Diagram</a:t>
            </a:r>
          </a:p>
        </p:txBody>
      </p:sp>
      <p:pic>
        <p:nvPicPr>
          <p:cNvPr id="101" name="Shape 101"/>
          <p:cNvPicPr preferRelativeResize="0"/>
          <p:nvPr/>
        </p:nvPicPr>
        <p:blipFill>
          <a:blip r:embed="rId3">
            <a:alphaModFix/>
          </a:blip>
          <a:stretch>
            <a:fillRect/>
          </a:stretch>
        </p:blipFill>
        <p:spPr>
          <a:xfrm>
            <a:off y="1795425" x="1996875"/>
            <a:ext cy="2437174" cx="51502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2800" lang="en"/>
              <a:t>Create Sharable Word List Use Case Diagram</a:t>
            </a:r>
          </a:p>
        </p:txBody>
      </p:sp>
      <p:pic>
        <p:nvPicPr>
          <p:cNvPr id="107" name="Shape 107"/>
          <p:cNvPicPr preferRelativeResize="0"/>
          <p:nvPr/>
        </p:nvPicPr>
        <p:blipFill>
          <a:blip r:embed="rId3">
            <a:alphaModFix/>
          </a:blip>
          <a:stretch>
            <a:fillRect/>
          </a:stretch>
        </p:blipFill>
        <p:spPr>
          <a:xfrm>
            <a:off y="1366875" x="746412"/>
            <a:ext cy="3483725" cx="765117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Modify Word List Use Case Diagram</a:t>
            </a:r>
          </a:p>
        </p:txBody>
      </p:sp>
      <p:pic>
        <p:nvPicPr>
          <p:cNvPr id="113" name="Shape 113"/>
          <p:cNvPicPr preferRelativeResize="0"/>
          <p:nvPr/>
        </p:nvPicPr>
        <p:blipFill>
          <a:blip r:embed="rId3">
            <a:alphaModFix/>
          </a:blip>
          <a:stretch>
            <a:fillRect/>
          </a:stretch>
        </p:blipFill>
        <p:spPr>
          <a:xfrm>
            <a:off y="1478050" x="2457450"/>
            <a:ext cy="3352800" cx="42291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Import Word List Use Case Diagram</a:t>
            </a:r>
          </a:p>
        </p:txBody>
      </p:sp>
      <p:pic>
        <p:nvPicPr>
          <p:cNvPr id="119" name="Shape 119"/>
          <p:cNvPicPr preferRelativeResize="0"/>
          <p:nvPr/>
        </p:nvPicPr>
        <p:blipFill>
          <a:blip r:embed="rId3">
            <a:alphaModFix/>
          </a:blip>
          <a:stretch>
            <a:fillRect/>
          </a:stretch>
        </p:blipFill>
        <p:spPr>
          <a:xfrm>
            <a:off y="1868000" x="2412402"/>
            <a:ext cy="2513000" cx="43192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Feature Priority</a:t>
            </a:r>
          </a:p>
        </p:txBody>
      </p:sp>
      <p:sp>
        <p:nvSpPr>
          <p:cNvPr id="125" name="Shape 12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u="sng" sz="1400" lang="en"/>
              <a:t>Required</a:t>
            </a:r>
          </a:p>
          <a:p>
            <a:pPr rtl="0" lvl="0" indent="-317500" marL="457200">
              <a:lnSpc>
                <a:spcPct val="115000"/>
              </a:lnSpc>
              <a:spcBef>
                <a:spcPts val="0"/>
              </a:spcBef>
              <a:buClr>
                <a:schemeClr val="dk1"/>
              </a:buClr>
              <a:buSzPct val="100000"/>
              <a:buFont typeface="Arial"/>
              <a:buChar char="●"/>
            </a:pPr>
            <a:r>
              <a:rPr sz="1400" lang="en"/>
              <a:t>Create a list by typing and adding audio</a:t>
            </a:r>
          </a:p>
          <a:p>
            <a:pPr rtl="0" lvl="0" indent="-317500" marL="457200">
              <a:lnSpc>
                <a:spcPct val="115000"/>
              </a:lnSpc>
              <a:spcBef>
                <a:spcPts val="0"/>
              </a:spcBef>
              <a:buClr>
                <a:schemeClr val="dk1"/>
              </a:buClr>
              <a:buSzPct val="100000"/>
              <a:buFont typeface="Arial"/>
              <a:buChar char="●"/>
            </a:pPr>
            <a:r>
              <a:rPr sz="1400" lang="en"/>
              <a:t>Import a list from a text file</a:t>
            </a:r>
          </a:p>
          <a:p>
            <a:pPr rtl="0" lvl="0" indent="-317500" marL="457200">
              <a:lnSpc>
                <a:spcPct val="115000"/>
              </a:lnSpc>
              <a:spcBef>
                <a:spcPts val="0"/>
              </a:spcBef>
              <a:buClr>
                <a:schemeClr val="dk1"/>
              </a:buClr>
              <a:buSzPct val="100000"/>
              <a:buFont typeface="Arial"/>
              <a:buChar char="●"/>
            </a:pPr>
            <a:r>
              <a:rPr sz="1400" lang="en"/>
              <a:t>Save lists for future use</a:t>
            </a:r>
          </a:p>
          <a:p>
            <a:pPr rtl="0" lvl="0" indent="-317500" marL="457200">
              <a:lnSpc>
                <a:spcPct val="115000"/>
              </a:lnSpc>
              <a:spcBef>
                <a:spcPts val="0"/>
              </a:spcBef>
              <a:buClr>
                <a:schemeClr val="dk1"/>
              </a:buClr>
              <a:buSzPct val="100000"/>
              <a:buFont typeface="Arial"/>
              <a:buChar char="●"/>
            </a:pPr>
            <a:r>
              <a:rPr sz="1400" lang="en"/>
              <a:t>Edit previously made lists</a:t>
            </a:r>
          </a:p>
          <a:p>
            <a:pPr rtl="0" lvl="0" indent="-317500" marL="457200">
              <a:lnSpc>
                <a:spcPct val="115000"/>
              </a:lnSpc>
              <a:spcBef>
                <a:spcPts val="0"/>
              </a:spcBef>
              <a:buClr>
                <a:schemeClr val="dk1"/>
              </a:buClr>
              <a:buSzPct val="100000"/>
              <a:buFont typeface="Arial"/>
              <a:buChar char="●"/>
            </a:pPr>
            <a:r>
              <a:rPr sz="1400" lang="en"/>
              <a:t>Test users from a word list</a:t>
            </a:r>
          </a:p>
          <a:p>
            <a:pPr rtl="0" lvl="0" indent="-317500" marL="457200">
              <a:lnSpc>
                <a:spcPct val="115000"/>
              </a:lnSpc>
              <a:spcBef>
                <a:spcPts val="0"/>
              </a:spcBef>
              <a:buClr>
                <a:schemeClr val="dk1"/>
              </a:buClr>
              <a:buSzPct val="100000"/>
              <a:buFont typeface="Arial"/>
              <a:buChar char="●"/>
            </a:pPr>
            <a:r>
              <a:rPr sz="1400" lang="en"/>
              <a:t>Allow user to hear word, origin, definition, and sentence while being tested</a:t>
            </a:r>
          </a:p>
          <a:p>
            <a:pPr rtl="0" lvl="0" indent="-317500" marL="457200">
              <a:lnSpc>
                <a:spcPct val="115000"/>
              </a:lnSpc>
              <a:spcBef>
                <a:spcPts val="0"/>
              </a:spcBef>
              <a:buClr>
                <a:schemeClr val="dk1"/>
              </a:buClr>
              <a:buSzPct val="100000"/>
              <a:buFont typeface="Arial"/>
              <a:buChar char="●"/>
            </a:pPr>
            <a:r>
              <a:rPr sz="1400" lang="en"/>
              <a:t>Allow user to spell word by speaking or typing</a:t>
            </a:r>
          </a:p>
          <a:p>
            <a:pPr rtl="0" lvl="0">
              <a:lnSpc>
                <a:spcPct val="115000"/>
              </a:lnSpc>
              <a:spcBef>
                <a:spcPts val="0"/>
              </a:spcBef>
              <a:buClr>
                <a:schemeClr val="dk1"/>
              </a:buClr>
              <a:buSzPct val="78571"/>
              <a:buFont typeface="Arial"/>
              <a:buNone/>
            </a:pPr>
            <a:r>
              <a:rPr u="sng" sz="1400" lang="en"/>
              <a:t>Possible</a:t>
            </a:r>
          </a:p>
          <a:p>
            <a:pPr rtl="0" lvl="0" indent="-317500" marL="457200">
              <a:lnSpc>
                <a:spcPct val="115000"/>
              </a:lnSpc>
              <a:spcBef>
                <a:spcPts val="0"/>
              </a:spcBef>
              <a:buClr>
                <a:schemeClr val="dk1"/>
              </a:buClr>
              <a:buSzPct val="100000"/>
              <a:buFont typeface="Arial"/>
              <a:buChar char="●"/>
            </a:pPr>
            <a:r>
              <a:rPr sz="1400" lang="en"/>
              <a:t>Share lists with other users</a:t>
            </a:r>
          </a:p>
          <a:p>
            <a:pPr rtl="0" lvl="0" indent="-317500" marL="457200">
              <a:lnSpc>
                <a:spcPct val="115000"/>
              </a:lnSpc>
              <a:spcBef>
                <a:spcPts val="0"/>
              </a:spcBef>
              <a:buClr>
                <a:schemeClr val="dk1"/>
              </a:buClr>
              <a:buSzPct val="100000"/>
              <a:buFont typeface="Arial"/>
              <a:buChar char="●"/>
            </a:pPr>
            <a:r>
              <a:rPr sz="1400" lang="en"/>
              <a:t>Create a list by searching Merriam-Webster words</a:t>
            </a:r>
          </a:p>
          <a:p>
            <a:pPr rtl="0" lvl="0">
              <a:lnSpc>
                <a:spcPct val="115000"/>
              </a:lnSpc>
              <a:spcBef>
                <a:spcPts val="0"/>
              </a:spcBef>
              <a:buClr>
                <a:schemeClr val="dk1"/>
              </a:buClr>
              <a:buSzPct val="78571"/>
              <a:buFont typeface="Arial"/>
              <a:buNone/>
            </a:pPr>
            <a:r>
              <a:rPr u="sng" sz="1400" lang="en"/>
              <a:t>Future Work if Time Available</a:t>
            </a:r>
          </a:p>
          <a:p>
            <a:pPr rtl="0" lvl="0" indent="-317500" marL="457200">
              <a:lnSpc>
                <a:spcPct val="115000"/>
              </a:lnSpc>
              <a:spcBef>
                <a:spcPts val="0"/>
              </a:spcBef>
              <a:buClr>
                <a:schemeClr val="dk1"/>
              </a:buClr>
              <a:buSzPct val="100000"/>
              <a:buFont typeface="Arial"/>
              <a:buChar char="●"/>
            </a:pPr>
            <a:r>
              <a:rPr sz="1400" lang="en"/>
              <a:t>Gamification</a:t>
            </a:r>
          </a:p>
          <a:p>
            <a:pPr rtl="0" lvl="0" indent="-317500" marL="457200">
              <a:lnSpc>
                <a:spcPct val="115000"/>
              </a:lnSpc>
              <a:spcBef>
                <a:spcPts val="0"/>
              </a:spcBef>
              <a:buClr>
                <a:schemeClr val="dk1"/>
              </a:buClr>
              <a:buSzPct val="100000"/>
              <a:buFont typeface="Arial"/>
              <a:buChar char="●"/>
            </a:pPr>
            <a:r>
              <a:rPr sz="1400" lang="en"/>
              <a:t>More methods for creating lists</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Risks	</a:t>
            </a:r>
          </a:p>
        </p:txBody>
      </p:sp>
      <p:sp>
        <p:nvSpPr>
          <p:cNvPr id="131" name="Shape 13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lnSpc>
                <a:spcPct val="120000"/>
              </a:lnSpc>
              <a:spcBef>
                <a:spcPts val="0"/>
              </a:spcBef>
              <a:spcAft>
                <a:spcPts val="900"/>
              </a:spcAft>
              <a:buClr>
                <a:schemeClr val="dk1"/>
              </a:buClr>
              <a:buSzPct val="100000"/>
              <a:buFont typeface="Arial"/>
              <a:buAutoNum type="arabicPeriod"/>
            </a:pPr>
            <a:r>
              <a:rPr sz="2400" lang="en"/>
              <a:t>Scope Creep</a:t>
            </a:r>
          </a:p>
          <a:p>
            <a:pPr rtl="0" lvl="0" indent="-381000" marL="457200">
              <a:lnSpc>
                <a:spcPct val="120000"/>
              </a:lnSpc>
              <a:spcBef>
                <a:spcPts val="0"/>
              </a:spcBef>
              <a:spcAft>
                <a:spcPts val="900"/>
              </a:spcAft>
              <a:buClr>
                <a:schemeClr val="dk1"/>
              </a:buClr>
              <a:buSzPct val="100000"/>
              <a:buFont typeface="Arial"/>
              <a:buAutoNum type="arabicPeriod"/>
            </a:pPr>
            <a:r>
              <a:rPr sz="2400" lang="en"/>
              <a:t>Exceeding limits of free license of Merriam-Webster API</a:t>
            </a:r>
          </a:p>
          <a:p>
            <a:pPr rtl="0" lvl="0" indent="-381000" marL="457200">
              <a:lnSpc>
                <a:spcPct val="120000"/>
              </a:lnSpc>
              <a:spcBef>
                <a:spcPts val="0"/>
              </a:spcBef>
              <a:spcAft>
                <a:spcPts val="900"/>
              </a:spcAft>
              <a:buClr>
                <a:schemeClr val="dk1"/>
              </a:buClr>
              <a:buSzPct val="100000"/>
              <a:buFont typeface="Arial"/>
              <a:buAutoNum type="arabicPeriod"/>
            </a:pPr>
            <a:r>
              <a:rPr sz="2400" lang="en"/>
              <a:t>Technology doesn’t work as expected (Specifically Voice to Text)</a:t>
            </a:r>
          </a:p>
          <a:p>
            <a:pPr rtl="0" lvl="0" indent="-381000" marL="457200">
              <a:lnSpc>
                <a:spcPct val="120000"/>
              </a:lnSpc>
              <a:spcBef>
                <a:spcPts val="0"/>
              </a:spcBef>
              <a:spcAft>
                <a:spcPts val="900"/>
              </a:spcAft>
              <a:buClr>
                <a:schemeClr val="dk1"/>
              </a:buClr>
              <a:buSzPct val="100000"/>
              <a:buFont typeface="Arial"/>
              <a:buAutoNum type="arabicPeriod"/>
            </a:pPr>
            <a:r>
              <a:rPr sz="2400" lang="en"/>
              <a:t>Inexperience with the Android platform</a:t>
            </a:r>
          </a:p>
          <a:p>
            <a:pPr lvl="0" indent="-381000" marL="457200">
              <a:lnSpc>
                <a:spcPct val="120000"/>
              </a:lnSpc>
              <a:spcBef>
                <a:spcPts val="0"/>
              </a:spcBef>
              <a:spcAft>
                <a:spcPts val="900"/>
              </a:spcAft>
              <a:buClr>
                <a:schemeClr val="dk1"/>
              </a:buClr>
              <a:buSzPct val="100000"/>
              <a:buFont typeface="Arial"/>
              <a:buAutoNum type="arabicPeriod"/>
            </a:pPr>
            <a:r>
              <a:rPr sz="2400" lang="en"/>
              <a:t>Productivity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Problem Definition</a:t>
            </a:r>
          </a:p>
        </p:txBody>
      </p:sp>
      <p:sp>
        <p:nvSpPr>
          <p:cNvPr id="47" name="Shape 47"/>
          <p:cNvSpPr txBox="1"/>
          <p:nvPr>
            <p:ph idx="1" type="body"/>
          </p:nvPr>
        </p:nvSpPr>
        <p:spPr>
          <a:xfrm>
            <a:off y="1200150" x="153525"/>
            <a:ext cy="3725699" cx="88284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There is a need for an efficient way to study for a spelling bee or spelling test</a:t>
            </a:r>
          </a:p>
          <a:p>
            <a:pPr rtl="0" lvl="0" indent="-419100" marL="457200">
              <a:spcBef>
                <a:spcPts val="0"/>
              </a:spcBef>
              <a:buClr>
                <a:schemeClr val="dk1"/>
              </a:buClr>
              <a:buSzPct val="100000"/>
              <a:buFont typeface="Arial"/>
              <a:buChar char="●"/>
            </a:pPr>
            <a:r>
              <a:rPr lang="en"/>
              <a:t>The most common way of doing so involves being tested by a friend/family member</a:t>
            </a:r>
          </a:p>
          <a:p>
            <a:pPr lvl="0" indent="-419100" marL="457200">
              <a:spcBef>
                <a:spcPts val="0"/>
              </a:spcBef>
              <a:buClr>
                <a:schemeClr val="dk1"/>
              </a:buClr>
              <a:buSzPct val="100000"/>
              <a:buFont typeface="Arial"/>
              <a:buChar char="●"/>
            </a:pPr>
            <a:r>
              <a:rPr lang="en"/>
              <a:t>Current applications lack desired functionality (using the word in a sentence, origin, voice recognition, etc.)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Scope of System</a:t>
            </a:r>
          </a:p>
        </p:txBody>
      </p:sp>
      <p:sp>
        <p:nvSpPr>
          <p:cNvPr id="53" name="Shape 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The system will allow users to create their own lists of words by typing, pasting, and importing them from a text file</a:t>
            </a:r>
          </a:p>
          <a:p>
            <a:pPr rtl="0" lvl="0" indent="-381000" marL="457200">
              <a:spcBef>
                <a:spcPts val="0"/>
              </a:spcBef>
              <a:buClr>
                <a:schemeClr val="dk1"/>
              </a:buClr>
              <a:buSzPct val="100000"/>
              <a:buFont typeface="Arial"/>
              <a:buChar char="●"/>
            </a:pPr>
            <a:r>
              <a:rPr sz="2400" lang="en"/>
              <a:t>Users will also be able to hear the questions, sentences, origins, etc. </a:t>
            </a:r>
          </a:p>
          <a:p>
            <a:pPr rtl="0" lvl="0" indent="-381000" marL="457200">
              <a:spcBef>
                <a:spcPts val="0"/>
              </a:spcBef>
              <a:buClr>
                <a:schemeClr val="dk1"/>
              </a:buClr>
              <a:buSzPct val="100000"/>
              <a:buFont typeface="Arial"/>
              <a:buChar char="●"/>
            </a:pPr>
            <a:r>
              <a:rPr sz="2400" lang="en"/>
              <a:t>The system will recognize the user both speaking and typing their answers</a:t>
            </a:r>
          </a:p>
          <a:p>
            <a:pPr rtl="0" lvl="0" indent="-381000" marL="457200">
              <a:spcBef>
                <a:spcPts val="0"/>
              </a:spcBef>
              <a:buClr>
                <a:schemeClr val="dk1"/>
              </a:buClr>
              <a:buSzPct val="100000"/>
              <a:buFont typeface="Arial"/>
              <a:buChar char="●"/>
            </a:pPr>
            <a:r>
              <a:rPr sz="2400" lang="en"/>
              <a:t>Users will also be able to save lists for future use and share lists with other users</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Class Diagram</a:t>
            </a:r>
          </a:p>
        </p:txBody>
      </p:sp>
      <p:pic>
        <p:nvPicPr>
          <p:cNvPr id="59" name="Shape 59"/>
          <p:cNvPicPr preferRelativeResize="0"/>
          <p:nvPr/>
        </p:nvPicPr>
        <p:blipFill>
          <a:blip r:embed="rId3">
            <a:alphaModFix/>
          </a:blip>
          <a:stretch>
            <a:fillRect/>
          </a:stretch>
        </p:blipFill>
        <p:spPr>
          <a:xfrm>
            <a:off y="1204425" x="1538762"/>
            <a:ext cy="3847650" cx="6066476"/>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Class Specifics…	</a:t>
            </a:r>
          </a:p>
        </p:txBody>
      </p:sp>
      <p:pic>
        <p:nvPicPr>
          <p:cNvPr id="65" name="Shape 65"/>
          <p:cNvPicPr preferRelativeResize="0"/>
          <p:nvPr/>
        </p:nvPicPr>
        <p:blipFill>
          <a:blip r:embed="rId3">
            <a:alphaModFix/>
          </a:blip>
          <a:stretch>
            <a:fillRect/>
          </a:stretch>
        </p:blipFill>
        <p:spPr>
          <a:xfrm>
            <a:off y="1180877" x="1499709"/>
            <a:ext cy="3807375" cx="61445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Main Activity Diagram</a:t>
            </a:r>
          </a:p>
        </p:txBody>
      </p:sp>
      <p:pic>
        <p:nvPicPr>
          <p:cNvPr id="71" name="Shape 71"/>
          <p:cNvPicPr preferRelativeResize="0"/>
          <p:nvPr/>
        </p:nvPicPr>
        <p:blipFill>
          <a:blip r:embed="rId3">
            <a:alphaModFix/>
          </a:blip>
          <a:stretch>
            <a:fillRect/>
          </a:stretch>
        </p:blipFill>
        <p:spPr>
          <a:xfrm>
            <a:off y="1171575" x="1264329"/>
            <a:ext cy="3741624" cx="65033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Create/Edit List Activity Diagram</a:t>
            </a:r>
          </a:p>
        </p:txBody>
      </p:sp>
      <p:pic>
        <p:nvPicPr>
          <p:cNvPr id="77" name="Shape 77"/>
          <p:cNvPicPr preferRelativeResize="0"/>
          <p:nvPr/>
        </p:nvPicPr>
        <p:blipFill>
          <a:blip r:embed="rId3">
            <a:alphaModFix/>
          </a:blip>
          <a:stretch>
            <a:fillRect/>
          </a:stretch>
        </p:blipFill>
        <p:spPr>
          <a:xfrm>
            <a:off y="1371600" x="926277"/>
            <a:ext cy="2883574" cx="72890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Share List Activity Diagram</a:t>
            </a:r>
          </a:p>
        </p:txBody>
      </p:sp>
      <p:pic>
        <p:nvPicPr>
          <p:cNvPr id="83" name="Shape 83"/>
          <p:cNvPicPr preferRelativeResize="0"/>
          <p:nvPr/>
        </p:nvPicPr>
        <p:blipFill>
          <a:blip r:embed="rId3">
            <a:alphaModFix/>
          </a:blip>
          <a:stretch>
            <a:fillRect/>
          </a:stretch>
        </p:blipFill>
        <p:spPr>
          <a:xfrm>
            <a:off y="1919305" x="1133280"/>
            <a:ext cy="1831399" cx="66438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pic>
        <p:nvPicPr>
          <p:cNvPr id="88" name="Shape 88"/>
          <p:cNvPicPr preferRelativeResize="0"/>
          <p:nvPr/>
        </p:nvPicPr>
        <p:blipFill>
          <a:blip r:embed="rId3">
            <a:alphaModFix/>
          </a:blip>
          <a:stretch>
            <a:fillRect/>
          </a:stretch>
        </p:blipFill>
        <p:spPr>
          <a:xfrm>
            <a:off y="1159275" x="1004900"/>
            <a:ext cy="3936600" cx="6891300"/>
          </a:xfrm>
          <a:prstGeom prst="rect">
            <a:avLst/>
          </a:prstGeom>
          <a:noFill/>
          <a:ln>
            <a:noFill/>
          </a:ln>
        </p:spPr>
      </p:pic>
      <p:sp>
        <p:nvSpPr>
          <p:cNvPr id="89" name="Shape 8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Study List Activity Diagram</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