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07CF39-D438-4331-B921-B604A17F9613}">
  <a:tblStyle styleId="{3B07CF39-D438-4331-B921-B604A17F961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5A96C34-2870-4948-A194-A1CA764A894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969e5e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969e5e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a:solidFill>
                  <a:schemeClr val="dk1"/>
                </a:solidFill>
                <a:highlight>
                  <a:srgbClr val="FFFFFF"/>
                </a:highlight>
              </a:rPr>
              <a:t>Slide 1: Research Project Proposal</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Hello everyone, my name is Ivan Chua, </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This is my research proposal on Utilising and adapting IoT technology in secondary education in the United States (US)</a:t>
            </a:r>
            <a:endParaRPr sz="1200">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969e5e1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969e5e1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 10:  </a:t>
            </a:r>
            <a:r>
              <a:rPr lang="en-GB"/>
              <a:t>The</a:t>
            </a:r>
            <a:r>
              <a:rPr lang="en-GB"/>
              <a:t> two </a:t>
            </a:r>
            <a:r>
              <a:rPr lang="en-GB"/>
              <a:t>research</a:t>
            </a:r>
            <a:r>
              <a:rPr lang="en-GB"/>
              <a:t> questions are: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Do the secondary students understand the risk associated with IoT technologies?</a:t>
            </a:r>
            <a:endParaRPr/>
          </a:p>
          <a:p>
            <a:pPr indent="0" lvl="0" marL="0" rtl="0" algn="l">
              <a:spcBef>
                <a:spcPts val="0"/>
              </a:spcBef>
              <a:spcAft>
                <a:spcPts val="0"/>
              </a:spcAft>
              <a:buNone/>
            </a:pPr>
            <a:r>
              <a:rPr lang="en-GB"/>
              <a:t>	The students may be tech savvy but do </a:t>
            </a:r>
            <a:r>
              <a:rPr lang="en-GB"/>
              <a:t>they really have the risk knowledge and understanding? This is what the research question hopes to answer.</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What are the challenges faced by secondary students in learning IoT technologies?</a:t>
            </a:r>
            <a:endParaRPr/>
          </a:p>
          <a:p>
            <a:pPr indent="0" lvl="0" marL="457200" rtl="0" algn="l">
              <a:spcBef>
                <a:spcPts val="0"/>
              </a:spcBef>
              <a:spcAft>
                <a:spcPts val="0"/>
              </a:spcAft>
              <a:buNone/>
            </a:pPr>
            <a:r>
              <a:rPr lang="en-GB"/>
              <a:t>The students may have jumped into the IOT technology bandwagon due to its popular demand, but as secondary students, are they coping well?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969e5e1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969e5e1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 11: Research </a:t>
            </a:r>
            <a:r>
              <a:rPr lang="en-GB"/>
              <a:t>Methodology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research methodology is based on the Emerging Synthesis </a:t>
            </a:r>
            <a:r>
              <a:rPr b="1" lang="en-GB"/>
              <a:t>open bracket Makaroff et al, 2016 close bracket </a:t>
            </a:r>
            <a:r>
              <a:rPr lang="en-GB"/>
              <a:t> methodology as it includes quantitative, qualitative,and other types of data like policies, commentaries,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addition, online searches will be carried out using  Research Gate, ACM Digital Library, Google Scholar, the University of Essex Online Library platform and IEEE Xplore.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Lastly, to stay current, articles published between 2015 and 2022 will be used in this research.</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969e5e19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969e5e19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 12: Ethical considerations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The participants will be given all the relevant information about the study.</a:t>
            </a:r>
            <a:endParaRPr/>
          </a:p>
          <a:p>
            <a:pPr indent="0" lvl="0" marL="457200" rtl="0" algn="l">
              <a:spcBef>
                <a:spcPts val="0"/>
              </a:spcBef>
              <a:spcAft>
                <a:spcPts val="0"/>
              </a:spcAft>
              <a:buNone/>
            </a:pPr>
            <a:r>
              <a:rPr lang="en-GB"/>
              <a:t>This information should include the purpose of the study, the nature of the data that will be collected, how the data will be used, and who will have access to it.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The Participants’ consent will be required, and they should understand the risks in taking part in the study and that they are free to withdraw consent at any time.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Maintain integrity in ensuring the accuracy during publishing of the research result </a:t>
            </a:r>
            <a:r>
              <a:rPr b="1" lang="en-GB"/>
              <a:t>open bracket </a:t>
            </a:r>
            <a:r>
              <a:rPr b="1" lang="en-GB"/>
              <a:t>Yip  2016 close bracket</a:t>
            </a:r>
            <a:r>
              <a:rPr lang="en-GB"/>
              <a:t>.</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During the </a:t>
            </a:r>
            <a:r>
              <a:rPr lang="en-GB"/>
              <a:t>survey, participants will be also consent if they would like to participate in a phishing test.</a:t>
            </a:r>
            <a:endParaRPr/>
          </a:p>
          <a:p>
            <a:pPr indent="0" lvl="0" marL="457200" rtl="0" algn="l">
              <a:spcBef>
                <a:spcPts val="0"/>
              </a:spcBef>
              <a:spcAft>
                <a:spcPts val="0"/>
              </a:spcAft>
              <a:buNone/>
            </a:pPr>
            <a:r>
              <a:rPr lang="en-GB"/>
              <a:t>Should they agree, effort will be taken to sure no harm cause to the participants.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Lastly, to ensure Personal Identification Information or PII are not collected during the use of online survey platform and phishing test (e.g. IP addresses)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969e5e19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969e5e19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 13: Risk Assessment</a:t>
            </a:r>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GB"/>
              <a:t>Based on the </a:t>
            </a:r>
            <a:r>
              <a:rPr lang="en-GB"/>
              <a:t>ethical</a:t>
            </a:r>
            <a:r>
              <a:rPr lang="en-GB"/>
              <a:t> consideration, a risk assessment was carried out.</a:t>
            </a:r>
            <a:endParaRPr/>
          </a:p>
          <a:p>
            <a:pPr indent="0" lvl="0" marL="0" rtl="0" algn="just">
              <a:lnSpc>
                <a:spcPct val="115000"/>
              </a:lnSpc>
              <a:spcBef>
                <a:spcPts val="0"/>
              </a:spcBef>
              <a:spcAft>
                <a:spcPts val="0"/>
              </a:spcAft>
              <a:buClr>
                <a:schemeClr val="dk1"/>
              </a:buClr>
              <a:buSzPts val="1100"/>
              <a:buFont typeface="Arial"/>
              <a:buNone/>
            </a:pPr>
            <a:r>
              <a:t/>
            </a:r>
            <a:endParaRPr/>
          </a:p>
          <a:p>
            <a:pPr indent="0" lvl="0" marL="0" rtl="0" algn="just">
              <a:lnSpc>
                <a:spcPct val="115000"/>
              </a:lnSpc>
              <a:spcBef>
                <a:spcPts val="0"/>
              </a:spcBef>
              <a:spcAft>
                <a:spcPts val="0"/>
              </a:spcAft>
              <a:buClr>
                <a:schemeClr val="dk1"/>
              </a:buClr>
              <a:buSzPts val="1100"/>
              <a:buFont typeface="Arial"/>
              <a:buNone/>
            </a:pPr>
            <a:r>
              <a:rPr lang="en-GB"/>
              <a:t>For each risk item, a severity level rating and a likelihood of </a:t>
            </a:r>
            <a:r>
              <a:rPr lang="en-GB"/>
              <a:t>occurrence</a:t>
            </a:r>
            <a:r>
              <a:rPr lang="en-GB"/>
              <a:t> rating will be assigned. </a:t>
            </a:r>
            <a:endParaRPr/>
          </a:p>
          <a:p>
            <a:pPr indent="0" lvl="0" marL="0" rtl="0" algn="just">
              <a:lnSpc>
                <a:spcPct val="115000"/>
              </a:lnSpc>
              <a:spcBef>
                <a:spcPts val="0"/>
              </a:spcBef>
              <a:spcAft>
                <a:spcPts val="0"/>
              </a:spcAft>
              <a:buClr>
                <a:schemeClr val="dk1"/>
              </a:buClr>
              <a:buSzPts val="1100"/>
              <a:buFont typeface="Arial"/>
              <a:buNone/>
            </a:pPr>
            <a:r>
              <a:rPr lang="en-GB"/>
              <a:t>An overall rating is computed by multiplying these two values and a value of greater than 3 requires attention, close monitoring and checking, to ensure it does not go out of control.</a:t>
            </a:r>
            <a:endParaRPr/>
          </a:p>
          <a:p>
            <a:pPr indent="0" lvl="0" marL="0" rtl="0" algn="just">
              <a:lnSpc>
                <a:spcPct val="115000"/>
              </a:lnSpc>
              <a:spcBef>
                <a:spcPts val="0"/>
              </a:spcBef>
              <a:spcAft>
                <a:spcPts val="0"/>
              </a:spcAft>
              <a:buClr>
                <a:schemeClr val="dk1"/>
              </a:buClr>
              <a:buSzPts val="1100"/>
              <a:buFont typeface="Arial"/>
              <a:buNone/>
            </a:pPr>
            <a:r>
              <a:t/>
            </a:r>
            <a:endParaRPr/>
          </a:p>
          <a:p>
            <a:pPr indent="0" lvl="0" marL="0" rtl="0" algn="just">
              <a:lnSpc>
                <a:spcPct val="115000"/>
              </a:lnSpc>
              <a:spcBef>
                <a:spcPts val="0"/>
              </a:spcBef>
              <a:spcAft>
                <a:spcPts val="0"/>
              </a:spcAft>
              <a:buClr>
                <a:schemeClr val="dk1"/>
              </a:buClr>
              <a:buSzPts val="1100"/>
              <a:buFont typeface="Arial"/>
              <a:buNone/>
            </a:pPr>
            <a:r>
              <a:rPr lang="en-GB"/>
              <a:t>For Severity Level, there are 3 levels: 1 - Low, 2  - Medium , 3 - High. It is an </a:t>
            </a:r>
            <a:r>
              <a:rPr lang="en-GB"/>
              <a:t>indication</a:t>
            </a:r>
            <a:r>
              <a:rPr lang="en-GB"/>
              <a:t> how </a:t>
            </a:r>
            <a:r>
              <a:rPr lang="en-GB"/>
              <a:t>severe the risk should it happened.</a:t>
            </a:r>
            <a:endParaRPr/>
          </a:p>
          <a:p>
            <a:pPr indent="0" lvl="0" marL="0" rtl="0" algn="just">
              <a:lnSpc>
                <a:spcPct val="115000"/>
              </a:lnSpc>
              <a:spcBef>
                <a:spcPts val="0"/>
              </a:spcBef>
              <a:spcAft>
                <a:spcPts val="0"/>
              </a:spcAft>
              <a:buClr>
                <a:schemeClr val="dk1"/>
              </a:buClr>
              <a:buSzPts val="1100"/>
              <a:buFont typeface="Arial"/>
              <a:buNone/>
            </a:pPr>
            <a:r>
              <a:rPr lang="en-GB"/>
              <a:t>For Likelihood of occurrence, there are also 3 levels similar to severity level. </a:t>
            </a:r>
            <a:r>
              <a:rPr lang="en-GB">
                <a:solidFill>
                  <a:schemeClr val="dk1"/>
                </a:solidFill>
              </a:rPr>
              <a:t>It is an indication of how likely the risk will occur.</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From the risk assessment analysis as shown in Table 1.</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Focus needs to be given to ensure accuracy in presentation of information from primary and secondary research sources, as it has a rating of 4.</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969e5e19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969e5e19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 14:  There were a number of literature material available related to this research. The key ones </a:t>
            </a:r>
            <a:r>
              <a:rPr lang="en-GB"/>
              <a:t>are shown in Table 2</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1. </a:t>
            </a:r>
            <a:r>
              <a:rPr lang="en-GB"/>
              <a:t>Hearon et al (2022)</a:t>
            </a:r>
            <a:endParaRPr/>
          </a:p>
          <a:p>
            <a:pPr indent="0" lvl="0" marL="0" rtl="0" algn="l">
              <a:spcBef>
                <a:spcPts val="0"/>
              </a:spcBef>
              <a:spcAft>
                <a:spcPts val="0"/>
              </a:spcAft>
              <a:buNone/>
            </a:pPr>
            <a:r>
              <a:rPr lang="en-GB"/>
              <a:t>It discusses the  issues and challenges related IoT and security breaches caused by user and system vulnerability.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2. Moskal et al (2022)</a:t>
            </a:r>
            <a:endParaRPr/>
          </a:p>
          <a:p>
            <a:pPr indent="0" lvl="0" marL="0" rtl="0" algn="l">
              <a:spcBef>
                <a:spcPts val="0"/>
              </a:spcBef>
              <a:spcAft>
                <a:spcPts val="0"/>
              </a:spcAft>
              <a:buNone/>
            </a:pPr>
            <a:r>
              <a:rPr lang="en-GB"/>
              <a:t>It provides report on the opportunities and challenges of incorporating IoT in education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3. Schneider et al (2020)</a:t>
            </a:r>
            <a:endParaRPr/>
          </a:p>
          <a:p>
            <a:pPr indent="0" lvl="0" marL="0" rtl="0" algn="l">
              <a:spcBef>
                <a:spcPts val="0"/>
              </a:spcBef>
              <a:spcAft>
                <a:spcPts val="0"/>
              </a:spcAft>
              <a:buNone/>
            </a:pPr>
            <a:r>
              <a:rPr lang="en-GB"/>
              <a:t>It discusses the challenges faced by students in using IoT technologies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4</a:t>
            </a:r>
            <a:r>
              <a:rPr lang="en-GB"/>
              <a:t>. Makaroff et al (2016)</a:t>
            </a:r>
            <a:endParaRPr/>
          </a:p>
          <a:p>
            <a:pPr indent="0" lvl="0" marL="0" rtl="0" algn="l">
              <a:spcBef>
                <a:spcPts val="0"/>
              </a:spcBef>
              <a:spcAft>
                <a:spcPts val="0"/>
              </a:spcAft>
              <a:buNone/>
            </a:pPr>
            <a:r>
              <a:rPr lang="en-GB"/>
              <a:t>It provides guidance on the research methodology</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969e5e19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969e5e19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Slide 15: Artefacts that will be created in this research project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1. Answers and responses from questionnaires.</a:t>
            </a:r>
            <a:endParaRPr>
              <a:solidFill>
                <a:schemeClr val="dk1"/>
              </a:solidFill>
            </a:endParaRPr>
          </a:p>
          <a:p>
            <a:pPr indent="0" lvl="0" marL="0" rtl="0" algn="l">
              <a:spcBef>
                <a:spcPts val="0"/>
              </a:spcBef>
              <a:spcAft>
                <a:spcPts val="0"/>
              </a:spcAft>
              <a:buNone/>
            </a:pPr>
            <a:r>
              <a:rPr lang="en-GB">
                <a:solidFill>
                  <a:schemeClr val="dk1"/>
                </a:solidFill>
              </a:rPr>
              <a:t>This is done via online survey platform and in person interviews should there be a requirement.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2. Test phishing results from the participants</a:t>
            </a:r>
            <a:endParaRPr>
              <a:solidFill>
                <a:schemeClr val="dk1"/>
              </a:solidFill>
            </a:endParaRPr>
          </a:p>
          <a:p>
            <a:pPr indent="0" lvl="0" marL="0" rtl="0" algn="l">
              <a:spcBef>
                <a:spcPts val="0"/>
              </a:spcBef>
              <a:spcAft>
                <a:spcPts val="0"/>
              </a:spcAft>
              <a:buNone/>
            </a:pPr>
            <a:r>
              <a:rPr lang="en-GB">
                <a:solidFill>
                  <a:schemeClr val="dk1"/>
                </a:solidFill>
              </a:rPr>
              <a:t>The is the data collected from those who have consented to participate in the phishing test.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3. Findings and conclusions from the questionnaire analysis, phishing test will be filed together with the raw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4 Provide recommendations for research questions.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As part of this project, observation and recommendations will be made available to the school management, it will be part of the artefacts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969e5e19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969e5e19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 16: Timeline for the proposed activities.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As shown in Table 3, t</a:t>
            </a:r>
            <a:r>
              <a:rPr lang="en-GB">
                <a:solidFill>
                  <a:schemeClr val="dk1"/>
                </a:solidFill>
              </a:rPr>
              <a:t>he minimum duration 31 weeks and maximum is 36 weeks.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buffer timeline is in anticipation of additional time required to obtain participant’s consent and carrying out the survey.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an estimated timeline of the proposed research activities. See Table 3.    </a:t>
            </a:r>
            <a:endParaRPr/>
          </a:p>
          <a:p>
            <a:pPr indent="0" lvl="0" marL="0" rtl="0" algn="l">
              <a:spcBef>
                <a:spcPts val="0"/>
              </a:spcBef>
              <a:spcAft>
                <a:spcPts val="0"/>
              </a:spcAft>
              <a:buNone/>
            </a:pPr>
            <a:r>
              <a:rPr lang="en-GB"/>
              <a:t>1. </a:t>
            </a:r>
            <a:r>
              <a:rPr lang="en-GB"/>
              <a:t>Preparation Research Proposal,  Feedback from tutor: 5 - 6 weeks</a:t>
            </a:r>
            <a:endParaRPr/>
          </a:p>
          <a:p>
            <a:pPr indent="0" lvl="0" marL="0" rtl="0" algn="l">
              <a:spcBef>
                <a:spcPts val="0"/>
              </a:spcBef>
              <a:spcAft>
                <a:spcPts val="0"/>
              </a:spcAft>
              <a:buNone/>
            </a:pPr>
            <a:r>
              <a:rPr lang="en-GB"/>
              <a:t>2. Literature Review: 4 - 5 weeks</a:t>
            </a:r>
            <a:endParaRPr/>
          </a:p>
          <a:p>
            <a:pPr indent="0" lvl="0" marL="0" rtl="0" algn="l">
              <a:spcBef>
                <a:spcPts val="0"/>
              </a:spcBef>
              <a:spcAft>
                <a:spcPts val="0"/>
              </a:spcAft>
              <a:buNone/>
            </a:pPr>
            <a:r>
              <a:rPr lang="en-GB"/>
              <a:t>3. Revise research question, design and methodology, if any:  2 - 3 weeks</a:t>
            </a:r>
            <a:endParaRPr/>
          </a:p>
          <a:p>
            <a:pPr indent="0" lvl="0" marL="0" rtl="0" algn="l">
              <a:spcBef>
                <a:spcPts val="0"/>
              </a:spcBef>
              <a:spcAft>
                <a:spcPts val="0"/>
              </a:spcAft>
              <a:buNone/>
            </a:pPr>
            <a:r>
              <a:rPr lang="en-GB"/>
              <a:t>4. Obtain approval from the schools and the parent or guardian of the students  from the targeted schools: 5 - 6 weeks</a:t>
            </a:r>
            <a:endParaRPr/>
          </a:p>
          <a:p>
            <a:pPr indent="0" lvl="0" marL="0" rtl="0" algn="l">
              <a:spcBef>
                <a:spcPts val="0"/>
              </a:spcBef>
              <a:spcAft>
                <a:spcPts val="0"/>
              </a:spcAft>
              <a:buNone/>
            </a:pPr>
            <a:r>
              <a:rPr lang="en-GB"/>
              <a:t>5. Questionnaire design and creation, including testing and correction: 2 - 3 weeks</a:t>
            </a:r>
            <a:endParaRPr/>
          </a:p>
          <a:p>
            <a:pPr indent="0" lvl="0" marL="0" rtl="0" algn="l">
              <a:spcBef>
                <a:spcPts val="0"/>
              </a:spcBef>
              <a:spcAft>
                <a:spcPts val="0"/>
              </a:spcAft>
              <a:buNone/>
            </a:pPr>
            <a:r>
              <a:rPr lang="en-GB"/>
              <a:t>6. Refine the questions in the questionnaire, if needed: 1 - 2 weeks</a:t>
            </a:r>
            <a:endParaRPr/>
          </a:p>
          <a:p>
            <a:pPr indent="0" lvl="0" marL="0" rtl="0" algn="l">
              <a:spcBef>
                <a:spcPts val="0"/>
              </a:spcBef>
              <a:spcAft>
                <a:spcPts val="0"/>
              </a:spcAft>
              <a:buNone/>
            </a:pPr>
            <a:r>
              <a:rPr lang="en-GB"/>
              <a:t>7. Conduct the online survey and respond to queries: 4 - 5  weeks</a:t>
            </a:r>
            <a:endParaRPr/>
          </a:p>
          <a:p>
            <a:pPr indent="0" lvl="0" marL="0" rtl="0" algn="l">
              <a:spcBef>
                <a:spcPts val="0"/>
              </a:spcBef>
              <a:spcAft>
                <a:spcPts val="0"/>
              </a:spcAft>
              <a:buNone/>
            </a:pPr>
            <a:r>
              <a:rPr lang="en-GB"/>
              <a:t>At the same time, phishing test will be conducted</a:t>
            </a:r>
            <a:endParaRPr/>
          </a:p>
          <a:p>
            <a:pPr indent="0" lvl="0" marL="0" rtl="0" algn="l">
              <a:spcBef>
                <a:spcPts val="0"/>
              </a:spcBef>
              <a:spcAft>
                <a:spcPts val="0"/>
              </a:spcAft>
              <a:buNone/>
            </a:pPr>
            <a:r>
              <a:rPr lang="en-GB"/>
              <a:t> </a:t>
            </a:r>
            <a:endParaRPr/>
          </a:p>
          <a:p>
            <a:pPr indent="0" lvl="0" marL="0" rtl="0" algn="l">
              <a:spcBef>
                <a:spcPts val="0"/>
              </a:spcBef>
              <a:spcAft>
                <a:spcPts val="0"/>
              </a:spcAft>
              <a:buNone/>
            </a:pPr>
            <a:r>
              <a:rPr lang="en-GB"/>
              <a:t>8. Data analysis and interpretation of the results: 3 - 4  weeks</a:t>
            </a:r>
            <a:endParaRPr/>
          </a:p>
          <a:p>
            <a:pPr indent="0" lvl="0" marL="0" rtl="0" algn="l">
              <a:spcBef>
                <a:spcPts val="0"/>
              </a:spcBef>
              <a:spcAft>
                <a:spcPts val="0"/>
              </a:spcAft>
              <a:buNone/>
            </a:pPr>
            <a:r>
              <a:rPr lang="en-GB"/>
              <a:t>9. Preparation and submission of the Research Report: 5 - 6  weeks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969e5e19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9969e5e19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Slides 17 to 19 are </a:t>
            </a:r>
            <a:r>
              <a:rPr lang="en-GB"/>
              <a:t>the</a:t>
            </a:r>
            <a:r>
              <a:rPr lang="en-GB"/>
              <a:t> </a:t>
            </a:r>
            <a:r>
              <a:rPr lang="en-GB"/>
              <a:t>references</a:t>
            </a:r>
            <a:r>
              <a:rPr lang="en-GB"/>
              <a:t> used in this research proposal.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Thank you and this is the end of the research proposal.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9927dc50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99927dc5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9969e5e19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9969e5e19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7ac75570b23f4ea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7ac75570b23f4ea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a:solidFill>
                  <a:schemeClr val="dk1"/>
                </a:solidFill>
                <a:highlight>
                  <a:srgbClr val="FFFFFF"/>
                </a:highlight>
              </a:rPr>
              <a:t>Slide 2: Introduction</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rgbClr val="3A3B45"/>
                </a:solidFill>
                <a:highlight>
                  <a:srgbClr val="FFFFFF"/>
                </a:highlight>
              </a:rPr>
              <a:t>The internet of things (IoT) is a term for the ever-growing network of physical objects that are connected to the internet. </a:t>
            </a:r>
            <a:r>
              <a:rPr lang="en-GB" sz="1200">
                <a:solidFill>
                  <a:srgbClr val="3A3B45"/>
                </a:solidFill>
                <a:highlight>
                  <a:schemeClr val="lt1"/>
                </a:highlight>
              </a:rPr>
              <a:t>While IoT technology refers to inclusion of hardware, software, tools, systems, sensors to support IoT device and application.</a:t>
            </a:r>
            <a:endParaRPr sz="1200">
              <a:solidFill>
                <a:srgbClr val="3A3B45"/>
              </a:solidFill>
              <a:highlight>
                <a:srgbClr val="FFFFFF"/>
              </a:highlight>
            </a:endParaRPr>
          </a:p>
          <a:p>
            <a:pPr indent="0" lvl="0" marL="0" rtl="0" algn="just">
              <a:lnSpc>
                <a:spcPct val="115000"/>
              </a:lnSpc>
              <a:spcBef>
                <a:spcPts val="800"/>
              </a:spcBef>
              <a:spcAft>
                <a:spcPts val="0"/>
              </a:spcAft>
              <a:buNone/>
            </a:pPr>
            <a:r>
              <a:rPr lang="en-GB" sz="1200">
                <a:solidFill>
                  <a:srgbClr val="3A3B45"/>
                </a:solidFill>
                <a:highlight>
                  <a:srgbClr val="FFFFFF"/>
                </a:highlight>
              </a:rPr>
              <a:t>According to </a:t>
            </a:r>
            <a:r>
              <a:rPr b="1" lang="en-GB" sz="1200">
                <a:solidFill>
                  <a:srgbClr val="3A3B45"/>
                </a:solidFill>
                <a:highlight>
                  <a:schemeClr val="lt1"/>
                </a:highlight>
              </a:rPr>
              <a:t>Ali et al (2020)</a:t>
            </a:r>
            <a:r>
              <a:rPr lang="en-GB" sz="1200">
                <a:solidFill>
                  <a:srgbClr val="3A3B45"/>
                </a:solidFill>
                <a:highlight>
                  <a:schemeClr val="lt1"/>
                </a:highlight>
              </a:rPr>
              <a:t>, as shown in Figure 1, </a:t>
            </a:r>
            <a:r>
              <a:rPr lang="en-GB" sz="1200">
                <a:solidFill>
                  <a:srgbClr val="3A3B45"/>
                </a:solidFill>
                <a:highlight>
                  <a:srgbClr val="FFFFFF"/>
                </a:highlight>
              </a:rPr>
              <a:t>currently, there are  40 billion IoT devices deployed worldwide and by 2025 the numbers are expected to reach 76 billion. </a:t>
            </a:r>
            <a:r>
              <a:rPr b="1" lang="en-GB" sz="1200">
                <a:solidFill>
                  <a:srgbClr val="3A3B45"/>
                </a:solidFill>
                <a:highlight>
                  <a:srgbClr val="FFFFFF"/>
                </a:highlight>
              </a:rPr>
              <a:t>Hearon et al (2021)</a:t>
            </a:r>
            <a:r>
              <a:rPr lang="en-GB" sz="1200">
                <a:solidFill>
                  <a:srgbClr val="3A3B45"/>
                </a:solidFill>
                <a:highlight>
                  <a:srgbClr val="FFFFFF"/>
                </a:highlight>
              </a:rPr>
              <a:t> also echoed the same findings IoT devices are making people’s lives easier and no wonder the number are increasing each year.</a:t>
            </a:r>
            <a:endParaRPr sz="1200">
              <a:solidFill>
                <a:srgbClr val="3A3B45"/>
              </a:solidFill>
              <a:highlight>
                <a:srgbClr val="FFFFFF"/>
              </a:highlight>
            </a:endParaRPr>
          </a:p>
          <a:p>
            <a:pPr indent="0" lvl="0" marL="0" rtl="0" algn="just">
              <a:lnSpc>
                <a:spcPct val="115000"/>
              </a:lnSpc>
              <a:spcBef>
                <a:spcPts val="800"/>
              </a:spcBef>
              <a:spcAft>
                <a:spcPts val="800"/>
              </a:spcAft>
              <a:buNone/>
            </a:pPr>
            <a:r>
              <a:rPr lang="en-GB" sz="1200">
                <a:solidFill>
                  <a:srgbClr val="3A3B45"/>
                </a:solidFill>
                <a:highlight>
                  <a:srgbClr val="FFFFFF"/>
                </a:highlight>
              </a:rPr>
              <a:t>How about the use of IOT technology usage in the education sector the United States? Let’s look at the next slide. </a:t>
            </a:r>
            <a:endParaRPr sz="1200">
              <a:solidFill>
                <a:srgbClr val="3A3B4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7ac75570b23f4ea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7ac75570b23f4ea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a:solidFill>
                  <a:schemeClr val="dk1"/>
                </a:solidFill>
                <a:highlight>
                  <a:srgbClr val="FFFFFF"/>
                </a:highlight>
              </a:rPr>
              <a:t>Slide 3:</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rgbClr val="3A3B45"/>
                </a:solidFill>
                <a:highlight>
                  <a:srgbClr val="FFFFFF"/>
                </a:highlight>
              </a:rPr>
              <a:t>IoT technologies are being increasingly adopted in secondary education the US according to the search done by Grand View Research as shown in Figure 2.</a:t>
            </a:r>
            <a:endParaRPr sz="1200">
              <a:solidFill>
                <a:srgbClr val="3A3B45"/>
              </a:solidFill>
              <a:highlight>
                <a:srgbClr val="FFFFFF"/>
              </a:highlight>
            </a:endParaRPr>
          </a:p>
          <a:p>
            <a:pPr indent="0" lvl="0" marL="0" rtl="0" algn="just">
              <a:lnSpc>
                <a:spcPct val="115000"/>
              </a:lnSpc>
              <a:spcBef>
                <a:spcPts val="800"/>
              </a:spcBef>
              <a:spcAft>
                <a:spcPts val="0"/>
              </a:spcAft>
              <a:buNone/>
            </a:pPr>
            <a:r>
              <a:rPr lang="en-GB" sz="1200">
                <a:solidFill>
                  <a:srgbClr val="3A3B45"/>
                </a:solidFill>
                <a:highlight>
                  <a:srgbClr val="FFFFFF"/>
                </a:highlight>
              </a:rPr>
              <a:t>These </a:t>
            </a:r>
            <a:r>
              <a:rPr lang="en-GB" sz="1200">
                <a:solidFill>
                  <a:srgbClr val="3A3B45"/>
                </a:solidFill>
                <a:highlight>
                  <a:srgbClr val="FFFFFF"/>
                </a:highlight>
              </a:rPr>
              <a:t>technologies</a:t>
            </a:r>
            <a:r>
              <a:rPr lang="en-GB" sz="1200">
                <a:solidFill>
                  <a:srgbClr val="3A3B45"/>
                </a:solidFill>
                <a:highlight>
                  <a:srgbClr val="FFFFFF"/>
                </a:highlight>
              </a:rPr>
              <a:t> can provide the students with new opportunities for learning, make learning more efficient and effective.</a:t>
            </a:r>
            <a:endParaRPr sz="1200">
              <a:solidFill>
                <a:srgbClr val="3A3B45"/>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GB" sz="1200">
                <a:solidFill>
                  <a:srgbClr val="3A3B45"/>
                </a:solidFill>
                <a:highlight>
                  <a:schemeClr val="lt1"/>
                </a:highlight>
              </a:rPr>
              <a:t>It’s therefore not surprise to see the utilisation and adoption continues to grow not only now but also in the future,</a:t>
            </a:r>
            <a:endParaRPr sz="1200">
              <a:solidFill>
                <a:srgbClr val="3A3B45"/>
              </a:solidFill>
              <a:highlight>
                <a:srgbClr val="FFFFFF"/>
              </a:highlight>
            </a:endParaRPr>
          </a:p>
          <a:p>
            <a:pPr indent="0" lvl="0" marL="0" rtl="0" algn="just">
              <a:lnSpc>
                <a:spcPct val="115000"/>
              </a:lnSpc>
              <a:spcBef>
                <a:spcPts val="800"/>
              </a:spcBef>
              <a:spcAft>
                <a:spcPts val="0"/>
              </a:spcAft>
              <a:buNone/>
            </a:pPr>
            <a:r>
              <a:rPr lang="en-GB" sz="1200">
                <a:solidFill>
                  <a:srgbClr val="3A3B45"/>
                </a:solidFill>
                <a:highlight>
                  <a:srgbClr val="FFFFFF"/>
                </a:highlight>
              </a:rPr>
              <a:t>However, there are also a number of risks and challenges associated with using such technologies in education sector </a:t>
            </a:r>
            <a:r>
              <a:rPr b="1" lang="en-GB" sz="1200">
                <a:solidFill>
                  <a:srgbClr val="3A3B45"/>
                </a:solidFill>
                <a:highlight>
                  <a:srgbClr val="FFFFFF"/>
                </a:highlight>
              </a:rPr>
              <a:t>open bracket</a:t>
            </a:r>
            <a:r>
              <a:rPr lang="en-GB" sz="1200">
                <a:solidFill>
                  <a:srgbClr val="3A3B45"/>
                </a:solidFill>
                <a:highlight>
                  <a:srgbClr val="FFFFFF"/>
                </a:highlight>
              </a:rPr>
              <a:t> </a:t>
            </a:r>
            <a:r>
              <a:rPr b="1" lang="en-GB" sz="1200">
                <a:solidFill>
                  <a:srgbClr val="3A3B45"/>
                </a:solidFill>
                <a:highlight>
                  <a:schemeClr val="lt1"/>
                </a:highlight>
              </a:rPr>
              <a:t>Hearon et al 2021 close bracket.</a:t>
            </a:r>
            <a:endParaRPr b="1" sz="1200">
              <a:solidFill>
                <a:srgbClr val="3A3B45"/>
              </a:solidFill>
              <a:highlight>
                <a:schemeClr val="lt1"/>
              </a:highlight>
            </a:endParaRPr>
          </a:p>
          <a:p>
            <a:pPr indent="0" lvl="0" marL="0" rtl="0" algn="just">
              <a:lnSpc>
                <a:spcPct val="115000"/>
              </a:lnSpc>
              <a:spcBef>
                <a:spcPts val="800"/>
              </a:spcBef>
              <a:spcAft>
                <a:spcPts val="0"/>
              </a:spcAft>
              <a:buNone/>
            </a:pPr>
            <a:r>
              <a:rPr lang="en-GB" sz="1200">
                <a:solidFill>
                  <a:srgbClr val="3A3B45"/>
                </a:solidFill>
                <a:highlight>
                  <a:schemeClr val="lt1"/>
                </a:highlight>
              </a:rPr>
              <a:t>Let us look at an two examples</a:t>
            </a:r>
            <a:endParaRPr sz="1200">
              <a:solidFill>
                <a:srgbClr val="3A3B45"/>
              </a:solidFill>
              <a:highlight>
                <a:schemeClr val="lt1"/>
              </a:highlight>
            </a:endParaRPr>
          </a:p>
          <a:p>
            <a:pPr indent="0" lvl="0" marL="0" rtl="0" algn="just">
              <a:lnSpc>
                <a:spcPct val="115000"/>
              </a:lnSpc>
              <a:spcBef>
                <a:spcPts val="800"/>
              </a:spcBef>
              <a:spcAft>
                <a:spcPts val="800"/>
              </a:spcAft>
              <a:buNone/>
            </a:pPr>
            <a:r>
              <a:t/>
            </a:r>
            <a:endParaRPr b="1" sz="1200">
              <a:solidFill>
                <a:srgbClr val="3A3B45"/>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67ac75570b23f4ea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7ac75570b23f4ea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a:solidFill>
                  <a:schemeClr val="dk1"/>
                </a:solidFill>
                <a:highlight>
                  <a:srgbClr val="FFFFFF"/>
                </a:highlight>
              </a:rPr>
              <a:t>Slide 4: first example.</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According to InfoSecurity firm, the education sector in 2022 experienced a 44% increase in cyber-attacks when compared to 2021.</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According to the report</a:t>
            </a:r>
            <a:r>
              <a:rPr lang="en-GB" sz="1200">
                <a:solidFill>
                  <a:schemeClr val="dk1"/>
                </a:solidFill>
                <a:highlight>
                  <a:srgbClr val="FFFFFF"/>
                </a:highlight>
              </a:rPr>
              <a:t>, t</a:t>
            </a:r>
            <a:r>
              <a:rPr lang="en-GB" sz="1200">
                <a:solidFill>
                  <a:schemeClr val="dk1"/>
                </a:solidFill>
                <a:highlight>
                  <a:srgbClr val="FFFFFF"/>
                </a:highlight>
              </a:rPr>
              <a:t>hey have found a major concern where the students connected to Free Wifi network without thinking about the security </a:t>
            </a:r>
            <a:r>
              <a:rPr lang="en-GB" sz="1200">
                <a:solidFill>
                  <a:schemeClr val="dk1"/>
                </a:solidFill>
                <a:highlight>
                  <a:srgbClr val="FFFFFF"/>
                </a:highlight>
              </a:rPr>
              <a:t>risks.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It is the ignorance and </a:t>
            </a:r>
            <a:r>
              <a:rPr lang="en-GB" sz="1200">
                <a:solidFill>
                  <a:schemeClr val="dk1"/>
                </a:solidFill>
                <a:highlight>
                  <a:srgbClr val="FFFFFF"/>
                </a:highlight>
              </a:rPr>
              <a:t>the lack of understanding about the security risks that gave the hackers the perfect opportunity to carry out the attack.</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7ac75570b23f4ea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7ac75570b23f4ea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a:solidFill>
                  <a:schemeClr val="dk1"/>
                </a:solidFill>
                <a:highlight>
                  <a:srgbClr val="FFFFFF"/>
                </a:highlight>
              </a:rPr>
              <a:t>Slide 5: second example</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In another report </a:t>
            </a:r>
            <a:r>
              <a:rPr lang="en-GB" sz="1200">
                <a:solidFill>
                  <a:schemeClr val="dk1"/>
                </a:solidFill>
                <a:highlight>
                  <a:srgbClr val="FFFFFF"/>
                </a:highlight>
              </a:rPr>
              <a:t>published</a:t>
            </a:r>
            <a:r>
              <a:rPr lang="en-GB" sz="1200">
                <a:solidFill>
                  <a:schemeClr val="dk1"/>
                </a:solidFill>
                <a:highlight>
                  <a:srgbClr val="FFFFFF"/>
                </a:highlight>
              </a:rPr>
              <a:t> by CheckPoint (see Figure 4), there has been an increasing trend in the number of cyber-attacks.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In 2021 alone, the </a:t>
            </a:r>
            <a:r>
              <a:rPr lang="en-GB" sz="1200">
                <a:solidFill>
                  <a:schemeClr val="dk1"/>
                </a:solidFill>
                <a:highlight>
                  <a:srgbClr val="FFFFFF"/>
                </a:highlight>
              </a:rPr>
              <a:t>researchers have seen the highest volume of attacks in the education sector, with an average of 1,605 attacks per organisation every week.</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According to </a:t>
            </a:r>
            <a:r>
              <a:rPr b="1" lang="en-GB" sz="1200">
                <a:solidFill>
                  <a:schemeClr val="dk1"/>
                </a:solidFill>
                <a:highlight>
                  <a:srgbClr val="FFFFFF"/>
                </a:highlight>
              </a:rPr>
              <a:t>Hess (2022),</a:t>
            </a:r>
            <a:r>
              <a:rPr lang="en-GB" sz="1200">
                <a:solidFill>
                  <a:schemeClr val="dk1"/>
                </a:solidFill>
                <a:highlight>
                  <a:srgbClr val="FFFFFF"/>
                </a:highlight>
              </a:rPr>
              <a:t> education and research has the highest attack because there is no standard practice or policy for cyber security.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It is up to the school to decide how to defend themselves, and not all schools take cyber security seriously.  </a:t>
            </a:r>
            <a:endParaRPr sz="120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9969e5e19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9969e5e19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 6: </a:t>
            </a:r>
            <a:r>
              <a:rPr lang="en-GB"/>
              <a:t>Significance</a:t>
            </a:r>
            <a:r>
              <a:rPr lang="en-GB"/>
              <a:t> of the research.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There are two of them.</a:t>
            </a:r>
            <a:endParaRPr>
              <a:solidFill>
                <a:schemeClr val="dk1"/>
              </a:solidFill>
            </a:endParaRPr>
          </a:p>
          <a:p>
            <a:pPr indent="0" lvl="0" marL="0" rtl="0" algn="l">
              <a:spcBef>
                <a:spcPts val="0"/>
              </a:spcBef>
              <a:spcAft>
                <a:spcPts val="0"/>
              </a:spcAft>
              <a:buNone/>
            </a:pPr>
            <a:r>
              <a:rPr lang="en-GB"/>
              <a:t>First, while t</a:t>
            </a:r>
            <a:r>
              <a:rPr lang="en-GB"/>
              <a:t>here are many benefits of using IoT technologies in secondary school, but do the students know the risks associated with using such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Do the students have security awareness</a:t>
            </a:r>
            <a:r>
              <a:rPr lang="en-GB"/>
              <a:t>? Do they know how to identify a security threat?</a:t>
            </a:r>
            <a:endParaRPr/>
          </a:p>
          <a:p>
            <a:pPr indent="0" lvl="0" marL="457200" rtl="0" algn="just">
              <a:lnSpc>
                <a:spcPct val="115000"/>
              </a:lnSpc>
              <a:spcBef>
                <a:spcPts val="0"/>
              </a:spcBef>
              <a:spcAft>
                <a:spcPts val="0"/>
              </a:spcAft>
              <a:buNone/>
            </a:pPr>
            <a:r>
              <a:t/>
            </a:r>
            <a:endParaRPr>
              <a:solidFill>
                <a:schemeClr val="dk1"/>
              </a:solidFill>
              <a:highlight>
                <a:srgbClr val="FFFFFF"/>
              </a:highlight>
            </a:endParaRPr>
          </a:p>
          <a:p>
            <a:pPr indent="0" lvl="0" marL="0" rtl="0" algn="just">
              <a:lnSpc>
                <a:spcPct val="115000"/>
              </a:lnSpc>
              <a:spcBef>
                <a:spcPts val="0"/>
              </a:spcBef>
              <a:spcAft>
                <a:spcPts val="0"/>
              </a:spcAft>
              <a:buNone/>
            </a:pPr>
            <a:r>
              <a:rPr lang="en-GB">
                <a:solidFill>
                  <a:schemeClr val="dk1"/>
                </a:solidFill>
                <a:highlight>
                  <a:srgbClr val="FFFFFF"/>
                </a:highlight>
              </a:rPr>
              <a:t>The dangers of the IoTs, especially those students who are new to it, which means that the IoT devices are either unsecured or not secured properly. This could lead to a hacker hacking into them, taking control of the device or even using it to get access to school’s system to steal sensitive information. A</a:t>
            </a:r>
            <a:r>
              <a:rPr lang="en-GB">
                <a:solidFill>
                  <a:srgbClr val="333333"/>
                </a:solidFill>
                <a:highlight>
                  <a:srgbClr val="FFFFFF"/>
                </a:highlight>
              </a:rPr>
              <a:t>ccording to </a:t>
            </a:r>
            <a:r>
              <a:rPr b="1" lang="en-GB">
                <a:solidFill>
                  <a:srgbClr val="333333"/>
                </a:solidFill>
                <a:highlight>
                  <a:schemeClr val="lt1"/>
                </a:highlight>
              </a:rPr>
              <a:t>open bracket Hearon et al. 2021 close bracket </a:t>
            </a:r>
            <a:r>
              <a:rPr lang="en-GB">
                <a:solidFill>
                  <a:srgbClr val="333333"/>
                </a:solidFill>
                <a:highlight>
                  <a:schemeClr val="lt1"/>
                </a:highlight>
              </a:rPr>
              <a:t>there are many security challenges to overcome and one of them is student’s awareness of security risk. </a:t>
            </a:r>
            <a:endParaRPr>
              <a:solidFill>
                <a:srgbClr val="333333"/>
              </a:solidFill>
              <a:highlight>
                <a:srgbClr val="FFFFFF"/>
              </a:highlight>
            </a:endParaRPr>
          </a:p>
          <a:p>
            <a:pPr indent="0" lvl="0" marL="0" rtl="0" algn="just">
              <a:lnSpc>
                <a:spcPct val="115000"/>
              </a:lnSpc>
              <a:spcBef>
                <a:spcPts val="0"/>
              </a:spcBef>
              <a:spcAft>
                <a:spcPts val="0"/>
              </a:spcAft>
              <a:buNone/>
            </a:pPr>
            <a:r>
              <a:t/>
            </a:r>
            <a:endParaRPr>
              <a:solidFill>
                <a:schemeClr val="dk1"/>
              </a:solidFill>
              <a:highlight>
                <a:srgbClr val="FFFFFF"/>
              </a:highlight>
            </a:endParaRPr>
          </a:p>
          <a:p>
            <a:pPr indent="0" lvl="0" marL="0" rtl="0" algn="just">
              <a:lnSpc>
                <a:spcPct val="115000"/>
              </a:lnSpc>
              <a:spcBef>
                <a:spcPts val="0"/>
              </a:spcBef>
              <a:spcAft>
                <a:spcPts val="0"/>
              </a:spcAft>
              <a:buNone/>
            </a:pPr>
            <a:r>
              <a:rPr lang="en-GB">
                <a:solidFill>
                  <a:schemeClr val="dk1"/>
                </a:solidFill>
                <a:highlight>
                  <a:srgbClr val="FFFFFF"/>
                </a:highlight>
              </a:rPr>
              <a:t>In a survey conducted by Pew Research shown in Figure 5, high school students have lowest scores in cybersecurity knowledge compared to those in higher education and this is worrying.</a:t>
            </a:r>
            <a:endParaRPr>
              <a:solidFill>
                <a:schemeClr val="dk1"/>
              </a:solidFill>
              <a:highlight>
                <a:srgbClr val="FFFFFF"/>
              </a:highlight>
            </a:endParaRPr>
          </a:p>
          <a:p>
            <a:pPr indent="0" lvl="0" marL="0" rtl="0" algn="l">
              <a:spcBef>
                <a:spcPts val="80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7ac75570b23f4ea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7ac75570b23f4ea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 7:The second </a:t>
            </a:r>
            <a:r>
              <a:rPr lang="en-GB"/>
              <a:t>significance</a:t>
            </a:r>
            <a:r>
              <a:rPr lang="en-GB"/>
              <a:t> of this research is to deep dive into the </a:t>
            </a:r>
            <a:r>
              <a:rPr lang="en-GB"/>
              <a:t>challenges</a:t>
            </a:r>
            <a:r>
              <a:rPr lang="en-GB"/>
              <a:t> faced by the students in learning IoT technologies.</a:t>
            </a:r>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None/>
            </a:pPr>
            <a:r>
              <a:rPr lang="en-GB">
                <a:solidFill>
                  <a:schemeClr val="dk1"/>
                </a:solidFill>
                <a:highlight>
                  <a:srgbClr val="FFFFFF"/>
                </a:highlight>
              </a:rPr>
              <a:t>One of the biggest challenges that students face is lack of prior knowledge or have no previous exposure to the topic. In the research conducted by </a:t>
            </a:r>
            <a:r>
              <a:rPr b="1" lang="en-GB">
                <a:solidFill>
                  <a:schemeClr val="dk1"/>
                </a:solidFill>
                <a:highlight>
                  <a:srgbClr val="FFFFFF"/>
                </a:highlight>
              </a:rPr>
              <a:t>Schneider et at. (2020)</a:t>
            </a:r>
            <a:r>
              <a:rPr lang="en-GB">
                <a:solidFill>
                  <a:schemeClr val="dk1"/>
                </a:solidFill>
                <a:highlight>
                  <a:srgbClr val="FFFFFF"/>
                </a:highlight>
              </a:rPr>
              <a:t>, it was noted that students without prior IoT knowledge have difficulty with the theoretical concept and more time have to be given to them to complete the assigned task. </a:t>
            </a:r>
            <a:endParaRPr>
              <a:solidFill>
                <a:schemeClr val="dk1"/>
              </a:solidFill>
              <a:highlight>
                <a:srgbClr val="FFFFFF"/>
              </a:highlight>
            </a:endParaRPr>
          </a:p>
          <a:p>
            <a:pPr indent="0" lvl="0" marL="0" rtl="0" algn="just">
              <a:lnSpc>
                <a:spcPct val="115000"/>
              </a:lnSpc>
              <a:spcBef>
                <a:spcPts val="0"/>
              </a:spcBef>
              <a:spcAft>
                <a:spcPts val="0"/>
              </a:spcAft>
              <a:buNone/>
            </a:pPr>
            <a:r>
              <a:rPr lang="en-GB">
                <a:solidFill>
                  <a:schemeClr val="dk1"/>
                </a:solidFill>
                <a:highlight>
                  <a:srgbClr val="FFFFFF"/>
                </a:highlight>
              </a:rPr>
              <a:t>Another group of students also reported having difficulty with handling of IoT technologies, primarily in relation to basic electronics as these were new concepts to them</a:t>
            </a:r>
            <a:endParaRPr>
              <a:solidFill>
                <a:schemeClr val="dk1"/>
              </a:solidFill>
              <a:highlight>
                <a:srgbClr val="FFFFFF"/>
              </a:highlight>
            </a:endParaRPr>
          </a:p>
          <a:p>
            <a:pPr indent="0" lvl="0" marL="0" rtl="0" algn="just">
              <a:lnSpc>
                <a:spcPct val="115000"/>
              </a:lnSpc>
              <a:spcBef>
                <a:spcPts val="0"/>
              </a:spcBef>
              <a:spcAft>
                <a:spcPts val="0"/>
              </a:spcAft>
              <a:buNone/>
            </a:pPr>
            <a:r>
              <a:rPr lang="en-GB">
                <a:solidFill>
                  <a:schemeClr val="dk1"/>
                </a:solidFill>
                <a:highlight>
                  <a:srgbClr val="FFFFFF"/>
                </a:highlight>
              </a:rPr>
              <a:t>According to </a:t>
            </a:r>
            <a:r>
              <a:rPr b="1" lang="en-GB">
                <a:solidFill>
                  <a:schemeClr val="dk1"/>
                </a:solidFill>
                <a:highlight>
                  <a:srgbClr val="FFFFFF"/>
                </a:highlight>
              </a:rPr>
              <a:t>Hearon et al (2021)</a:t>
            </a:r>
            <a:r>
              <a:rPr lang="en-GB">
                <a:solidFill>
                  <a:schemeClr val="dk1"/>
                </a:solidFill>
                <a:highlight>
                  <a:srgbClr val="FFFFFF"/>
                </a:highlight>
              </a:rPr>
              <a:t>, the lack of knowledge in the students make them vulnerable to social engineering attacks.</a:t>
            </a:r>
            <a:endParaRPr>
              <a:solidFill>
                <a:schemeClr val="dk1"/>
              </a:solidFill>
              <a:highlight>
                <a:srgbClr val="FFFFFF"/>
              </a:highlight>
            </a:endParaRPr>
          </a:p>
          <a:p>
            <a:pPr indent="0" lvl="0" marL="0" rtl="0" algn="just">
              <a:lnSpc>
                <a:spcPct val="115000"/>
              </a:lnSpc>
              <a:spcBef>
                <a:spcPts val="0"/>
              </a:spcBef>
              <a:spcAft>
                <a:spcPts val="0"/>
              </a:spcAft>
              <a:buNone/>
            </a:pPr>
            <a:r>
              <a:t/>
            </a:r>
            <a:endParaRPr>
              <a:solidFill>
                <a:schemeClr val="dk1"/>
              </a:solidFill>
              <a:highlight>
                <a:srgbClr val="FFFFFF"/>
              </a:highlight>
            </a:endParaRPr>
          </a:p>
          <a:p>
            <a:pPr indent="0" lvl="0" marL="0" rtl="0" algn="just">
              <a:lnSpc>
                <a:spcPct val="115000"/>
              </a:lnSpc>
              <a:spcBef>
                <a:spcPts val="0"/>
              </a:spcBef>
              <a:spcAft>
                <a:spcPts val="0"/>
              </a:spcAft>
              <a:buNone/>
            </a:pPr>
            <a:r>
              <a:rPr lang="en-GB">
                <a:solidFill>
                  <a:schemeClr val="dk1"/>
                </a:solidFill>
                <a:highlight>
                  <a:srgbClr val="FFFFFF"/>
                </a:highlight>
              </a:rPr>
              <a:t>Another challenge is the issue of coding. Many IoT applications require coding, and not all students are familiar with this language </a:t>
            </a:r>
            <a:r>
              <a:rPr b="1" lang="en-GB">
                <a:solidFill>
                  <a:schemeClr val="dk1"/>
                </a:solidFill>
                <a:highlight>
                  <a:srgbClr val="FFFFFF"/>
                </a:highlight>
              </a:rPr>
              <a:t>open bracket Schneider et at., 2020 close bracket</a:t>
            </a:r>
            <a:r>
              <a:rPr lang="en-GB">
                <a:solidFill>
                  <a:schemeClr val="dk1"/>
                </a:solidFill>
                <a:highlight>
                  <a:srgbClr val="FFFFFF"/>
                </a:highlight>
              </a:rPr>
              <a:t>. </a:t>
            </a:r>
            <a:endParaRPr>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It was however noted that there are many resources available to help students learn coding like the use of visual programming language rather than the traditional coding method.</a:t>
            </a:r>
            <a:endParaRPr>
              <a:solidFill>
                <a:schemeClr val="dk1"/>
              </a:solidFill>
              <a:highlight>
                <a:srgbClr val="FFFFFF"/>
              </a:highlight>
            </a:endParaRPr>
          </a:p>
          <a:p>
            <a:pPr indent="0" lvl="0" marL="0" rtl="0" algn="l">
              <a:spcBef>
                <a:spcPts val="0"/>
              </a:spcBef>
              <a:spcAft>
                <a:spcPts val="0"/>
              </a:spcAft>
              <a:buNone/>
            </a:pPr>
            <a:r>
              <a:rPr b="1" lang="en-GB"/>
              <a:t>Mechelen al et (2022)</a:t>
            </a:r>
            <a:r>
              <a:rPr lang="en-GB"/>
              <a:t> also highlighted that these emerging technologies were difficult for the secondary school students to comprehend due to complex and distributed nature.</a:t>
            </a:r>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Additionally, the vast majority of IoT devices are still new and constantly evolving, which makes it more challenging for students to keep up with the latest changes and updates </a:t>
            </a:r>
            <a:r>
              <a:rPr b="1" lang="en-GB">
                <a:solidFill>
                  <a:schemeClr val="dk1"/>
                </a:solidFill>
                <a:highlight>
                  <a:srgbClr val="FFFFFF"/>
                </a:highlight>
              </a:rPr>
              <a:t>open bracket Moskal, 2018 close bracket,  l</a:t>
            </a:r>
            <a:r>
              <a:rPr lang="en-GB">
                <a:solidFill>
                  <a:schemeClr val="dk1"/>
                </a:solidFill>
                <a:highlight>
                  <a:srgbClr val="FFFFFF"/>
                </a:highlight>
              </a:rPr>
              <a:t>eaving  the students feeling  bad and disengaged as if  they were  not  making  good progress.</a:t>
            </a:r>
            <a:endParaRPr>
              <a:solidFill>
                <a:schemeClr val="dk1"/>
              </a:solidFill>
              <a:highlight>
                <a:srgbClr val="FFFFFF"/>
              </a:highlight>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highlight>
                  <a:schemeClr val="lt1"/>
                </a:highlight>
              </a:rPr>
              <a:t>Therefore, the teachers have an active role to play in guiding the student, ensuring IoT devices are used properly and securely a</a:t>
            </a:r>
            <a:r>
              <a:rPr lang="en-GB">
                <a:solidFill>
                  <a:schemeClr val="dk1"/>
                </a:solidFill>
                <a:highlight>
                  <a:srgbClr val="FFFFFF"/>
                </a:highlight>
              </a:rPr>
              <a:t>s cited by </a:t>
            </a:r>
            <a:r>
              <a:rPr b="1" lang="en-GB">
                <a:solidFill>
                  <a:schemeClr val="dk1"/>
                </a:solidFill>
                <a:highlight>
                  <a:schemeClr val="lt1"/>
                </a:highlight>
              </a:rPr>
              <a:t>Hearon et al (2021) and </a:t>
            </a:r>
            <a:r>
              <a:rPr b="1" lang="en-GB">
                <a:solidFill>
                  <a:schemeClr val="dk1"/>
                </a:solidFill>
              </a:rPr>
              <a:t>Mechelen al et (2022)</a:t>
            </a:r>
            <a:endParaRPr>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d348ca5343e60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d348ca5343e60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Slide 8: This page is left blank</a:t>
            </a:r>
            <a:endParaRPr>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969e5e1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969e5e1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Slide 9: The aim and objective of this research are: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Assess the level of security awareness of the student handling IoT  in secondary education</a:t>
            </a:r>
            <a:endParaRPr>
              <a:solidFill>
                <a:schemeClr val="dk1"/>
              </a:solidFill>
            </a:endParaRPr>
          </a:p>
          <a:p>
            <a:pPr indent="0" lvl="0" marL="457200" rtl="0" algn="l">
              <a:spcBef>
                <a:spcPts val="0"/>
              </a:spcBef>
              <a:spcAft>
                <a:spcPts val="0"/>
              </a:spcAft>
              <a:buNone/>
            </a:pPr>
            <a:r>
              <a:rPr lang="en-GB">
                <a:solidFill>
                  <a:schemeClr val="dk1"/>
                </a:solidFill>
              </a:rPr>
              <a:t>In hope to raise security risk awareness among the students as they play a critical role in the overall security wellness of the school.</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GB">
                <a:solidFill>
                  <a:schemeClr val="dk1"/>
                </a:solidFill>
              </a:rPr>
              <a:t>Identify the challenges faced by the secondary students in learning IoT technologies</a:t>
            </a:r>
            <a:endParaRPr>
              <a:solidFill>
                <a:schemeClr val="dk1"/>
              </a:solidFill>
            </a:endParaRPr>
          </a:p>
          <a:p>
            <a:pPr indent="457200" lvl="0" marL="0" rtl="0" algn="l">
              <a:spcBef>
                <a:spcPts val="0"/>
              </a:spcBef>
              <a:spcAft>
                <a:spcPts val="0"/>
              </a:spcAft>
              <a:buNone/>
            </a:pPr>
            <a:r>
              <a:rPr lang="en-GB">
                <a:solidFill>
                  <a:schemeClr val="dk1"/>
                </a:solidFill>
              </a:rPr>
              <a:t>In hope to raise student’s ability awareness to the school management so that help can be rendered to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infosecurity-magazine.com/news/education-experienced-44-increase" TargetMode="External"/><Relationship Id="rId4" Type="http://schemas.openxmlformats.org/officeDocument/2006/relationships/hyperlink" Target="https://blog.checkpoint.com/2022/01/10/check-point-research-cyber-attacks-increased-50-year-over-year/" TargetMode="External"/><Relationship Id="rId5" Type="http://schemas.openxmlformats.org/officeDocument/2006/relationships/hyperlink" Target="https://www.edweek.org/technology/opinion-why-are-schools-a-target-for-cyberattacks/2022/1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pewresearch.org/internet/2017/03/22/what-the-public-knows-about-cybersecurity/" TargetMode="External"/><Relationship Id="rId4" Type="http://schemas.openxmlformats.org/officeDocument/2006/relationships/hyperlink" Target="https://www.cobalt.io/blog/top-cybersecurity-statistics-for-2022" TargetMode="External"/><Relationship Id="rId5" Type="http://schemas.openxmlformats.org/officeDocument/2006/relationships/hyperlink" Target="https://doi.org/10.1145/3569897" TargetMode="External"/><Relationship Id="rId6" Type="http://schemas.openxmlformats.org/officeDocument/2006/relationships/hyperlink" Target="https://www.citrenz.ac.nz/conferences/2018/pdf/2018CITRENZ_1_Moskal_IoT.pdf" TargetMode="External"/><Relationship Id="rId7" Type="http://schemas.openxmlformats.org/officeDocument/2006/relationships/hyperlink" Target="https://peer.asee.org/iot-privacy-and-security-in-teaching-institutions-inside-the-classroom-and-beyond.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dx.doi.org/10.3934/publichealth.2016.1.172" TargetMode="External"/><Relationship Id="rId4" Type="http://schemas.openxmlformats.org/officeDocument/2006/relationships/hyperlink" Target="https://resources.infosecinstitute.com/topic/critical-security-concerns-for-the-education-industry/" TargetMode="External"/><Relationship Id="rId5" Type="http://schemas.openxmlformats.org/officeDocument/2006/relationships/hyperlink" Target="https://www.edtechdigest.com/2020/11/19/edtech-market-size-2016-20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07625" y="1189750"/>
            <a:ext cx="7411500" cy="92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b="1" sz="1200">
              <a:solidFill>
                <a:schemeClr val="dk1"/>
              </a:solidFill>
              <a:highlight>
                <a:srgbClr val="FFFFFF"/>
              </a:highlight>
            </a:endParaRPr>
          </a:p>
          <a:p>
            <a:pPr indent="0" lvl="0" marL="0" rtl="0" algn="just">
              <a:lnSpc>
                <a:spcPct val="115000"/>
              </a:lnSpc>
              <a:spcBef>
                <a:spcPts val="0"/>
              </a:spcBef>
              <a:spcAft>
                <a:spcPts val="0"/>
              </a:spcAft>
              <a:buNone/>
            </a:pPr>
            <a:r>
              <a:rPr lang="en-GB" sz="1600">
                <a:solidFill>
                  <a:schemeClr val="dk1"/>
                </a:solidFill>
                <a:highlight>
                  <a:srgbClr val="FFFFFF"/>
                </a:highlight>
              </a:rPr>
              <a:t>Utilising and adapting IoT technology in secondary education in the United States (US)</a:t>
            </a:r>
            <a:endParaRPr sz="1800"/>
          </a:p>
        </p:txBody>
      </p:sp>
      <p:sp>
        <p:nvSpPr>
          <p:cNvPr id="55" name="Google Shape;55;p13"/>
          <p:cNvSpPr txBox="1"/>
          <p:nvPr/>
        </p:nvSpPr>
        <p:spPr>
          <a:xfrm>
            <a:off x="607625" y="414900"/>
            <a:ext cx="41895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200">
                <a:solidFill>
                  <a:schemeClr val="dk1"/>
                </a:solidFill>
                <a:highlight>
                  <a:srgbClr val="FFFFFF"/>
                </a:highlight>
              </a:rPr>
              <a:t>Research Project Proposal</a:t>
            </a:r>
            <a:endParaRPr sz="2400"/>
          </a:p>
        </p:txBody>
      </p:sp>
      <p:sp>
        <p:nvSpPr>
          <p:cNvPr id="56" name="Google Shape;56;p13"/>
          <p:cNvSpPr txBox="1"/>
          <p:nvPr/>
        </p:nvSpPr>
        <p:spPr>
          <a:xfrm>
            <a:off x="607625" y="2465375"/>
            <a:ext cx="617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Name: Bee Teck Ivan Chua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607650" y="1044125"/>
            <a:ext cx="7197600" cy="1847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600">
              <a:solidFill>
                <a:schemeClr val="dk1"/>
              </a:solidFill>
              <a:highlight>
                <a:srgbClr val="FFFFFF"/>
              </a:highlight>
            </a:endParaRPr>
          </a:p>
          <a:p>
            <a:pPr indent="-330200" lvl="0" marL="457200" rtl="0" algn="just">
              <a:lnSpc>
                <a:spcPct val="115000"/>
              </a:lnSpc>
              <a:spcBef>
                <a:spcPts val="0"/>
              </a:spcBef>
              <a:spcAft>
                <a:spcPts val="0"/>
              </a:spcAft>
              <a:buClr>
                <a:schemeClr val="dk1"/>
              </a:buClr>
              <a:buSzPts val="1600"/>
              <a:buAutoNum type="arabicPeriod"/>
            </a:pPr>
            <a:r>
              <a:rPr lang="en-GB" sz="1600">
                <a:solidFill>
                  <a:schemeClr val="dk1"/>
                </a:solidFill>
                <a:highlight>
                  <a:srgbClr val="FFFFFF"/>
                </a:highlight>
              </a:rPr>
              <a:t>Do the secondary students understand the risk associated with IoT technologies?</a:t>
            </a:r>
            <a:endParaRPr sz="1600">
              <a:solidFill>
                <a:schemeClr val="dk1"/>
              </a:solidFill>
              <a:highlight>
                <a:srgbClr val="FFFFFF"/>
              </a:highlight>
            </a:endParaRPr>
          </a:p>
          <a:p>
            <a:pPr indent="0" lvl="0" marL="0" rtl="0" algn="just">
              <a:lnSpc>
                <a:spcPct val="115000"/>
              </a:lnSpc>
              <a:spcBef>
                <a:spcPts val="0"/>
              </a:spcBef>
              <a:spcAft>
                <a:spcPts val="0"/>
              </a:spcAft>
              <a:buNone/>
            </a:pPr>
            <a:r>
              <a:t/>
            </a:r>
            <a:endParaRPr sz="1600">
              <a:solidFill>
                <a:schemeClr val="dk1"/>
              </a:solidFill>
              <a:highlight>
                <a:srgbClr val="FFFFFF"/>
              </a:highlight>
            </a:endParaRPr>
          </a:p>
          <a:p>
            <a:pPr indent="-330200" lvl="0" marL="457200" rtl="0" algn="just">
              <a:lnSpc>
                <a:spcPct val="115000"/>
              </a:lnSpc>
              <a:spcBef>
                <a:spcPts val="0"/>
              </a:spcBef>
              <a:spcAft>
                <a:spcPts val="0"/>
              </a:spcAft>
              <a:buClr>
                <a:schemeClr val="dk1"/>
              </a:buClr>
              <a:buSzPts val="1600"/>
              <a:buAutoNum type="arabicPeriod"/>
            </a:pPr>
            <a:r>
              <a:rPr lang="en-GB" sz="1600">
                <a:solidFill>
                  <a:schemeClr val="dk1"/>
                </a:solidFill>
                <a:highlight>
                  <a:srgbClr val="FFFFFF"/>
                </a:highlight>
              </a:rPr>
              <a:t>What are the challenges faced by secondary students in learning IoT technologies?</a:t>
            </a:r>
            <a:endParaRPr sz="1600"/>
          </a:p>
        </p:txBody>
      </p:sp>
      <p:sp>
        <p:nvSpPr>
          <p:cNvPr id="116" name="Google Shape;116;p22"/>
          <p:cNvSpPr txBox="1"/>
          <p:nvPr/>
        </p:nvSpPr>
        <p:spPr>
          <a:xfrm>
            <a:off x="513500" y="402250"/>
            <a:ext cx="46215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2200">
                <a:solidFill>
                  <a:schemeClr val="dk1"/>
                </a:solidFill>
                <a:highlight>
                  <a:srgbClr val="FFFFFF"/>
                </a:highlight>
              </a:rPr>
              <a:t>Research question(s)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496400" y="1018425"/>
            <a:ext cx="7959300" cy="3192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b="1" sz="1200">
              <a:solidFill>
                <a:schemeClr val="dk1"/>
              </a:solidFill>
              <a:highlight>
                <a:srgbClr val="FFFFFF"/>
              </a:highlight>
            </a:endParaRPr>
          </a:p>
          <a:p>
            <a:pPr indent="0" lvl="0" marL="0" rtl="0" algn="just">
              <a:lnSpc>
                <a:spcPct val="115000"/>
              </a:lnSpc>
              <a:spcBef>
                <a:spcPts val="0"/>
              </a:spcBef>
              <a:spcAft>
                <a:spcPts val="0"/>
              </a:spcAft>
              <a:buNone/>
            </a:pPr>
            <a:r>
              <a:rPr lang="en-GB" sz="1600">
                <a:solidFill>
                  <a:schemeClr val="dk1"/>
                </a:solidFill>
                <a:highlight>
                  <a:srgbClr val="FFFFFF"/>
                </a:highlight>
              </a:rPr>
              <a:t>The research methodology is based on the Emerging Synthesis (Schick-Makaroff et al., 2016) methodology as it includes quantitative, qualitative,and other types of data like policies, commentaries, etc.</a:t>
            </a:r>
            <a:endParaRPr sz="1600">
              <a:solidFill>
                <a:schemeClr val="dk1"/>
              </a:solidFill>
              <a:highlight>
                <a:srgbClr val="FFFFFF"/>
              </a:highlight>
            </a:endParaRPr>
          </a:p>
          <a:p>
            <a:pPr indent="0" lvl="0" marL="0" rtl="0" algn="just">
              <a:lnSpc>
                <a:spcPct val="115000"/>
              </a:lnSpc>
              <a:spcBef>
                <a:spcPts val="0"/>
              </a:spcBef>
              <a:spcAft>
                <a:spcPts val="0"/>
              </a:spcAft>
              <a:buNone/>
            </a:pPr>
            <a:r>
              <a:t/>
            </a:r>
            <a:endParaRPr sz="1600">
              <a:solidFill>
                <a:schemeClr val="dk1"/>
              </a:solidFill>
              <a:highlight>
                <a:srgbClr val="FFFFFF"/>
              </a:highlight>
            </a:endParaRPr>
          </a:p>
          <a:p>
            <a:pPr indent="0" lvl="0" marL="0" rtl="0" algn="just">
              <a:lnSpc>
                <a:spcPct val="115000"/>
              </a:lnSpc>
              <a:spcBef>
                <a:spcPts val="0"/>
              </a:spcBef>
              <a:spcAft>
                <a:spcPts val="0"/>
              </a:spcAft>
              <a:buNone/>
            </a:pPr>
            <a:r>
              <a:rPr lang="en-GB" sz="1600">
                <a:solidFill>
                  <a:schemeClr val="dk1"/>
                </a:solidFill>
                <a:highlight>
                  <a:srgbClr val="FFFFFF"/>
                </a:highlight>
              </a:rPr>
              <a:t>In addition, online searches will be carried out using  the Research Gate, ACM Digital Library, Google Scholar, the University of Essex Online Library platform and IEEE Xplore. </a:t>
            </a:r>
            <a:endParaRPr sz="1600">
              <a:solidFill>
                <a:schemeClr val="dk1"/>
              </a:solidFill>
              <a:highlight>
                <a:srgbClr val="FFFFFF"/>
              </a:highlight>
            </a:endParaRPr>
          </a:p>
          <a:p>
            <a:pPr indent="0" lvl="0" marL="0" rtl="0" algn="just">
              <a:lnSpc>
                <a:spcPct val="115000"/>
              </a:lnSpc>
              <a:spcBef>
                <a:spcPts val="0"/>
              </a:spcBef>
              <a:spcAft>
                <a:spcPts val="0"/>
              </a:spcAft>
              <a:buNone/>
            </a:pPr>
            <a:r>
              <a:t/>
            </a:r>
            <a:endParaRPr sz="1600">
              <a:solidFill>
                <a:schemeClr val="dk1"/>
              </a:solidFill>
              <a:highlight>
                <a:srgbClr val="FFFFFF"/>
              </a:highlight>
            </a:endParaRPr>
          </a:p>
          <a:p>
            <a:pPr indent="0" lvl="0" marL="0" rtl="0" algn="just">
              <a:lnSpc>
                <a:spcPct val="115000"/>
              </a:lnSpc>
              <a:spcBef>
                <a:spcPts val="0"/>
              </a:spcBef>
              <a:spcAft>
                <a:spcPts val="0"/>
              </a:spcAft>
              <a:buNone/>
            </a:pPr>
            <a:r>
              <a:rPr lang="en-GB" sz="1600">
                <a:solidFill>
                  <a:schemeClr val="dk1"/>
                </a:solidFill>
                <a:highlight>
                  <a:srgbClr val="FFFFFF"/>
                </a:highlight>
              </a:rPr>
              <a:t>To stay current, 90% of articles published between 2015 and 2022 will be used and the remaining 10% should be within 15 years.</a:t>
            </a:r>
            <a:endParaRPr sz="1600">
              <a:solidFill>
                <a:schemeClr val="dk1"/>
              </a:solidFill>
              <a:highlight>
                <a:srgbClr val="FFFFFF"/>
              </a:highlight>
            </a:endParaRPr>
          </a:p>
        </p:txBody>
      </p:sp>
      <p:sp>
        <p:nvSpPr>
          <p:cNvPr id="122" name="Google Shape;122;p23"/>
          <p:cNvSpPr txBox="1"/>
          <p:nvPr/>
        </p:nvSpPr>
        <p:spPr>
          <a:xfrm>
            <a:off x="419350" y="402225"/>
            <a:ext cx="68811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800">
                <a:solidFill>
                  <a:schemeClr val="dk1"/>
                </a:solidFill>
                <a:highlight>
                  <a:srgbClr val="FFFFFF"/>
                </a:highlight>
              </a:rPr>
              <a:t>Methodology/Development strategy/Research Design</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nvSpPr>
        <p:spPr>
          <a:xfrm>
            <a:off x="481525" y="835800"/>
            <a:ext cx="8247600" cy="3109200"/>
          </a:xfrm>
          <a:prstGeom prst="rect">
            <a:avLst/>
          </a:prstGeom>
          <a:noFill/>
          <a:ln>
            <a:noFill/>
          </a:ln>
        </p:spPr>
        <p:txBody>
          <a:bodyPr anchorCtr="0" anchor="t" bIns="91425" lIns="91425" spcFirstLastPara="1" rIns="91425" wrap="square" tIns="91425">
            <a:spAutoFit/>
          </a:bodyPr>
          <a:lstStyle/>
          <a:p>
            <a:pPr indent="-330200" lvl="0" marL="457200" rtl="0" algn="just">
              <a:lnSpc>
                <a:spcPct val="100000"/>
              </a:lnSpc>
              <a:spcBef>
                <a:spcPts val="0"/>
              </a:spcBef>
              <a:spcAft>
                <a:spcPts val="0"/>
              </a:spcAft>
              <a:buClr>
                <a:schemeClr val="dk1"/>
              </a:buClr>
              <a:buSzPts val="1600"/>
              <a:buAutoNum type="arabicPeriod"/>
            </a:pPr>
            <a:r>
              <a:rPr lang="en-GB" sz="1600">
                <a:solidFill>
                  <a:schemeClr val="dk1"/>
                </a:solidFill>
                <a:highlight>
                  <a:srgbClr val="FFFFFF"/>
                </a:highlight>
              </a:rPr>
              <a:t>Keeping the participants informed the purpose of the survey, who and how the data will be used.</a:t>
            </a:r>
            <a:endParaRPr sz="1600">
              <a:solidFill>
                <a:schemeClr val="dk1"/>
              </a:solidFill>
              <a:highlight>
                <a:srgbClr val="FFFFFF"/>
              </a:highlight>
            </a:endParaRPr>
          </a:p>
          <a:p>
            <a:pPr indent="0" lvl="0" marL="457200" rtl="0" algn="just">
              <a:lnSpc>
                <a:spcPct val="100000"/>
              </a:lnSpc>
              <a:spcBef>
                <a:spcPts val="1200"/>
              </a:spcBef>
              <a:spcAft>
                <a:spcPts val="0"/>
              </a:spcAft>
              <a:buNone/>
            </a:pPr>
            <a:r>
              <a:t/>
            </a:r>
            <a:endParaRPr sz="1600">
              <a:solidFill>
                <a:schemeClr val="dk1"/>
              </a:solidFill>
              <a:highlight>
                <a:srgbClr val="FFFFFF"/>
              </a:highlight>
            </a:endParaRPr>
          </a:p>
          <a:p>
            <a:pPr indent="-330200" lvl="0" marL="457200" rtl="0" algn="just">
              <a:lnSpc>
                <a:spcPct val="100000"/>
              </a:lnSpc>
              <a:spcBef>
                <a:spcPts val="0"/>
              </a:spcBef>
              <a:spcAft>
                <a:spcPts val="0"/>
              </a:spcAft>
              <a:buClr>
                <a:schemeClr val="dk1"/>
              </a:buClr>
              <a:buSzPts val="1600"/>
              <a:buAutoNum type="arabicPeriod"/>
            </a:pPr>
            <a:r>
              <a:rPr lang="en-GB" sz="1600">
                <a:solidFill>
                  <a:schemeClr val="dk1"/>
                </a:solidFill>
                <a:highlight>
                  <a:srgbClr val="FFFFFF"/>
                </a:highlight>
              </a:rPr>
              <a:t>Obtain consent from the participants and they can withdraw anytime.</a:t>
            </a:r>
            <a:endParaRPr sz="1600">
              <a:solidFill>
                <a:schemeClr val="dk1"/>
              </a:solidFill>
              <a:highlight>
                <a:srgbClr val="FFFFFF"/>
              </a:highlight>
            </a:endParaRPr>
          </a:p>
          <a:p>
            <a:pPr indent="0" lvl="0" marL="457200" rtl="0" algn="just">
              <a:lnSpc>
                <a:spcPct val="100000"/>
              </a:lnSpc>
              <a:spcBef>
                <a:spcPts val="0"/>
              </a:spcBef>
              <a:spcAft>
                <a:spcPts val="0"/>
              </a:spcAft>
              <a:buNone/>
            </a:pPr>
            <a:r>
              <a:t/>
            </a:r>
            <a:endParaRPr sz="1600">
              <a:solidFill>
                <a:schemeClr val="dk1"/>
              </a:solidFill>
              <a:highlight>
                <a:srgbClr val="FFFFFF"/>
              </a:highlight>
            </a:endParaRPr>
          </a:p>
          <a:p>
            <a:pPr indent="-330200" lvl="0" marL="457200" rtl="0" algn="just">
              <a:lnSpc>
                <a:spcPct val="100000"/>
              </a:lnSpc>
              <a:spcBef>
                <a:spcPts val="0"/>
              </a:spcBef>
              <a:spcAft>
                <a:spcPts val="0"/>
              </a:spcAft>
              <a:buClr>
                <a:schemeClr val="dk1"/>
              </a:buClr>
              <a:buSzPts val="1600"/>
              <a:buAutoNum type="arabicPeriod"/>
            </a:pPr>
            <a:r>
              <a:rPr lang="en-GB" sz="1600">
                <a:solidFill>
                  <a:schemeClr val="dk1"/>
                </a:solidFill>
                <a:highlight>
                  <a:srgbClr val="FFFFFF"/>
                </a:highlight>
              </a:rPr>
              <a:t>Maintaining integrity ensures accuracy and dissemination of research results and protects published evidence (Yip, 2016).</a:t>
            </a:r>
            <a:endParaRPr sz="1600">
              <a:solidFill>
                <a:schemeClr val="dk1"/>
              </a:solidFill>
              <a:highlight>
                <a:srgbClr val="FFFFFF"/>
              </a:highlight>
            </a:endParaRPr>
          </a:p>
          <a:p>
            <a:pPr indent="-330200" lvl="0" marL="457200" rtl="0" algn="just">
              <a:lnSpc>
                <a:spcPct val="100000"/>
              </a:lnSpc>
              <a:spcBef>
                <a:spcPts val="1200"/>
              </a:spcBef>
              <a:spcAft>
                <a:spcPts val="0"/>
              </a:spcAft>
              <a:buClr>
                <a:schemeClr val="dk1"/>
              </a:buClr>
              <a:buSzPts val="1600"/>
              <a:buAutoNum type="arabicPeriod"/>
            </a:pPr>
            <a:r>
              <a:rPr lang="en-GB" sz="1600">
                <a:solidFill>
                  <a:schemeClr val="dk1"/>
                </a:solidFill>
                <a:highlight>
                  <a:srgbClr val="FFFFFF"/>
                </a:highlight>
              </a:rPr>
              <a:t>Ensure Test phishing email sent to the participant does not result in harm</a:t>
            </a:r>
            <a:endParaRPr sz="1600">
              <a:solidFill>
                <a:schemeClr val="dk1"/>
              </a:solidFill>
              <a:highlight>
                <a:srgbClr val="FFFFFF"/>
              </a:highlight>
            </a:endParaRPr>
          </a:p>
          <a:p>
            <a:pPr indent="-330200" lvl="0" marL="457200" rtl="0" algn="just">
              <a:lnSpc>
                <a:spcPct val="100000"/>
              </a:lnSpc>
              <a:spcBef>
                <a:spcPts val="1200"/>
              </a:spcBef>
              <a:spcAft>
                <a:spcPts val="1200"/>
              </a:spcAft>
              <a:buClr>
                <a:schemeClr val="dk1"/>
              </a:buClr>
              <a:buSzPts val="1600"/>
              <a:buAutoNum type="arabicPeriod"/>
            </a:pPr>
            <a:r>
              <a:rPr lang="en-GB" sz="1600">
                <a:solidFill>
                  <a:schemeClr val="dk1"/>
                </a:solidFill>
                <a:highlight>
                  <a:srgbClr val="FFFFFF"/>
                </a:highlight>
              </a:rPr>
              <a:t>Ensure PII not collected during the use of online survey platform and phishing test</a:t>
            </a:r>
            <a:br>
              <a:rPr lang="en-GB" sz="1600">
                <a:solidFill>
                  <a:schemeClr val="dk1"/>
                </a:solidFill>
                <a:highlight>
                  <a:srgbClr val="FFFFFF"/>
                </a:highlight>
              </a:rPr>
            </a:br>
            <a:endParaRPr sz="1600">
              <a:solidFill>
                <a:schemeClr val="dk1"/>
              </a:solidFill>
              <a:highlight>
                <a:srgbClr val="FFFFFF"/>
              </a:highlight>
            </a:endParaRPr>
          </a:p>
        </p:txBody>
      </p:sp>
      <p:sp>
        <p:nvSpPr>
          <p:cNvPr id="128" name="Google Shape;128;p24"/>
          <p:cNvSpPr txBox="1"/>
          <p:nvPr/>
        </p:nvSpPr>
        <p:spPr>
          <a:xfrm>
            <a:off x="427925" y="359450"/>
            <a:ext cx="61962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2200">
                <a:solidFill>
                  <a:schemeClr val="dk1"/>
                </a:solidFill>
                <a:highlight>
                  <a:srgbClr val="FFFFFF"/>
                </a:highlight>
              </a:rPr>
              <a:t>Ethical considerations and risk assessment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nvSpPr>
        <p:spPr>
          <a:xfrm>
            <a:off x="265300" y="3812250"/>
            <a:ext cx="7702500" cy="1462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200">
                <a:solidFill>
                  <a:schemeClr val="dk1"/>
                </a:solidFill>
                <a:highlight>
                  <a:srgbClr val="FFFFFF"/>
                </a:highlight>
              </a:rPr>
              <a:t>Legend:</a:t>
            </a:r>
            <a:endParaRPr b="1" sz="1200">
              <a:solidFill>
                <a:schemeClr val="dk1"/>
              </a:solidFill>
              <a:highlight>
                <a:srgbClr val="FFFFFF"/>
              </a:highlight>
            </a:endParaRPr>
          </a:p>
          <a:p>
            <a:pPr indent="0" lvl="0" marL="0" rtl="0" algn="just">
              <a:lnSpc>
                <a:spcPct val="115000"/>
              </a:lnSpc>
              <a:spcBef>
                <a:spcPts val="0"/>
              </a:spcBef>
              <a:spcAft>
                <a:spcPts val="0"/>
              </a:spcAft>
              <a:buNone/>
            </a:pPr>
            <a:r>
              <a:rPr i="1" lang="en-GB" sz="1200">
                <a:solidFill>
                  <a:schemeClr val="dk1"/>
                </a:solidFill>
                <a:highlight>
                  <a:srgbClr val="FFFFFF"/>
                </a:highlight>
              </a:rPr>
              <a:t>Severity Level: 1 (Low), 2 (Medium), 3 (High)</a:t>
            </a:r>
            <a:endParaRPr i="1" sz="1200">
              <a:solidFill>
                <a:schemeClr val="dk1"/>
              </a:solidFill>
              <a:highlight>
                <a:srgbClr val="FFFFFF"/>
              </a:highlight>
            </a:endParaRPr>
          </a:p>
          <a:p>
            <a:pPr indent="0" lvl="0" marL="0" rtl="0" algn="just">
              <a:lnSpc>
                <a:spcPct val="115000"/>
              </a:lnSpc>
              <a:spcBef>
                <a:spcPts val="0"/>
              </a:spcBef>
              <a:spcAft>
                <a:spcPts val="0"/>
              </a:spcAft>
              <a:buNone/>
            </a:pPr>
            <a:r>
              <a:rPr i="1" lang="en-GB" sz="1200">
                <a:solidFill>
                  <a:schemeClr val="dk1"/>
                </a:solidFill>
                <a:highlight>
                  <a:srgbClr val="FFFFFF"/>
                </a:highlight>
              </a:rPr>
              <a:t>Likelihood to happen: 1 (Low), 2 (Medium), 3 (High)</a:t>
            </a:r>
            <a:endParaRPr i="1" sz="1200">
              <a:solidFill>
                <a:schemeClr val="dk1"/>
              </a:solidFill>
              <a:highlight>
                <a:srgbClr val="FFFFFF"/>
              </a:highlight>
            </a:endParaRPr>
          </a:p>
          <a:p>
            <a:pPr indent="0" lvl="0" marL="0" rtl="0" algn="just">
              <a:lnSpc>
                <a:spcPct val="115000"/>
              </a:lnSpc>
              <a:spcBef>
                <a:spcPts val="0"/>
              </a:spcBef>
              <a:spcAft>
                <a:spcPts val="0"/>
              </a:spcAft>
              <a:buNone/>
            </a:pPr>
            <a:r>
              <a:rPr i="1" lang="en-GB" sz="1200">
                <a:solidFill>
                  <a:schemeClr val="dk1"/>
                </a:solidFill>
                <a:highlight>
                  <a:srgbClr val="FFFFFF"/>
                </a:highlight>
              </a:rPr>
              <a:t>Overall Risk: A calculated value from multiplication of Severity Level and Likelihood </a:t>
            </a:r>
            <a:endParaRPr i="1" sz="1200">
              <a:solidFill>
                <a:schemeClr val="dk1"/>
              </a:solidFill>
              <a:highlight>
                <a:srgbClr val="FFFFFF"/>
              </a:highlight>
            </a:endParaRPr>
          </a:p>
          <a:p>
            <a:pPr indent="0" lvl="0" marL="0" rtl="0" algn="just">
              <a:lnSpc>
                <a:spcPct val="115000"/>
              </a:lnSpc>
              <a:spcBef>
                <a:spcPts val="0"/>
              </a:spcBef>
              <a:spcAft>
                <a:spcPts val="0"/>
              </a:spcAft>
              <a:buNone/>
            </a:pPr>
            <a:r>
              <a:rPr i="1" lang="en-GB" sz="1200">
                <a:solidFill>
                  <a:schemeClr val="dk1"/>
                </a:solidFill>
                <a:highlight>
                  <a:srgbClr val="FFFFFF"/>
                </a:highlight>
              </a:rPr>
              <a:t>Any item which has a rating of greater than 3 requires attention and monitoring to ensure it is under control.</a:t>
            </a:r>
            <a:endParaRPr i="1" sz="1200">
              <a:solidFill>
                <a:schemeClr val="dk1"/>
              </a:solidFill>
              <a:highlight>
                <a:srgbClr val="FFFFFF"/>
              </a:highlight>
            </a:endParaRPr>
          </a:p>
          <a:p>
            <a:pPr indent="0" lvl="0" marL="0" rtl="0" algn="just">
              <a:lnSpc>
                <a:spcPct val="115000"/>
              </a:lnSpc>
              <a:spcBef>
                <a:spcPts val="0"/>
              </a:spcBef>
              <a:spcAft>
                <a:spcPts val="0"/>
              </a:spcAft>
              <a:buNone/>
            </a:pPr>
            <a:r>
              <a:t/>
            </a:r>
            <a:endParaRPr i="1"/>
          </a:p>
        </p:txBody>
      </p:sp>
      <p:graphicFrame>
        <p:nvGraphicFramePr>
          <p:cNvPr id="134" name="Google Shape;134;p25"/>
          <p:cNvGraphicFramePr/>
          <p:nvPr/>
        </p:nvGraphicFramePr>
        <p:xfrm>
          <a:off x="371625" y="835425"/>
          <a:ext cx="3000000" cy="3000000"/>
        </p:xfrm>
        <a:graphic>
          <a:graphicData uri="http://schemas.openxmlformats.org/drawingml/2006/table">
            <a:tbl>
              <a:tblPr>
                <a:noFill/>
                <a:tableStyleId>{3B07CF39-D438-4331-B921-B604A17F9613}</a:tableStyleId>
              </a:tblPr>
              <a:tblGrid>
                <a:gridCol w="3076450"/>
                <a:gridCol w="970100"/>
                <a:gridCol w="1185625"/>
                <a:gridCol w="816025"/>
                <a:gridCol w="2397125"/>
              </a:tblGrid>
              <a:tr h="12700">
                <a:tc>
                  <a:txBody>
                    <a:bodyPr/>
                    <a:lstStyle/>
                    <a:p>
                      <a:pPr indent="0" lvl="0" marL="0" rtl="0" algn="l">
                        <a:spcBef>
                          <a:spcPts val="0"/>
                        </a:spcBef>
                        <a:spcAft>
                          <a:spcPts val="0"/>
                        </a:spcAft>
                        <a:buNone/>
                      </a:pPr>
                      <a:r>
                        <a:rPr b="1" lang="en-GB" sz="1300">
                          <a:highlight>
                            <a:srgbClr val="FFFFFF"/>
                          </a:highlight>
                        </a:rPr>
                        <a:t>Risk Item</a:t>
                      </a:r>
                      <a:endParaRPr b="1" sz="1300">
                        <a:highlight>
                          <a:srgbClr val="FFFFFF"/>
                        </a:highlight>
                      </a:endParaRPr>
                    </a:p>
                  </a:txBody>
                  <a:tcPr marT="63500" marB="63500" marR="63500" marL="63500"/>
                </a:tc>
                <a:tc>
                  <a:txBody>
                    <a:bodyPr/>
                    <a:lstStyle/>
                    <a:p>
                      <a:pPr indent="0" lvl="0" marL="0" rtl="0" algn="ctr">
                        <a:spcBef>
                          <a:spcPts val="0"/>
                        </a:spcBef>
                        <a:spcAft>
                          <a:spcPts val="0"/>
                        </a:spcAft>
                        <a:buNone/>
                      </a:pPr>
                      <a:r>
                        <a:rPr b="1" lang="en-GB" sz="1300">
                          <a:highlight>
                            <a:srgbClr val="FFFFFF"/>
                          </a:highlight>
                        </a:rPr>
                        <a:t>Severity</a:t>
                      </a:r>
                      <a:endParaRPr b="1" sz="1300">
                        <a:highlight>
                          <a:srgbClr val="FFFFFF"/>
                        </a:highlight>
                      </a:endParaRPr>
                    </a:p>
                    <a:p>
                      <a:pPr indent="0" lvl="0" marL="0" rtl="0" algn="ctr">
                        <a:spcBef>
                          <a:spcPts val="0"/>
                        </a:spcBef>
                        <a:spcAft>
                          <a:spcPts val="0"/>
                        </a:spcAft>
                        <a:buNone/>
                      </a:pPr>
                      <a:r>
                        <a:rPr b="1" lang="en-GB" sz="1300">
                          <a:highlight>
                            <a:srgbClr val="FFFFFF"/>
                          </a:highlight>
                        </a:rPr>
                        <a:t>Level</a:t>
                      </a:r>
                      <a:endParaRPr b="1" sz="1300">
                        <a:highlight>
                          <a:srgbClr val="FFFFFF"/>
                        </a:highlight>
                      </a:endParaRPr>
                    </a:p>
                  </a:txBody>
                  <a:tcPr marT="63500" marB="63500" marR="63500" marL="63500"/>
                </a:tc>
                <a:tc>
                  <a:txBody>
                    <a:bodyPr/>
                    <a:lstStyle/>
                    <a:p>
                      <a:pPr indent="0" lvl="0" marL="0" rtl="0" algn="ctr">
                        <a:spcBef>
                          <a:spcPts val="0"/>
                        </a:spcBef>
                        <a:spcAft>
                          <a:spcPts val="0"/>
                        </a:spcAft>
                        <a:buNone/>
                      </a:pPr>
                      <a:r>
                        <a:rPr b="1" lang="en-GB" sz="1300">
                          <a:highlight>
                            <a:srgbClr val="FFFFFF"/>
                          </a:highlight>
                        </a:rPr>
                        <a:t>Likelihood of </a:t>
                      </a:r>
                      <a:r>
                        <a:rPr b="1" lang="en-GB" sz="1300">
                          <a:highlight>
                            <a:srgbClr val="FFFFFF"/>
                          </a:highlight>
                        </a:rPr>
                        <a:t>Occurrence</a:t>
                      </a:r>
                      <a:endParaRPr b="1" sz="1300">
                        <a:highlight>
                          <a:srgbClr val="FFFFFF"/>
                        </a:highlight>
                      </a:endParaRPr>
                    </a:p>
                  </a:txBody>
                  <a:tcPr marT="63500" marB="63500" marR="63500" marL="63500"/>
                </a:tc>
                <a:tc>
                  <a:txBody>
                    <a:bodyPr/>
                    <a:lstStyle/>
                    <a:p>
                      <a:pPr indent="0" lvl="0" marL="0" rtl="0" algn="ctr">
                        <a:spcBef>
                          <a:spcPts val="0"/>
                        </a:spcBef>
                        <a:spcAft>
                          <a:spcPts val="0"/>
                        </a:spcAft>
                        <a:buNone/>
                      </a:pPr>
                      <a:r>
                        <a:rPr b="1" lang="en-GB" sz="1300">
                          <a:highlight>
                            <a:srgbClr val="FFFFFF"/>
                          </a:highlight>
                        </a:rPr>
                        <a:t>Overall Risk</a:t>
                      </a:r>
                      <a:endParaRPr b="1" sz="1300">
                        <a:highlight>
                          <a:srgbClr val="FFFFFF"/>
                        </a:highlight>
                      </a:endParaRPr>
                    </a:p>
                  </a:txBody>
                  <a:tcPr marT="63500" marB="63500" marR="63500" marL="63500"/>
                </a:tc>
                <a:tc>
                  <a:txBody>
                    <a:bodyPr/>
                    <a:lstStyle/>
                    <a:p>
                      <a:pPr indent="0" lvl="0" marL="0" rtl="0" algn="ctr">
                        <a:spcBef>
                          <a:spcPts val="0"/>
                        </a:spcBef>
                        <a:spcAft>
                          <a:spcPts val="0"/>
                        </a:spcAft>
                        <a:buNone/>
                      </a:pPr>
                      <a:r>
                        <a:rPr b="1" lang="en-GB" sz="1300">
                          <a:highlight>
                            <a:srgbClr val="FFFFFF"/>
                          </a:highlight>
                        </a:rPr>
                        <a:t>Action Taken</a:t>
                      </a:r>
                      <a:endParaRPr b="1" sz="1300">
                        <a:highlight>
                          <a:srgbClr val="FFFFFF"/>
                        </a:highlight>
                      </a:endParaRPr>
                    </a:p>
                  </a:txBody>
                  <a:tcPr marT="63500" marB="63500" marR="63500" marL="63500"/>
                </a:tc>
              </a:tr>
              <a:tr h="309875">
                <a:tc>
                  <a:txBody>
                    <a:bodyPr/>
                    <a:lstStyle/>
                    <a:p>
                      <a:pPr indent="0" lvl="0" marL="0" rtl="0" algn="l">
                        <a:spcBef>
                          <a:spcPts val="0"/>
                        </a:spcBef>
                        <a:spcAft>
                          <a:spcPts val="0"/>
                        </a:spcAft>
                        <a:buNone/>
                      </a:pPr>
                      <a:r>
                        <a:rPr lang="en-GB" sz="1300">
                          <a:highlight>
                            <a:srgbClr val="FFFFFF"/>
                          </a:highlight>
                        </a:rPr>
                        <a:t>Accidentally</a:t>
                      </a:r>
                      <a:r>
                        <a:rPr lang="en-GB" sz="1300">
                          <a:highlight>
                            <a:srgbClr val="FFFFFF"/>
                          </a:highlight>
                        </a:rPr>
                        <a:t> c</a:t>
                      </a:r>
                      <a:r>
                        <a:rPr lang="en-GB" sz="1300">
                          <a:highlight>
                            <a:srgbClr val="FFFFFF"/>
                          </a:highlight>
                        </a:rPr>
                        <a:t>ollection </a:t>
                      </a:r>
                      <a:r>
                        <a:rPr lang="en-GB" sz="1300">
                          <a:highlight>
                            <a:srgbClr val="FFFFFF"/>
                          </a:highlight>
                        </a:rPr>
                        <a:t>of </a:t>
                      </a:r>
                      <a:r>
                        <a:rPr lang="en-GB" sz="1300">
                          <a:highlight>
                            <a:srgbClr val="FFFFFF"/>
                          </a:highlight>
                        </a:rPr>
                        <a:t>PII from participants</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3</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1</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3</a:t>
                      </a:r>
                      <a:endParaRPr sz="1300">
                        <a:highlight>
                          <a:srgbClr val="FFFFFF"/>
                        </a:highlight>
                      </a:endParaRPr>
                    </a:p>
                  </a:txBody>
                  <a:tcPr marT="63500" marB="63500" marR="63500" marL="63500"/>
                </a:tc>
                <a:tc>
                  <a:txBody>
                    <a:bodyPr/>
                    <a:lstStyle/>
                    <a:p>
                      <a:pPr indent="0" lvl="0" marL="0" rtl="0" algn="l">
                        <a:spcBef>
                          <a:spcPts val="0"/>
                        </a:spcBef>
                        <a:spcAft>
                          <a:spcPts val="0"/>
                        </a:spcAft>
                        <a:buNone/>
                      </a:pPr>
                      <a:r>
                        <a:rPr lang="en-GB" sz="1300">
                          <a:highlight>
                            <a:srgbClr val="FFFFFF"/>
                          </a:highlight>
                        </a:rPr>
                        <a:t>Ensure data </a:t>
                      </a:r>
                      <a:r>
                        <a:rPr lang="en-GB" sz="1300">
                          <a:highlight>
                            <a:srgbClr val="FFFFFF"/>
                          </a:highlight>
                        </a:rPr>
                        <a:t>anonymous</a:t>
                      </a:r>
                      <a:r>
                        <a:rPr lang="en-GB" sz="1300">
                          <a:highlight>
                            <a:srgbClr val="FFFFFF"/>
                          </a:highlight>
                        </a:rPr>
                        <a:t> and no IP addresses are collected by the survey platform and phishing test</a:t>
                      </a:r>
                      <a:endParaRPr sz="1300">
                        <a:highlight>
                          <a:srgbClr val="FFFFFF"/>
                        </a:highlight>
                      </a:endParaRPr>
                    </a:p>
                  </a:txBody>
                  <a:tcPr marT="63500" marB="63500" marR="63500" marL="63500"/>
                </a:tc>
              </a:tr>
              <a:tr h="309875">
                <a:tc>
                  <a:txBody>
                    <a:bodyPr/>
                    <a:lstStyle/>
                    <a:p>
                      <a:pPr indent="0" lvl="0" marL="0" rtl="0" algn="l">
                        <a:spcBef>
                          <a:spcPts val="0"/>
                        </a:spcBef>
                        <a:spcAft>
                          <a:spcPts val="0"/>
                        </a:spcAft>
                        <a:buNone/>
                      </a:pPr>
                      <a:r>
                        <a:rPr lang="en-GB" sz="1300">
                          <a:highlight>
                            <a:srgbClr val="FFFFFF"/>
                          </a:highlight>
                        </a:rPr>
                        <a:t>Fail to obtain consent from </a:t>
                      </a:r>
                      <a:r>
                        <a:rPr lang="en-GB" sz="1300">
                          <a:highlight>
                            <a:srgbClr val="FFFFFF"/>
                          </a:highlight>
                        </a:rPr>
                        <a:t>participants</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3</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1</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3</a:t>
                      </a:r>
                      <a:endParaRPr sz="1300">
                        <a:highlight>
                          <a:srgbClr val="FFFFFF"/>
                        </a:highlight>
                      </a:endParaRPr>
                    </a:p>
                  </a:txBody>
                  <a:tcPr marT="63500" marB="63500" marR="63500" marL="63500"/>
                </a:tc>
                <a:tc>
                  <a:txBody>
                    <a:bodyPr/>
                    <a:lstStyle/>
                    <a:p>
                      <a:pPr indent="0" lvl="0" marL="0" rtl="0" algn="l">
                        <a:spcBef>
                          <a:spcPts val="0"/>
                        </a:spcBef>
                        <a:spcAft>
                          <a:spcPts val="0"/>
                        </a:spcAft>
                        <a:buNone/>
                      </a:pPr>
                      <a:r>
                        <a:rPr lang="en-GB" sz="1300">
                          <a:highlight>
                            <a:srgbClr val="FFFFFF"/>
                          </a:highlight>
                        </a:rPr>
                        <a:t>Survey testing prior to actual </a:t>
                      </a:r>
                      <a:endParaRPr sz="1300">
                        <a:highlight>
                          <a:srgbClr val="FFFFFF"/>
                        </a:highlight>
                      </a:endParaRPr>
                    </a:p>
                  </a:txBody>
                  <a:tcPr marT="63500" marB="63500" marR="63500" marL="63500"/>
                </a:tc>
              </a:tr>
              <a:tr h="309875">
                <a:tc>
                  <a:txBody>
                    <a:bodyPr/>
                    <a:lstStyle/>
                    <a:p>
                      <a:pPr indent="0" lvl="0" marL="0" rtl="0" algn="l">
                        <a:spcBef>
                          <a:spcPts val="0"/>
                        </a:spcBef>
                        <a:spcAft>
                          <a:spcPts val="0"/>
                        </a:spcAft>
                        <a:buNone/>
                      </a:pPr>
                      <a:r>
                        <a:rPr lang="en-GB" sz="1300">
                          <a:highlight>
                            <a:srgbClr val="FFFFFF"/>
                          </a:highlight>
                        </a:rPr>
                        <a:t>Damage caused by the test phishing email </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2</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1</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2</a:t>
                      </a:r>
                      <a:endParaRPr sz="1300">
                        <a:highlight>
                          <a:srgbClr val="FFFFFF"/>
                        </a:highlight>
                      </a:endParaRPr>
                    </a:p>
                  </a:txBody>
                  <a:tcPr marT="63500" marB="63500" marR="63500" marL="63500"/>
                </a:tc>
                <a:tc>
                  <a:txBody>
                    <a:bodyPr/>
                    <a:lstStyle/>
                    <a:p>
                      <a:pPr indent="0" lvl="0" marL="0" rtl="0" algn="l">
                        <a:spcBef>
                          <a:spcPts val="0"/>
                        </a:spcBef>
                        <a:spcAft>
                          <a:spcPts val="0"/>
                        </a:spcAft>
                        <a:buNone/>
                      </a:pPr>
                      <a:r>
                        <a:rPr lang="en-GB" sz="1300">
                          <a:highlight>
                            <a:srgbClr val="FFFFFF"/>
                          </a:highlight>
                        </a:rPr>
                        <a:t>Conduct </a:t>
                      </a:r>
                      <a:r>
                        <a:rPr lang="en-GB" sz="1300">
                          <a:highlight>
                            <a:srgbClr val="FFFFFF"/>
                          </a:highlight>
                        </a:rPr>
                        <a:t>throughout test</a:t>
                      </a:r>
                      <a:endParaRPr sz="1300">
                        <a:highlight>
                          <a:srgbClr val="FFFFFF"/>
                        </a:highlight>
                      </a:endParaRPr>
                    </a:p>
                  </a:txBody>
                  <a:tcPr marT="63500" marB="63500" marR="63500" marL="63500"/>
                </a:tc>
              </a:tr>
              <a:tr h="12700">
                <a:tc>
                  <a:txBody>
                    <a:bodyPr/>
                    <a:lstStyle/>
                    <a:p>
                      <a:pPr indent="0" lvl="0" marL="0" rtl="0" algn="l">
                        <a:spcBef>
                          <a:spcPts val="0"/>
                        </a:spcBef>
                        <a:spcAft>
                          <a:spcPts val="0"/>
                        </a:spcAft>
                        <a:buNone/>
                      </a:pPr>
                      <a:r>
                        <a:rPr lang="en-GB" sz="1300">
                          <a:highlight>
                            <a:srgbClr val="FFFFFF"/>
                          </a:highlight>
                        </a:rPr>
                        <a:t>Inaccurate presentation of information from primary and secondary </a:t>
                      </a:r>
                      <a:r>
                        <a:rPr lang="en-GB" sz="1300">
                          <a:highlight>
                            <a:srgbClr val="FFFFFF"/>
                          </a:highlight>
                        </a:rPr>
                        <a:t>research sources</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2</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2</a:t>
                      </a:r>
                      <a:endParaRPr sz="1300">
                        <a:highlight>
                          <a:srgbClr val="FFFFFF"/>
                        </a:highlight>
                      </a:endParaRPr>
                    </a:p>
                  </a:txBody>
                  <a:tcPr marT="63500" marB="63500" marR="63500" marL="63500"/>
                </a:tc>
                <a:tc>
                  <a:txBody>
                    <a:bodyPr/>
                    <a:lstStyle/>
                    <a:p>
                      <a:pPr indent="0" lvl="0" marL="0" rtl="0" algn="ctr">
                        <a:spcBef>
                          <a:spcPts val="0"/>
                        </a:spcBef>
                        <a:spcAft>
                          <a:spcPts val="0"/>
                        </a:spcAft>
                        <a:buNone/>
                      </a:pPr>
                      <a:r>
                        <a:rPr lang="en-GB" sz="1300">
                          <a:highlight>
                            <a:srgbClr val="FFFFFF"/>
                          </a:highlight>
                        </a:rPr>
                        <a:t>4</a:t>
                      </a:r>
                      <a:endParaRPr sz="1300">
                        <a:highlight>
                          <a:srgbClr val="FFFFFF"/>
                        </a:highlight>
                      </a:endParaRPr>
                    </a:p>
                  </a:txBody>
                  <a:tcPr marT="63500" marB="63500" marR="63500" marL="63500"/>
                </a:tc>
                <a:tc>
                  <a:txBody>
                    <a:bodyPr/>
                    <a:lstStyle/>
                    <a:p>
                      <a:pPr indent="0" lvl="0" marL="0" rtl="0" algn="l">
                        <a:spcBef>
                          <a:spcPts val="0"/>
                        </a:spcBef>
                        <a:spcAft>
                          <a:spcPts val="0"/>
                        </a:spcAft>
                        <a:buNone/>
                      </a:pPr>
                      <a:r>
                        <a:rPr lang="en-GB" sz="1300">
                          <a:highlight>
                            <a:srgbClr val="FFFFFF"/>
                          </a:highlight>
                        </a:rPr>
                        <a:t>Thorough checking of the research works</a:t>
                      </a:r>
                      <a:endParaRPr sz="1300">
                        <a:highlight>
                          <a:srgbClr val="FFFFFF"/>
                        </a:highlight>
                      </a:endParaRPr>
                    </a:p>
                  </a:txBody>
                  <a:tcPr marT="63500" marB="63500" marR="63500" marL="63500"/>
                </a:tc>
              </a:tr>
            </a:tbl>
          </a:graphicData>
        </a:graphic>
      </p:graphicFrame>
      <p:sp>
        <p:nvSpPr>
          <p:cNvPr id="135" name="Google Shape;135;p25"/>
          <p:cNvSpPr txBox="1"/>
          <p:nvPr/>
        </p:nvSpPr>
        <p:spPr>
          <a:xfrm>
            <a:off x="265300" y="269300"/>
            <a:ext cx="30000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800">
                <a:solidFill>
                  <a:schemeClr val="dk1"/>
                </a:solidFill>
                <a:highlight>
                  <a:srgbClr val="FFFFFF"/>
                </a:highlight>
              </a:rPr>
              <a:t>Risk assessment</a:t>
            </a:r>
            <a:endParaRPr sz="2000"/>
          </a:p>
        </p:txBody>
      </p:sp>
      <p:sp>
        <p:nvSpPr>
          <p:cNvPr id="136" name="Google Shape;136;p25"/>
          <p:cNvSpPr txBox="1"/>
          <p:nvPr/>
        </p:nvSpPr>
        <p:spPr>
          <a:xfrm>
            <a:off x="6337800" y="3972725"/>
            <a:ext cx="227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FFFFF"/>
                </a:highlight>
              </a:rPr>
              <a:t>Table 1: Risk Management</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342325" y="376550"/>
            <a:ext cx="49554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800">
                <a:solidFill>
                  <a:schemeClr val="dk1"/>
                </a:solidFill>
                <a:highlight>
                  <a:srgbClr val="FFFFFF"/>
                </a:highlight>
              </a:rPr>
              <a:t>Key literature related to the project.</a:t>
            </a:r>
            <a:endParaRPr sz="1800"/>
          </a:p>
        </p:txBody>
      </p:sp>
      <p:graphicFrame>
        <p:nvGraphicFramePr>
          <p:cNvPr id="142" name="Google Shape;142;p26"/>
          <p:cNvGraphicFramePr/>
          <p:nvPr/>
        </p:nvGraphicFramePr>
        <p:xfrm>
          <a:off x="464675" y="1086725"/>
          <a:ext cx="3000000" cy="3000000"/>
        </p:xfrm>
        <a:graphic>
          <a:graphicData uri="http://schemas.openxmlformats.org/drawingml/2006/table">
            <a:tbl>
              <a:tblPr>
                <a:noFill/>
                <a:tableStyleId>{05A96C34-2870-4948-A194-A1CA764A894C}</a:tableStyleId>
              </a:tblPr>
              <a:tblGrid>
                <a:gridCol w="2877975"/>
                <a:gridCol w="5434775"/>
              </a:tblGrid>
              <a:tr h="403025">
                <a:tc>
                  <a:txBody>
                    <a:bodyPr/>
                    <a:lstStyle/>
                    <a:p>
                      <a:pPr indent="0" lvl="0" marL="0" rtl="0" algn="l">
                        <a:spcBef>
                          <a:spcPts val="0"/>
                        </a:spcBef>
                        <a:spcAft>
                          <a:spcPts val="0"/>
                        </a:spcAft>
                        <a:buNone/>
                      </a:pPr>
                      <a:r>
                        <a:rPr b="1" lang="en-GB"/>
                        <a:t>Author(s)</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t>Key themes / findings</a:t>
                      </a:r>
                      <a:endParaRPr b="1"/>
                    </a:p>
                  </a:txBody>
                  <a:tcPr marT="91425" marB="91425" marR="91425" marL="91425">
                    <a:lnB cap="flat" cmpd="sng" w="9525">
                      <a:solidFill>
                        <a:srgbClr val="9E9E9E"/>
                      </a:solidFill>
                      <a:prstDash val="solid"/>
                      <a:round/>
                      <a:headEnd len="sm" w="sm" type="none"/>
                      <a:tailEnd len="sm" w="sm" type="none"/>
                    </a:lnB>
                  </a:tcPr>
                </a:tc>
              </a:tr>
              <a:tr h="620075">
                <a:tc>
                  <a:txBody>
                    <a:bodyPr/>
                    <a:lstStyle/>
                    <a:p>
                      <a:pPr indent="0" lvl="0" marL="0" rtl="0" algn="l">
                        <a:spcBef>
                          <a:spcPts val="0"/>
                        </a:spcBef>
                        <a:spcAft>
                          <a:spcPts val="0"/>
                        </a:spcAft>
                        <a:buNone/>
                      </a:pPr>
                      <a:r>
                        <a:rPr lang="en-GB"/>
                        <a:t>Hearon et al (2022)</a:t>
                      </a:r>
                      <a:endParaRPr>
                        <a:solidFill>
                          <a:schemeClr val="dk1"/>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Discuss issues and challenges related IoT and security breaches caused by user and system vulnerability.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0075">
                <a:tc>
                  <a:txBody>
                    <a:bodyPr/>
                    <a:lstStyle/>
                    <a:p>
                      <a:pPr indent="0" lvl="0" marL="0" rtl="0" algn="l">
                        <a:spcBef>
                          <a:spcPts val="0"/>
                        </a:spcBef>
                        <a:spcAft>
                          <a:spcPts val="0"/>
                        </a:spcAft>
                        <a:buNone/>
                      </a:pPr>
                      <a:r>
                        <a:rPr lang="en-GB"/>
                        <a:t>Makaroff et al (2016)</a:t>
                      </a:r>
                      <a:endParaRPr sz="1550">
                        <a:solidFill>
                          <a:schemeClr val="dk1"/>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Provide guidance on the research methodology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0075">
                <a:tc>
                  <a:txBody>
                    <a:bodyPr/>
                    <a:lstStyle/>
                    <a:p>
                      <a:pPr indent="0" lvl="0" marL="0" rtl="0" algn="l">
                        <a:spcBef>
                          <a:spcPts val="0"/>
                        </a:spcBef>
                        <a:spcAft>
                          <a:spcPts val="0"/>
                        </a:spcAft>
                        <a:buNone/>
                      </a:pPr>
                      <a:r>
                        <a:rPr lang="en-GB" sz="1550">
                          <a:solidFill>
                            <a:schemeClr val="dk1"/>
                          </a:solidFill>
                          <a:highlight>
                            <a:srgbClr val="FFFFFF"/>
                          </a:highlight>
                        </a:rPr>
                        <a:t>Mechelen et al (2022)</a:t>
                      </a:r>
                      <a:endParaRPr sz="1550">
                        <a:solidFill>
                          <a:schemeClr val="dk1"/>
                        </a:solidFill>
                        <a:highlight>
                          <a:srgbClr val="FFFF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Discuss challenges and impact of emerging technologies on  student and the role of teachers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025">
                <a:tc>
                  <a:txBody>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highlight>
                            <a:srgbClr val="FFFFFF"/>
                          </a:highlight>
                        </a:rPr>
                        <a:t>Schneider et al (2020)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Discuss the challenges faced by students in using IoT technologies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3" name="Google Shape;143;p26"/>
          <p:cNvSpPr txBox="1"/>
          <p:nvPr/>
        </p:nvSpPr>
        <p:spPr>
          <a:xfrm>
            <a:off x="464675" y="4490100"/>
            <a:ext cx="475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FFFFF"/>
                </a:highlight>
              </a:rPr>
              <a:t>Table 2: Key literature related to the project.</a:t>
            </a:r>
            <a:endParaRPr sz="1200">
              <a:solidFill>
                <a:srgbClr val="333333"/>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462150" y="299550"/>
            <a:ext cx="54174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800">
                <a:solidFill>
                  <a:schemeClr val="dk1"/>
                </a:solidFill>
                <a:highlight>
                  <a:srgbClr val="FFFFFF"/>
                </a:highlight>
              </a:rPr>
              <a:t>Description of artefact(s) that will be created</a:t>
            </a:r>
            <a:endParaRPr/>
          </a:p>
        </p:txBody>
      </p:sp>
      <p:sp>
        <p:nvSpPr>
          <p:cNvPr id="149" name="Google Shape;149;p27"/>
          <p:cNvSpPr txBox="1"/>
          <p:nvPr/>
        </p:nvSpPr>
        <p:spPr>
          <a:xfrm>
            <a:off x="547725" y="864375"/>
            <a:ext cx="7360500" cy="1280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AutoNum type="arabicPeriod"/>
            </a:pPr>
            <a:r>
              <a:rPr lang="en-GB" sz="1600">
                <a:solidFill>
                  <a:schemeClr val="dk1"/>
                </a:solidFill>
                <a:highlight>
                  <a:srgbClr val="FFFFFF"/>
                </a:highlight>
              </a:rPr>
              <a:t>Answers and responses from questionnaires.</a:t>
            </a:r>
            <a:endParaRPr sz="1600">
              <a:solidFill>
                <a:schemeClr val="dk1"/>
              </a:solidFill>
              <a:highlight>
                <a:srgbClr val="FFFFFF"/>
              </a:highlight>
            </a:endParaRPr>
          </a:p>
          <a:p>
            <a:pPr indent="-330200" lvl="0" marL="457200" rtl="0" algn="just">
              <a:lnSpc>
                <a:spcPct val="115000"/>
              </a:lnSpc>
              <a:spcBef>
                <a:spcPts val="0"/>
              </a:spcBef>
              <a:spcAft>
                <a:spcPts val="0"/>
              </a:spcAft>
              <a:buClr>
                <a:schemeClr val="dk1"/>
              </a:buClr>
              <a:buSzPts val="1600"/>
              <a:buAutoNum type="arabicPeriod"/>
            </a:pPr>
            <a:r>
              <a:rPr lang="en-GB" sz="1600">
                <a:solidFill>
                  <a:schemeClr val="dk1"/>
                </a:solidFill>
                <a:highlight>
                  <a:srgbClr val="FFFFFF"/>
                </a:highlight>
              </a:rPr>
              <a:t>Test </a:t>
            </a:r>
            <a:r>
              <a:rPr lang="en-GB" sz="1600">
                <a:solidFill>
                  <a:schemeClr val="dk1"/>
                </a:solidFill>
                <a:highlight>
                  <a:srgbClr val="FFFFFF"/>
                </a:highlight>
              </a:rPr>
              <a:t>phishing</a:t>
            </a:r>
            <a:r>
              <a:rPr lang="en-GB" sz="1600">
                <a:solidFill>
                  <a:schemeClr val="dk1"/>
                </a:solidFill>
                <a:highlight>
                  <a:srgbClr val="FFFFFF"/>
                </a:highlight>
              </a:rPr>
              <a:t> results from the participants</a:t>
            </a:r>
            <a:endParaRPr sz="1600">
              <a:solidFill>
                <a:schemeClr val="dk1"/>
              </a:solidFill>
              <a:highlight>
                <a:srgbClr val="FFFFFF"/>
              </a:highlight>
            </a:endParaRPr>
          </a:p>
          <a:p>
            <a:pPr indent="-330200" lvl="0" marL="457200" rtl="0" algn="just">
              <a:lnSpc>
                <a:spcPct val="115000"/>
              </a:lnSpc>
              <a:spcBef>
                <a:spcPts val="0"/>
              </a:spcBef>
              <a:spcAft>
                <a:spcPts val="0"/>
              </a:spcAft>
              <a:buClr>
                <a:schemeClr val="dk1"/>
              </a:buClr>
              <a:buSzPts val="1600"/>
              <a:buAutoNum type="arabicPeriod"/>
            </a:pPr>
            <a:r>
              <a:rPr lang="en-GB" sz="1600">
                <a:solidFill>
                  <a:schemeClr val="dk1"/>
                </a:solidFill>
                <a:highlight>
                  <a:srgbClr val="FFFFFF"/>
                </a:highlight>
              </a:rPr>
              <a:t>Findings and conclusions from the questionnaire analysis</a:t>
            </a:r>
            <a:endParaRPr sz="1600">
              <a:solidFill>
                <a:schemeClr val="dk1"/>
              </a:solidFill>
              <a:highlight>
                <a:srgbClr val="FFFFFF"/>
              </a:highlight>
            </a:endParaRPr>
          </a:p>
          <a:p>
            <a:pPr indent="-330200" lvl="0" marL="457200" rtl="0" algn="just">
              <a:lnSpc>
                <a:spcPct val="115000"/>
              </a:lnSpc>
              <a:spcBef>
                <a:spcPts val="0"/>
              </a:spcBef>
              <a:spcAft>
                <a:spcPts val="0"/>
              </a:spcAft>
              <a:buClr>
                <a:schemeClr val="dk1"/>
              </a:buClr>
              <a:buSzPts val="1600"/>
              <a:buAutoNum type="arabicPeriod"/>
            </a:pPr>
            <a:r>
              <a:rPr lang="en-GB" sz="1600">
                <a:solidFill>
                  <a:schemeClr val="dk1"/>
                </a:solidFill>
                <a:highlight>
                  <a:srgbClr val="FFFFFF"/>
                </a:highlight>
              </a:rPr>
              <a:t>Provide recommendations for research questions.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28"/>
          <p:cNvGraphicFramePr/>
          <p:nvPr/>
        </p:nvGraphicFramePr>
        <p:xfrm>
          <a:off x="320450" y="717250"/>
          <a:ext cx="3000000" cy="3000000"/>
        </p:xfrm>
        <a:graphic>
          <a:graphicData uri="http://schemas.openxmlformats.org/drawingml/2006/table">
            <a:tbl>
              <a:tblPr>
                <a:noFill/>
                <a:tableStyleId>{3B07CF39-D438-4331-B921-B604A17F9613}</a:tableStyleId>
              </a:tblPr>
              <a:tblGrid>
                <a:gridCol w="4251550"/>
                <a:gridCol w="4251550"/>
              </a:tblGrid>
              <a:tr h="12700">
                <a:tc>
                  <a:txBody>
                    <a:bodyPr/>
                    <a:lstStyle/>
                    <a:p>
                      <a:pPr indent="0" lvl="0" marL="0" rtl="0" algn="just">
                        <a:spcBef>
                          <a:spcPts val="0"/>
                        </a:spcBef>
                        <a:spcAft>
                          <a:spcPts val="0"/>
                        </a:spcAft>
                        <a:buNone/>
                      </a:pPr>
                      <a:r>
                        <a:rPr b="1" lang="en-GB" sz="1200">
                          <a:highlight>
                            <a:srgbClr val="FFFFFF"/>
                          </a:highlight>
                        </a:rPr>
                        <a:t>Task Description</a:t>
                      </a:r>
                      <a:endParaRPr b="1" sz="1200">
                        <a:highlight>
                          <a:srgbClr val="FFFFFF"/>
                        </a:highlight>
                      </a:endParaRPr>
                    </a:p>
                  </a:txBody>
                  <a:tcPr marT="63500" marB="63500" marR="63500" marL="63500"/>
                </a:tc>
                <a:tc>
                  <a:txBody>
                    <a:bodyPr/>
                    <a:lstStyle/>
                    <a:p>
                      <a:pPr indent="0" lvl="0" marL="0" rtl="0" algn="just">
                        <a:spcBef>
                          <a:spcPts val="0"/>
                        </a:spcBef>
                        <a:spcAft>
                          <a:spcPts val="0"/>
                        </a:spcAft>
                        <a:buNone/>
                      </a:pPr>
                      <a:r>
                        <a:rPr b="1" lang="en-GB" sz="1200">
                          <a:highlight>
                            <a:srgbClr val="FFFFFF"/>
                          </a:highlight>
                        </a:rPr>
                        <a:t>Duration</a:t>
                      </a:r>
                      <a:endParaRPr b="1"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lang="en-GB" sz="1200">
                          <a:highlight>
                            <a:srgbClr val="FFFFFF"/>
                          </a:highlight>
                        </a:rPr>
                        <a:t>Dissertation Preparation</a:t>
                      </a:r>
                      <a:endParaRPr sz="1200">
                        <a:highlight>
                          <a:srgbClr val="FFFFFF"/>
                        </a:highlight>
                      </a:endParaRPr>
                    </a:p>
                    <a:p>
                      <a:pPr indent="-304800" lvl="0" marL="457200" rtl="0" algn="just">
                        <a:spcBef>
                          <a:spcPts val="0"/>
                        </a:spcBef>
                        <a:spcAft>
                          <a:spcPts val="0"/>
                        </a:spcAft>
                        <a:buSzPts val="1200"/>
                        <a:buChar char="-"/>
                      </a:pPr>
                      <a:r>
                        <a:rPr lang="en-GB" sz="1200">
                          <a:highlight>
                            <a:srgbClr val="FFFFFF"/>
                          </a:highlight>
                        </a:rPr>
                        <a:t>Research Proposal and feedback from tutor	</a:t>
                      </a:r>
                      <a:endParaRPr sz="1200">
                        <a:highlight>
                          <a:srgbClr val="FFFFFF"/>
                        </a:highlight>
                      </a:endParaRPr>
                    </a:p>
                  </a:txBody>
                  <a:tcPr marT="63500" marB="63500" marR="63500" marL="63500"/>
                </a:tc>
                <a:tc>
                  <a:txBody>
                    <a:bodyPr/>
                    <a:lstStyle/>
                    <a:p>
                      <a:pPr indent="0" lvl="0" marL="0" rtl="0" algn="just">
                        <a:spcBef>
                          <a:spcPts val="0"/>
                        </a:spcBef>
                        <a:spcAft>
                          <a:spcPts val="0"/>
                        </a:spcAft>
                        <a:buNone/>
                      </a:pPr>
                      <a:r>
                        <a:rPr lang="en-GB" sz="1200">
                          <a:highlight>
                            <a:srgbClr val="FFFFFF"/>
                          </a:highlight>
                        </a:rPr>
                        <a:t>5</a:t>
                      </a:r>
                      <a:r>
                        <a:rPr lang="en-GB" sz="1200">
                          <a:highlight>
                            <a:srgbClr val="FFFFFF"/>
                          </a:highlight>
                        </a:rPr>
                        <a:t> - 6 weeks</a:t>
                      </a:r>
                      <a:endParaRPr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lang="en-GB" sz="1200">
                          <a:highlight>
                            <a:srgbClr val="FFFFFF"/>
                          </a:highlight>
                        </a:rPr>
                        <a:t>Literature Review</a:t>
                      </a:r>
                      <a:endParaRPr sz="1200">
                        <a:highlight>
                          <a:srgbClr val="FFFFFF"/>
                        </a:highlight>
                      </a:endParaRPr>
                    </a:p>
                  </a:txBody>
                  <a:tcPr marT="63500" marB="63500" marR="63500" marL="63500"/>
                </a:tc>
                <a:tc>
                  <a:txBody>
                    <a:bodyPr/>
                    <a:lstStyle/>
                    <a:p>
                      <a:pPr indent="0" lvl="0" marL="0" rtl="0" algn="just">
                        <a:spcBef>
                          <a:spcPts val="0"/>
                        </a:spcBef>
                        <a:spcAft>
                          <a:spcPts val="0"/>
                        </a:spcAft>
                        <a:buNone/>
                      </a:pPr>
                      <a:r>
                        <a:rPr lang="en-GB" sz="1200">
                          <a:highlight>
                            <a:srgbClr val="FFFFFF"/>
                          </a:highlight>
                        </a:rPr>
                        <a:t>4</a:t>
                      </a:r>
                      <a:r>
                        <a:rPr lang="en-GB" sz="1200">
                          <a:highlight>
                            <a:srgbClr val="FFFFFF"/>
                          </a:highlight>
                        </a:rPr>
                        <a:t> - 5 weeks</a:t>
                      </a:r>
                      <a:endParaRPr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lang="en-GB" sz="1200">
                          <a:highlight>
                            <a:srgbClr val="FFFFFF"/>
                          </a:highlight>
                        </a:rPr>
                        <a:t>Revise research question, design and methodology</a:t>
                      </a:r>
                      <a:endParaRPr sz="1200">
                        <a:highlight>
                          <a:srgbClr val="FFFFFF"/>
                        </a:highlight>
                      </a:endParaRPr>
                    </a:p>
                  </a:txBody>
                  <a:tcPr marT="63500" marB="63500" marR="63500" marL="63500"/>
                </a:tc>
                <a:tc>
                  <a:txBody>
                    <a:bodyPr/>
                    <a:lstStyle/>
                    <a:p>
                      <a:pPr indent="0" lvl="0" marL="0" rtl="0" algn="just">
                        <a:spcBef>
                          <a:spcPts val="0"/>
                        </a:spcBef>
                        <a:spcAft>
                          <a:spcPts val="0"/>
                        </a:spcAft>
                        <a:buNone/>
                      </a:pPr>
                      <a:r>
                        <a:rPr lang="en-GB" sz="1200">
                          <a:highlight>
                            <a:srgbClr val="FFFFFF"/>
                          </a:highlight>
                        </a:rPr>
                        <a:t>2</a:t>
                      </a:r>
                      <a:r>
                        <a:rPr lang="en-GB" sz="1200">
                          <a:highlight>
                            <a:srgbClr val="FFFFFF"/>
                          </a:highlight>
                        </a:rPr>
                        <a:t> - 3 weeks</a:t>
                      </a:r>
                      <a:endParaRPr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lang="en-GB" sz="1200">
                          <a:highlight>
                            <a:srgbClr val="FFFFFF"/>
                          </a:highlight>
                        </a:rPr>
                        <a:t>Obtain approval from the schools and the parent or guardian of the students  from the targeted schools </a:t>
                      </a:r>
                      <a:endParaRPr sz="1200">
                        <a:highlight>
                          <a:srgbClr val="FFFFFF"/>
                        </a:highlight>
                      </a:endParaRPr>
                    </a:p>
                  </a:txBody>
                  <a:tcPr marT="63500" marB="63500" marR="63500" marL="63500"/>
                </a:tc>
                <a:tc>
                  <a:txBody>
                    <a:bodyPr/>
                    <a:lstStyle/>
                    <a:p>
                      <a:pPr indent="0" lvl="0" marL="0" rtl="0" algn="just">
                        <a:spcBef>
                          <a:spcPts val="0"/>
                        </a:spcBef>
                        <a:spcAft>
                          <a:spcPts val="0"/>
                        </a:spcAft>
                        <a:buNone/>
                      </a:pPr>
                      <a:r>
                        <a:rPr lang="en-GB" sz="1200">
                          <a:highlight>
                            <a:srgbClr val="FFFFFF"/>
                          </a:highlight>
                        </a:rPr>
                        <a:t>5</a:t>
                      </a:r>
                      <a:r>
                        <a:rPr lang="en-GB" sz="1200">
                          <a:highlight>
                            <a:srgbClr val="FFFFFF"/>
                          </a:highlight>
                        </a:rPr>
                        <a:t> - 6 weeks</a:t>
                      </a:r>
                      <a:endParaRPr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lang="en-GB" sz="1200">
                          <a:highlight>
                            <a:srgbClr val="FFFFFF"/>
                          </a:highlight>
                        </a:rPr>
                        <a:t>Questionnaire design and creation, including testing and correction</a:t>
                      </a:r>
                      <a:endParaRPr sz="1200">
                        <a:highlight>
                          <a:srgbClr val="FFFFFF"/>
                        </a:highlight>
                      </a:endParaRPr>
                    </a:p>
                  </a:txBody>
                  <a:tcPr marT="63500" marB="63500" marR="63500" marL="63500"/>
                </a:tc>
                <a:tc>
                  <a:txBody>
                    <a:bodyPr/>
                    <a:lstStyle/>
                    <a:p>
                      <a:pPr indent="0" lvl="0" marL="0" rtl="0" algn="just">
                        <a:spcBef>
                          <a:spcPts val="0"/>
                        </a:spcBef>
                        <a:spcAft>
                          <a:spcPts val="0"/>
                        </a:spcAft>
                        <a:buNone/>
                      </a:pPr>
                      <a:r>
                        <a:rPr lang="en-GB" sz="1200">
                          <a:highlight>
                            <a:srgbClr val="FFFFFF"/>
                          </a:highlight>
                        </a:rPr>
                        <a:t>2 - 3 weeks</a:t>
                      </a:r>
                      <a:endParaRPr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lang="en-GB" sz="1200">
                          <a:highlight>
                            <a:srgbClr val="FFFFFF"/>
                          </a:highlight>
                        </a:rPr>
                        <a:t>Refine the questions in the questionnaire, if needed</a:t>
                      </a:r>
                      <a:endParaRPr sz="1200">
                        <a:highlight>
                          <a:srgbClr val="FFFFFF"/>
                        </a:highlight>
                      </a:endParaRPr>
                    </a:p>
                  </a:txBody>
                  <a:tcPr marT="63500" marB="63500" marR="63500" marL="63500"/>
                </a:tc>
                <a:tc>
                  <a:txBody>
                    <a:bodyPr/>
                    <a:lstStyle/>
                    <a:p>
                      <a:pPr indent="0" lvl="0" marL="0" rtl="0" algn="just">
                        <a:spcBef>
                          <a:spcPts val="0"/>
                        </a:spcBef>
                        <a:spcAft>
                          <a:spcPts val="0"/>
                        </a:spcAft>
                        <a:buNone/>
                      </a:pPr>
                      <a:r>
                        <a:rPr lang="en-GB" sz="1200">
                          <a:highlight>
                            <a:srgbClr val="FFFFFF"/>
                          </a:highlight>
                        </a:rPr>
                        <a:t>1 - 2 weeks</a:t>
                      </a:r>
                      <a:endParaRPr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lang="en-GB" sz="1200">
                          <a:highlight>
                            <a:srgbClr val="FFFFFF"/>
                          </a:highlight>
                        </a:rPr>
                        <a:t>Conduct the online survey and respond to queries</a:t>
                      </a:r>
                      <a:endParaRPr sz="1200">
                        <a:highlight>
                          <a:srgbClr val="FFFFFF"/>
                        </a:highlight>
                      </a:endParaRPr>
                    </a:p>
                    <a:p>
                      <a:pPr indent="0" lvl="0" marL="0" rtl="0" algn="just">
                        <a:spcBef>
                          <a:spcPts val="0"/>
                        </a:spcBef>
                        <a:spcAft>
                          <a:spcPts val="0"/>
                        </a:spcAft>
                        <a:buNone/>
                      </a:pPr>
                      <a:r>
                        <a:rPr lang="en-GB" sz="1200">
                          <a:highlight>
                            <a:srgbClr val="FFFFFF"/>
                          </a:highlight>
                        </a:rPr>
                        <a:t>Carry out phishing test</a:t>
                      </a:r>
                      <a:endParaRPr sz="1200">
                        <a:highlight>
                          <a:srgbClr val="FFFFFF"/>
                        </a:highlight>
                      </a:endParaRPr>
                    </a:p>
                  </a:txBody>
                  <a:tcPr marT="63500" marB="63500" marR="63500" marL="63500"/>
                </a:tc>
                <a:tc>
                  <a:txBody>
                    <a:bodyPr/>
                    <a:lstStyle/>
                    <a:p>
                      <a:pPr indent="0" lvl="0" marL="0" rtl="0" algn="just">
                        <a:spcBef>
                          <a:spcPts val="0"/>
                        </a:spcBef>
                        <a:spcAft>
                          <a:spcPts val="0"/>
                        </a:spcAft>
                        <a:buNone/>
                      </a:pPr>
                      <a:r>
                        <a:rPr lang="en-GB" sz="1200">
                          <a:highlight>
                            <a:srgbClr val="FFFFFF"/>
                          </a:highlight>
                        </a:rPr>
                        <a:t>4 - 5  weeks</a:t>
                      </a:r>
                      <a:endParaRPr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lang="en-GB" sz="1200">
                          <a:highlight>
                            <a:srgbClr val="FFFFFF"/>
                          </a:highlight>
                        </a:rPr>
                        <a:t>Data analysis and interpretation of the results</a:t>
                      </a:r>
                      <a:endParaRPr sz="1200">
                        <a:highlight>
                          <a:srgbClr val="FFFFFF"/>
                        </a:highlight>
                      </a:endParaRPr>
                    </a:p>
                  </a:txBody>
                  <a:tcPr marT="63500" marB="63500" marR="63500" marL="63500"/>
                </a:tc>
                <a:tc>
                  <a:txBody>
                    <a:bodyPr/>
                    <a:lstStyle/>
                    <a:p>
                      <a:pPr indent="0" lvl="0" marL="0" rtl="0" algn="just">
                        <a:spcBef>
                          <a:spcPts val="0"/>
                        </a:spcBef>
                        <a:spcAft>
                          <a:spcPts val="0"/>
                        </a:spcAft>
                        <a:buNone/>
                      </a:pPr>
                      <a:r>
                        <a:rPr lang="en-GB" sz="1200">
                          <a:highlight>
                            <a:srgbClr val="FFFFFF"/>
                          </a:highlight>
                        </a:rPr>
                        <a:t>3 - 4  weeks</a:t>
                      </a:r>
                      <a:endParaRPr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lang="en-GB" sz="1200">
                          <a:highlight>
                            <a:srgbClr val="FFFFFF"/>
                          </a:highlight>
                        </a:rPr>
                        <a:t>Preparation and submission of the Research Report</a:t>
                      </a:r>
                      <a:endParaRPr sz="1200">
                        <a:highlight>
                          <a:srgbClr val="FFFFFF"/>
                        </a:highlight>
                      </a:endParaRPr>
                    </a:p>
                  </a:txBody>
                  <a:tcPr marT="63500" marB="63500" marR="63500" marL="63500"/>
                </a:tc>
                <a:tc>
                  <a:txBody>
                    <a:bodyPr/>
                    <a:lstStyle/>
                    <a:p>
                      <a:pPr indent="0" lvl="0" marL="0" rtl="0" algn="just">
                        <a:spcBef>
                          <a:spcPts val="0"/>
                        </a:spcBef>
                        <a:spcAft>
                          <a:spcPts val="0"/>
                        </a:spcAft>
                        <a:buNone/>
                      </a:pPr>
                      <a:r>
                        <a:rPr lang="en-GB" sz="1200">
                          <a:highlight>
                            <a:srgbClr val="FFFFFF"/>
                          </a:highlight>
                        </a:rPr>
                        <a:t>5</a:t>
                      </a:r>
                      <a:r>
                        <a:rPr lang="en-GB" sz="1200">
                          <a:highlight>
                            <a:srgbClr val="FFFFFF"/>
                          </a:highlight>
                        </a:rPr>
                        <a:t> - 6  weeks</a:t>
                      </a:r>
                      <a:endParaRPr sz="1200">
                        <a:highlight>
                          <a:srgbClr val="FFFFFF"/>
                        </a:highlight>
                      </a:endParaRPr>
                    </a:p>
                  </a:txBody>
                  <a:tcPr marT="63500" marB="63500" marR="63500" marL="63500"/>
                </a:tc>
              </a:tr>
              <a:tr h="12700">
                <a:tc>
                  <a:txBody>
                    <a:bodyPr/>
                    <a:lstStyle/>
                    <a:p>
                      <a:pPr indent="0" lvl="0" marL="0" rtl="0" algn="just">
                        <a:spcBef>
                          <a:spcPts val="0"/>
                        </a:spcBef>
                        <a:spcAft>
                          <a:spcPts val="0"/>
                        </a:spcAft>
                        <a:buNone/>
                      </a:pPr>
                      <a:r>
                        <a:rPr b="1" lang="en-GB" sz="1200">
                          <a:highlight>
                            <a:srgbClr val="FFFFFF"/>
                          </a:highlight>
                        </a:rPr>
                        <a:t>Total Duration </a:t>
                      </a:r>
                      <a:endParaRPr b="1" sz="1200">
                        <a:highlight>
                          <a:srgbClr val="FFFFFF"/>
                        </a:highlight>
                      </a:endParaRPr>
                    </a:p>
                  </a:txBody>
                  <a:tcPr marT="63500" marB="63500" marR="63500" marL="63500"/>
                </a:tc>
                <a:tc>
                  <a:txBody>
                    <a:bodyPr/>
                    <a:lstStyle/>
                    <a:p>
                      <a:pPr indent="0" lvl="0" marL="0" rtl="0" algn="just">
                        <a:spcBef>
                          <a:spcPts val="0"/>
                        </a:spcBef>
                        <a:spcAft>
                          <a:spcPts val="0"/>
                        </a:spcAft>
                        <a:buNone/>
                      </a:pPr>
                      <a:r>
                        <a:rPr b="1" lang="en-GB" sz="1200">
                          <a:highlight>
                            <a:srgbClr val="FFFFFF"/>
                          </a:highlight>
                        </a:rPr>
                        <a:t>31 to 36 weeks </a:t>
                      </a:r>
                      <a:endParaRPr b="1" sz="1200">
                        <a:highlight>
                          <a:srgbClr val="FFFFFF"/>
                        </a:highlight>
                      </a:endParaRPr>
                    </a:p>
                  </a:txBody>
                  <a:tcPr marT="63500" marB="63500" marR="63500" marL="63500"/>
                </a:tc>
              </a:tr>
            </a:tbl>
          </a:graphicData>
        </a:graphic>
      </p:graphicFrame>
      <p:sp>
        <p:nvSpPr>
          <p:cNvPr id="155" name="Google Shape;155;p28"/>
          <p:cNvSpPr txBox="1"/>
          <p:nvPr/>
        </p:nvSpPr>
        <p:spPr>
          <a:xfrm>
            <a:off x="297900" y="216600"/>
            <a:ext cx="4274100" cy="308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GB" sz="1800">
                <a:highlight>
                  <a:srgbClr val="FFFFFF"/>
                </a:highlight>
              </a:rPr>
              <a:t>Timeline of the proposed activities</a:t>
            </a:r>
            <a:endParaRPr sz="1800">
              <a:highlight>
                <a:srgbClr val="FFFFFF"/>
              </a:highlight>
            </a:endParaRPr>
          </a:p>
        </p:txBody>
      </p:sp>
      <p:sp>
        <p:nvSpPr>
          <p:cNvPr id="156" name="Google Shape;156;p28"/>
          <p:cNvSpPr txBox="1"/>
          <p:nvPr/>
        </p:nvSpPr>
        <p:spPr>
          <a:xfrm>
            <a:off x="464675" y="4794900"/>
            <a:ext cx="475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FFFFF"/>
                </a:highlight>
              </a:rPr>
              <a:t>Table 3: </a:t>
            </a:r>
            <a:r>
              <a:rPr lang="en-GB" sz="1200">
                <a:solidFill>
                  <a:srgbClr val="333333"/>
                </a:solidFill>
                <a:highlight>
                  <a:srgbClr val="FFFFFF"/>
                </a:highlight>
              </a:rPr>
              <a:t>Timeline of the proposed activities</a:t>
            </a:r>
            <a:endParaRPr sz="1200">
              <a:solidFill>
                <a:srgbClr val="333333"/>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nvSpPr>
        <p:spPr>
          <a:xfrm>
            <a:off x="297900" y="216600"/>
            <a:ext cx="4274100" cy="308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GB" sz="1800">
                <a:highlight>
                  <a:srgbClr val="FFFFFF"/>
                </a:highlight>
              </a:rPr>
              <a:t>References</a:t>
            </a:r>
            <a:endParaRPr sz="1800">
              <a:highlight>
                <a:srgbClr val="FFFFFF"/>
              </a:highlight>
            </a:endParaRPr>
          </a:p>
        </p:txBody>
      </p:sp>
      <p:sp>
        <p:nvSpPr>
          <p:cNvPr id="162" name="Google Shape;162;p29"/>
          <p:cNvSpPr txBox="1"/>
          <p:nvPr/>
        </p:nvSpPr>
        <p:spPr>
          <a:xfrm>
            <a:off x="367800" y="691700"/>
            <a:ext cx="8411100" cy="4127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200">
                <a:solidFill>
                  <a:schemeClr val="dk1"/>
                </a:solidFill>
                <a:highlight>
                  <a:srgbClr val="FFFFFF"/>
                </a:highlight>
              </a:rPr>
              <a:t>Alessandro Mascellino (2022), Education Sector Experienced 44% Increase in Cyber-Attacks Over Last Year.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u="sng">
                <a:solidFill>
                  <a:srgbClr val="1155CC"/>
                </a:solidFill>
                <a:highlight>
                  <a:srgbClr val="FFFFFF"/>
                </a:highlight>
                <a:hlinkClick r:id="rId3">
                  <a:extLst>
                    <a:ext uri="{A12FA001-AC4F-418D-AE19-62706E023703}">
                      <ahyp:hlinkClr val="tx"/>
                    </a:ext>
                  </a:extLst>
                </a:hlinkClick>
              </a:rPr>
              <a:t>https://www.infosecurity-magazine.com/news/education-experienced-44-increase</a:t>
            </a:r>
            <a:r>
              <a:rPr lang="en-GB" sz="1200">
                <a:solidFill>
                  <a:schemeClr val="dk1"/>
                </a:solidFill>
                <a:highlight>
                  <a:srgbClr val="FFFFFF"/>
                </a:highlight>
              </a:rPr>
              <a:t> [Accessed: 22-Nov-2022]</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Ali, Omer &amp; Ishak, Mohamad Khairi. (2020) Bringing intelligence to IoT Edge: Machine Learning based Smart City Image Classification using Microsoft Azure IoT and Custom Vision. Journal of Physics: Conference Series. 1529. 042076. DOI:10.1088/1742-6596/1529/4/042076</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Check Point Research: Cyber Attacks Increased 50% Year over Year (2021),</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u="sng">
                <a:solidFill>
                  <a:srgbClr val="1155CC"/>
                </a:solidFill>
                <a:highlight>
                  <a:srgbClr val="FFFFFF"/>
                </a:highlight>
                <a:hlinkClick r:id="rId4">
                  <a:extLst>
                    <a:ext uri="{A12FA001-AC4F-418D-AE19-62706E023703}">
                      <ahyp:hlinkClr val="tx"/>
                    </a:ext>
                  </a:extLst>
                </a:hlinkClick>
              </a:rPr>
              <a:t>https://blog.checkpoint.com/2022/01/10/check-point-research-cyber-attacks-increased-50-year-over-year/</a:t>
            </a:r>
            <a:r>
              <a:rPr lang="en-GB" sz="1200">
                <a:solidFill>
                  <a:schemeClr val="dk1"/>
                </a:solidFill>
                <a:highlight>
                  <a:srgbClr val="FFFFFF"/>
                </a:highlight>
              </a:rPr>
              <a:t> [Accessed: 24-Nov-2022]</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a:p>
            <a:pPr indent="0" lvl="0" marL="0" rtl="0" algn="just">
              <a:lnSpc>
                <a:spcPct val="115000"/>
              </a:lnSpc>
              <a:spcBef>
                <a:spcPts val="0"/>
              </a:spcBef>
              <a:spcAft>
                <a:spcPts val="0"/>
              </a:spcAft>
              <a:buNone/>
            </a:pPr>
            <a:r>
              <a:rPr lang="en-GB" sz="1200">
                <a:solidFill>
                  <a:schemeClr val="dk1"/>
                </a:solidFill>
                <a:highlight>
                  <a:srgbClr val="FFFFFF"/>
                </a:highlight>
              </a:rPr>
              <a:t>G. Schneider, F. Bernardini and C. Boscarioli, "Teaching CT through Internet of Things in High School: Possibilities and Reflections," 2020 IEEE Frontiers in Education Conference (FIE), 2020, pp. 1-8, doi: 10.1109/FIE44824.2020.9274184</a:t>
            </a:r>
            <a:endParaRPr sz="1200">
              <a:solidFill>
                <a:schemeClr val="dk1"/>
              </a:solidFill>
              <a:highlight>
                <a:srgbClr val="FFFFFF"/>
              </a:highlight>
            </a:endParaRPr>
          </a:p>
          <a:p>
            <a:pPr indent="0" lvl="0" marL="0" rtl="0" algn="l">
              <a:lnSpc>
                <a:spcPct val="115000"/>
              </a:lnSpc>
              <a:spcBef>
                <a:spcPts val="1400"/>
              </a:spcBef>
              <a:spcAft>
                <a:spcPts val="0"/>
              </a:spcAft>
              <a:buNone/>
            </a:pPr>
            <a:r>
              <a:rPr lang="en-GB" sz="1200">
                <a:solidFill>
                  <a:schemeClr val="dk1"/>
                </a:solidFill>
                <a:highlight>
                  <a:srgbClr val="FFFFFF"/>
                </a:highlight>
              </a:rPr>
              <a:t>Rick Hess (2022), Why Are Schools a Target for Cyberattacks? </a:t>
            </a:r>
            <a:r>
              <a:rPr lang="en-GB" sz="1200" u="sng">
                <a:solidFill>
                  <a:srgbClr val="1155CC"/>
                </a:solidFill>
                <a:highlight>
                  <a:srgbClr val="FFFFFF"/>
                </a:highlight>
                <a:hlinkClick r:id="rId5">
                  <a:extLst>
                    <a:ext uri="{A12FA001-AC4F-418D-AE19-62706E023703}">
                      <ahyp:hlinkClr val="tx"/>
                    </a:ext>
                  </a:extLst>
                </a:hlinkClick>
              </a:rPr>
              <a:t>https://www.edweek.org/technology/opinion-why-are-schools-a-target-for-cyberattacks/2022/10</a:t>
            </a:r>
            <a:r>
              <a:rPr lang="en-GB" sz="1200">
                <a:solidFill>
                  <a:schemeClr val="dk1"/>
                </a:solidFill>
                <a:highlight>
                  <a:srgbClr val="FFFFFF"/>
                </a:highlight>
              </a:rPr>
              <a:t> [Accessed: 22-Nov-2022]</a:t>
            </a:r>
            <a:endParaRPr sz="1200">
              <a:solidFill>
                <a:schemeClr val="dk1"/>
              </a:solidFill>
              <a:highlight>
                <a:srgbClr val="FFFFFF"/>
              </a:highlight>
            </a:endParaRPr>
          </a:p>
          <a:p>
            <a:pPr indent="0" lvl="0" marL="0" rtl="0" algn="l">
              <a:lnSpc>
                <a:spcPct val="115000"/>
              </a:lnSpc>
              <a:spcBef>
                <a:spcPts val="1400"/>
              </a:spcBef>
              <a:spcAft>
                <a:spcPts val="800"/>
              </a:spcAft>
              <a:buNone/>
            </a:pPr>
            <a:r>
              <a:t/>
            </a:r>
            <a:endParaRPr sz="12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nvSpPr>
        <p:spPr>
          <a:xfrm>
            <a:off x="297900" y="216600"/>
            <a:ext cx="4274100" cy="308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GB" sz="1800">
                <a:highlight>
                  <a:srgbClr val="FFFFFF"/>
                </a:highlight>
              </a:rPr>
              <a:t>References</a:t>
            </a:r>
            <a:endParaRPr sz="1800">
              <a:highlight>
                <a:srgbClr val="FFFFFF"/>
              </a:highlight>
            </a:endParaRPr>
          </a:p>
        </p:txBody>
      </p:sp>
      <p:sp>
        <p:nvSpPr>
          <p:cNvPr id="168" name="Google Shape;168;p30"/>
          <p:cNvSpPr txBox="1"/>
          <p:nvPr/>
        </p:nvSpPr>
        <p:spPr>
          <a:xfrm>
            <a:off x="318750" y="624575"/>
            <a:ext cx="8506500" cy="468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GB" sz="1200">
                <a:solidFill>
                  <a:schemeClr val="dk1"/>
                </a:solidFill>
                <a:highlight>
                  <a:srgbClr val="FFFFFF"/>
                </a:highlight>
              </a:rPr>
              <a:t>KENNETH OLMSTEAD AND AARON SMITH (2017), What the Public Knows About Cybersecurity </a:t>
            </a:r>
            <a:r>
              <a:rPr lang="en-GB" sz="1200" u="sng">
                <a:solidFill>
                  <a:srgbClr val="1155CC"/>
                </a:solidFill>
                <a:highlight>
                  <a:srgbClr val="FFFFFF"/>
                </a:highlight>
                <a:hlinkClick r:id="rId3">
                  <a:extLst>
                    <a:ext uri="{A12FA001-AC4F-418D-AE19-62706E023703}">
                      <ahyp:hlinkClr val="tx"/>
                    </a:ext>
                  </a:extLst>
                </a:hlinkClick>
              </a:rPr>
              <a:t>https://www.pewresearch.org/internet/2017/03/22/what-the-public-knows-about-cybersecurity/</a:t>
            </a:r>
            <a:r>
              <a:rPr lang="en-GB" sz="1200">
                <a:solidFill>
                  <a:schemeClr val="dk1"/>
                </a:solidFill>
                <a:highlight>
                  <a:srgbClr val="FFFFFF"/>
                </a:highlight>
              </a:rPr>
              <a:t> [Accessed: 23-Nov-2022]</a:t>
            </a:r>
            <a:endParaRPr sz="1200">
              <a:solidFill>
                <a:schemeClr val="dk1"/>
              </a:solidFill>
              <a:highlight>
                <a:srgbClr val="FFFFFF"/>
              </a:highlight>
            </a:endParaRPr>
          </a:p>
          <a:p>
            <a:pPr indent="0" lvl="0" marL="0" rtl="0" algn="l">
              <a:lnSpc>
                <a:spcPct val="115000"/>
              </a:lnSpc>
              <a:spcBef>
                <a:spcPts val="1400"/>
              </a:spcBef>
              <a:spcAft>
                <a:spcPts val="0"/>
              </a:spcAft>
              <a:buNone/>
            </a:pPr>
            <a:r>
              <a:t/>
            </a:r>
            <a:endParaRPr sz="1200">
              <a:solidFill>
                <a:schemeClr val="dk1"/>
              </a:solidFill>
              <a:highlight>
                <a:srgbClr val="FFFFFF"/>
              </a:highlight>
            </a:endParaRPr>
          </a:p>
          <a:p>
            <a:pPr indent="0" lvl="0" marL="0" rtl="0" algn="l">
              <a:lnSpc>
                <a:spcPct val="115000"/>
              </a:lnSpc>
              <a:spcBef>
                <a:spcPts val="800"/>
              </a:spcBef>
              <a:spcAft>
                <a:spcPts val="0"/>
              </a:spcAft>
              <a:buNone/>
            </a:pPr>
            <a:r>
              <a:rPr lang="en-GB" sz="1200">
                <a:solidFill>
                  <a:schemeClr val="dk1"/>
                </a:solidFill>
                <a:highlight>
                  <a:srgbClr val="FFFFFF"/>
                </a:highlight>
              </a:rPr>
              <a:t>Mary Elliot (2022) Top Cybersecurity Statistics for 2022</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u="sng">
                <a:solidFill>
                  <a:srgbClr val="1155CC"/>
                </a:solidFill>
                <a:highlight>
                  <a:srgbClr val="FFFFFF"/>
                </a:highlight>
                <a:hlinkClick r:id="rId4">
                  <a:extLst>
                    <a:ext uri="{A12FA001-AC4F-418D-AE19-62706E023703}">
                      <ahyp:hlinkClr val="tx"/>
                    </a:ext>
                  </a:extLst>
                </a:hlinkClick>
              </a:rPr>
              <a:t>https://www.cobalt.io/blog/top-cybersecurity-statistics-for-2022</a:t>
            </a:r>
            <a:r>
              <a:rPr lang="en-GB" sz="1200">
                <a:solidFill>
                  <a:schemeClr val="dk1"/>
                </a:solidFill>
                <a:highlight>
                  <a:srgbClr val="FFFFFF"/>
                </a:highlight>
              </a:rPr>
              <a:t> [Accessed: 21-Nov-2022]</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a:solidFill>
                  <a:schemeClr val="dk1"/>
                </a:solidFill>
                <a:highlight>
                  <a:srgbClr val="FFFFFF"/>
                </a:highlight>
              </a:rPr>
              <a:t>Maarten Van Mechelen, Rachel Charlotte Smith, Marie-Monique Schaper, Mariana Aki Tamashiro, Karl-Emil Kjær Bilstrup, Mille Skovhus Lunding, Marianne Graves Petersen, Ole Sejer Iversen (2022) Emerging Technologies in K–12 Education: A Future HCI Research Agenda. </a:t>
            </a:r>
            <a:r>
              <a:rPr lang="en-GB" sz="1200" u="sng">
                <a:solidFill>
                  <a:schemeClr val="hlink"/>
                </a:solidFill>
                <a:highlight>
                  <a:srgbClr val="FFFFFF"/>
                </a:highlight>
                <a:hlinkClick r:id="rId5"/>
              </a:rPr>
              <a:t>https://doi.org/10.1145/3569897</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a:solidFill>
                  <a:schemeClr val="dk1"/>
                </a:solidFill>
                <a:highlight>
                  <a:srgbClr val="FFFFFF"/>
                </a:highlight>
              </a:rPr>
              <a:t>Moskal, M., Christian, A., Laurenson, T. and Rountree, N., (2018)  Internet of Things” as a capstone project: reflections on an educational initiative. Retrieved from Cintrenz: </a:t>
            </a:r>
            <a:r>
              <a:rPr lang="en-GB" sz="1200" u="sng">
                <a:solidFill>
                  <a:srgbClr val="1155CC"/>
                </a:solidFill>
                <a:highlight>
                  <a:srgbClr val="FFFFFF"/>
                </a:highlight>
                <a:hlinkClick r:id="rId6">
                  <a:extLst>
                    <a:ext uri="{A12FA001-AC4F-418D-AE19-62706E023703}">
                      <ahyp:hlinkClr val="tx"/>
                    </a:ext>
                  </a:extLst>
                </a:hlinkClick>
              </a:rPr>
              <a:t>https://www.citrenz.ac.nz/conferences/2018/pdf/2018CITRENZ_1_Moskal_IoT.pdf</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a:solidFill>
                  <a:schemeClr val="dk1"/>
                </a:solidFill>
                <a:highlight>
                  <a:srgbClr val="FFFFFF"/>
                </a:highlight>
              </a:rPr>
              <a:t>O'hearon, Keejoh &amp; Mckee, Michael &amp; Hossain, Nour &amp; Canbaz, M Abdullah. (2021). IoT Privacy and Security in Teaching Institutions: Inside The Classroom and Beyond. </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u="sng">
                <a:solidFill>
                  <a:srgbClr val="1155CC"/>
                </a:solidFill>
                <a:highlight>
                  <a:srgbClr val="FFFFFF"/>
                </a:highlight>
                <a:hlinkClick r:id="rId7">
                  <a:extLst>
                    <a:ext uri="{A12FA001-AC4F-418D-AE19-62706E023703}">
                      <ahyp:hlinkClr val="tx"/>
                    </a:ext>
                  </a:extLst>
                </a:hlinkClick>
              </a:rPr>
              <a:t>https://peer.asee.org/iot-privacy-and-security-in-teaching-institutions-inside-the-classroom-and-beyond.pdf</a:t>
            </a:r>
            <a:r>
              <a:rPr lang="en-GB" sz="1200">
                <a:solidFill>
                  <a:schemeClr val="dk1"/>
                </a:solidFill>
                <a:highlight>
                  <a:srgbClr val="FFFFFF"/>
                </a:highlight>
              </a:rPr>
              <a:t> [Accessed: 22-Nov-2022]</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nvSpPr>
        <p:spPr>
          <a:xfrm>
            <a:off x="297900" y="216600"/>
            <a:ext cx="4274100" cy="308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GB" sz="1800">
                <a:highlight>
                  <a:srgbClr val="FFFFFF"/>
                </a:highlight>
              </a:rPr>
              <a:t>References</a:t>
            </a:r>
            <a:endParaRPr sz="1800">
              <a:highlight>
                <a:srgbClr val="FFFFFF"/>
              </a:highlight>
            </a:endParaRPr>
          </a:p>
        </p:txBody>
      </p:sp>
      <p:sp>
        <p:nvSpPr>
          <p:cNvPr id="174" name="Google Shape;174;p31"/>
          <p:cNvSpPr txBox="1"/>
          <p:nvPr/>
        </p:nvSpPr>
        <p:spPr>
          <a:xfrm>
            <a:off x="369525" y="779025"/>
            <a:ext cx="8096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rPr>
              <a:t>Schick-Makaroff, Kara &amp; MacDonald, Marjorie &amp; Plummer, Marilyn &amp; Burgess, Judy &amp; Neander, Wendy. (2016) What Synthesis Methodology Should I Use? A Review and Analysis of Approaches to Research Synthesis. AIMS Public Health. 3. 172-215. 10.3934/publichealth.2016.1.172. </a:t>
            </a:r>
            <a:endParaRPr sz="1200">
              <a:solidFill>
                <a:schemeClr val="dk1"/>
              </a:solidFill>
            </a:endParaRPr>
          </a:p>
          <a:p>
            <a:pPr indent="0" lvl="0" marL="0" rtl="0" algn="l">
              <a:spcBef>
                <a:spcPts val="0"/>
              </a:spcBef>
              <a:spcAft>
                <a:spcPts val="0"/>
              </a:spcAft>
              <a:buNone/>
            </a:pPr>
            <a:r>
              <a:rPr lang="en-GB" sz="1200" u="sng">
                <a:solidFill>
                  <a:schemeClr val="hlink"/>
                </a:solidFill>
                <a:hlinkClick r:id="rId3"/>
              </a:rPr>
              <a:t>http://dx.doi.org/10.3934/publichealth.2016.1.172</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a:solidFill>
                  <a:schemeClr val="dk1"/>
                </a:solidFill>
                <a:highlight>
                  <a:srgbClr val="FFFFFF"/>
                </a:highlight>
              </a:rPr>
              <a:t>Susan Morrow (2020), Critical security concerns for the education industry</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u="sng">
                <a:solidFill>
                  <a:srgbClr val="1155CC"/>
                </a:solidFill>
                <a:highlight>
                  <a:srgbClr val="FFFFFF"/>
                </a:highlight>
                <a:hlinkClick r:id="rId4">
                  <a:extLst>
                    <a:ext uri="{A12FA001-AC4F-418D-AE19-62706E023703}">
                      <ahyp:hlinkClr val="tx"/>
                    </a:ext>
                  </a:extLst>
                </a:hlinkClick>
              </a:rPr>
              <a:t>https://resources.infosecinstitute.com/topic/critical-security-concerns-for-the-education-industry/</a:t>
            </a:r>
            <a:r>
              <a:rPr lang="en-GB" sz="1200">
                <a:solidFill>
                  <a:schemeClr val="dk1"/>
                </a:solidFill>
                <a:highlight>
                  <a:srgbClr val="FFFFFF"/>
                </a:highlight>
              </a:rPr>
              <a:t> [Accessed: 22-Nov-2022]</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a:solidFill>
                  <a:schemeClr val="dk1"/>
                </a:solidFill>
                <a:highlight>
                  <a:srgbClr val="FFFFFF"/>
                </a:highlight>
              </a:rPr>
              <a:t>Yip C, Han NR, Sng BL (2016) Legal and ethical issues in research. Indian J Anaesth Sep;60(9):684-688. DOI: 10.4103/0019-5049.190627. PMID: 27729698; PMCID: PMC5037952.</a:t>
            </a:r>
            <a:endParaRPr sz="120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a:solidFill>
                  <a:schemeClr val="dk1"/>
                </a:solidFill>
                <a:highlight>
                  <a:srgbClr val="FFFFFF"/>
                </a:highlight>
              </a:rPr>
              <a:t>Victor Rivero (2020), EdTech Market Size 2016-2027</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u="sng">
                <a:solidFill>
                  <a:srgbClr val="1155CC"/>
                </a:solidFill>
                <a:highlight>
                  <a:srgbClr val="FFFFFF"/>
                </a:highlight>
                <a:hlinkClick r:id="rId5">
                  <a:extLst>
                    <a:ext uri="{A12FA001-AC4F-418D-AE19-62706E023703}">
                      <ahyp:hlinkClr val="tx"/>
                    </a:ext>
                  </a:extLst>
                </a:hlinkClick>
              </a:rPr>
              <a:t>https://www.edtechdigest.com/2020/11/19/edtech-market-size-2016-2027/</a:t>
            </a:r>
            <a:endParaRPr sz="1200">
              <a:solidFill>
                <a:schemeClr val="dk1"/>
              </a:solidFill>
              <a:highlight>
                <a:srgbClr val="FFFFFF"/>
              </a:highlight>
            </a:endParaRPr>
          </a:p>
          <a:p>
            <a:pPr indent="0" lvl="0" marL="0" rtl="0" algn="l">
              <a:lnSpc>
                <a:spcPct val="115000"/>
              </a:lnSpc>
              <a:spcBef>
                <a:spcPts val="0"/>
              </a:spcBef>
              <a:spcAft>
                <a:spcPts val="0"/>
              </a:spcAft>
              <a:buNone/>
            </a:pPr>
            <a:r>
              <a:rPr lang="en-GB" sz="1200">
                <a:solidFill>
                  <a:schemeClr val="dk1"/>
                </a:solidFill>
                <a:highlight>
                  <a:srgbClr val="FFFFFF"/>
                </a:highlight>
              </a:rPr>
              <a:t>[Accessed: 22-Nov-2022]</a:t>
            </a:r>
            <a:endParaRPr sz="12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607625" y="414900"/>
            <a:ext cx="41895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200">
                <a:solidFill>
                  <a:schemeClr val="dk1"/>
                </a:solidFill>
                <a:highlight>
                  <a:srgbClr val="FFFFFF"/>
                </a:highlight>
              </a:rPr>
              <a:t>Introduction</a:t>
            </a:r>
            <a:endParaRPr sz="2400"/>
          </a:p>
        </p:txBody>
      </p:sp>
      <p:pic>
        <p:nvPicPr>
          <p:cNvPr id="62" name="Google Shape;62;p14"/>
          <p:cNvPicPr preferRelativeResize="0"/>
          <p:nvPr/>
        </p:nvPicPr>
        <p:blipFill>
          <a:blip r:embed="rId3">
            <a:alphaModFix/>
          </a:blip>
          <a:stretch>
            <a:fillRect/>
          </a:stretch>
        </p:blipFill>
        <p:spPr>
          <a:xfrm>
            <a:off x="731025" y="938100"/>
            <a:ext cx="4776975" cy="3635450"/>
          </a:xfrm>
          <a:prstGeom prst="rect">
            <a:avLst/>
          </a:prstGeom>
          <a:noFill/>
          <a:ln>
            <a:noFill/>
          </a:ln>
        </p:spPr>
      </p:pic>
      <p:sp>
        <p:nvSpPr>
          <p:cNvPr id="63" name="Google Shape;63;p14"/>
          <p:cNvSpPr txBox="1"/>
          <p:nvPr/>
        </p:nvSpPr>
        <p:spPr>
          <a:xfrm>
            <a:off x="1050125" y="4573550"/>
            <a:ext cx="533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FFFFF"/>
                </a:highlight>
              </a:rPr>
              <a:t>Figure 1: IoT Connected devices installed worldwide (</a:t>
            </a:r>
            <a:r>
              <a:rPr lang="en-GB" sz="1200">
                <a:solidFill>
                  <a:srgbClr val="3A3B45"/>
                </a:solidFill>
                <a:highlight>
                  <a:schemeClr val="lt1"/>
                </a:highlight>
              </a:rPr>
              <a:t>Ali et al,2020)</a:t>
            </a:r>
            <a:r>
              <a:rPr lang="en-GB" sz="1200">
                <a:solidFill>
                  <a:srgbClr val="333333"/>
                </a:solidFill>
                <a:highlight>
                  <a:srgbClr val="FFFFFF"/>
                </a:highlight>
              </a:rPr>
              <a: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607625" y="414900"/>
            <a:ext cx="41895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200">
                <a:solidFill>
                  <a:schemeClr val="dk1"/>
                </a:solidFill>
                <a:highlight>
                  <a:srgbClr val="FFFFFF"/>
                </a:highlight>
              </a:rPr>
              <a:t>Introduction</a:t>
            </a:r>
            <a:endParaRPr sz="2400"/>
          </a:p>
        </p:txBody>
      </p:sp>
      <p:pic>
        <p:nvPicPr>
          <p:cNvPr id="69" name="Google Shape;69;p15"/>
          <p:cNvPicPr preferRelativeResize="0"/>
          <p:nvPr/>
        </p:nvPicPr>
        <p:blipFill>
          <a:blip r:embed="rId3">
            <a:alphaModFix/>
          </a:blip>
          <a:stretch>
            <a:fillRect/>
          </a:stretch>
        </p:blipFill>
        <p:spPr>
          <a:xfrm>
            <a:off x="682175" y="1084650"/>
            <a:ext cx="6772525" cy="3609575"/>
          </a:xfrm>
          <a:prstGeom prst="rect">
            <a:avLst/>
          </a:prstGeom>
          <a:noFill/>
          <a:ln>
            <a:noFill/>
          </a:ln>
        </p:spPr>
      </p:pic>
      <p:sp>
        <p:nvSpPr>
          <p:cNvPr id="70" name="Google Shape;70;p15"/>
          <p:cNvSpPr txBox="1"/>
          <p:nvPr/>
        </p:nvSpPr>
        <p:spPr>
          <a:xfrm>
            <a:off x="1050125" y="4573550"/>
            <a:ext cx="709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FFFFF"/>
                </a:highlight>
              </a:rPr>
              <a:t>Figure 2: Education Technology market size in North America (</a:t>
            </a:r>
            <a:r>
              <a:rPr lang="en-GB" sz="1200">
                <a:solidFill>
                  <a:srgbClr val="3A3B45"/>
                </a:solidFill>
                <a:highlight>
                  <a:schemeClr val="lt1"/>
                </a:highlight>
              </a:rPr>
              <a:t>Grand View Research)</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607625" y="414900"/>
            <a:ext cx="41895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200">
                <a:solidFill>
                  <a:schemeClr val="dk1"/>
                </a:solidFill>
                <a:highlight>
                  <a:srgbClr val="FFFFFF"/>
                </a:highlight>
              </a:rPr>
              <a:t>Introduction</a:t>
            </a:r>
            <a:endParaRPr sz="2400"/>
          </a:p>
        </p:txBody>
      </p:sp>
      <p:sp>
        <p:nvSpPr>
          <p:cNvPr id="76" name="Google Shape;76;p16"/>
          <p:cNvSpPr txBox="1"/>
          <p:nvPr/>
        </p:nvSpPr>
        <p:spPr>
          <a:xfrm>
            <a:off x="1050125" y="4573550"/>
            <a:ext cx="585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FFFFF"/>
                </a:highlight>
              </a:rPr>
              <a:t>Figure 3: Education sector experienced increasing cyber attack (InfoSecurity)</a:t>
            </a:r>
            <a:endParaRPr sz="1200"/>
          </a:p>
        </p:txBody>
      </p:sp>
      <p:pic>
        <p:nvPicPr>
          <p:cNvPr id="77" name="Google Shape;77;p16"/>
          <p:cNvPicPr preferRelativeResize="0"/>
          <p:nvPr/>
        </p:nvPicPr>
        <p:blipFill>
          <a:blip r:embed="rId3">
            <a:alphaModFix/>
          </a:blip>
          <a:stretch>
            <a:fillRect/>
          </a:stretch>
        </p:blipFill>
        <p:spPr>
          <a:xfrm>
            <a:off x="677450" y="1015500"/>
            <a:ext cx="5853737" cy="333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607625" y="414900"/>
            <a:ext cx="41895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2200">
                <a:solidFill>
                  <a:schemeClr val="dk1"/>
                </a:solidFill>
                <a:highlight>
                  <a:srgbClr val="FFFFFF"/>
                </a:highlight>
              </a:rPr>
              <a:t>Introduction</a:t>
            </a:r>
            <a:endParaRPr sz="2400"/>
          </a:p>
        </p:txBody>
      </p:sp>
      <p:sp>
        <p:nvSpPr>
          <p:cNvPr id="83" name="Google Shape;83;p17"/>
          <p:cNvSpPr txBox="1"/>
          <p:nvPr/>
        </p:nvSpPr>
        <p:spPr>
          <a:xfrm>
            <a:off x="1050125" y="4573550"/>
            <a:ext cx="653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FFFFF"/>
                </a:highlight>
              </a:rPr>
              <a:t>Figure 4: Cyber-attacks per organization by Industry in 2021 (CHECK POINT SOFTWARE)</a:t>
            </a:r>
            <a:endParaRPr sz="1200"/>
          </a:p>
        </p:txBody>
      </p:sp>
      <p:pic>
        <p:nvPicPr>
          <p:cNvPr id="84" name="Google Shape;84;p17"/>
          <p:cNvPicPr preferRelativeResize="0"/>
          <p:nvPr/>
        </p:nvPicPr>
        <p:blipFill>
          <a:blip r:embed="rId3">
            <a:alphaModFix/>
          </a:blip>
          <a:stretch>
            <a:fillRect/>
          </a:stretch>
        </p:blipFill>
        <p:spPr>
          <a:xfrm>
            <a:off x="709625" y="1015500"/>
            <a:ext cx="5145061" cy="333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607650" y="453600"/>
            <a:ext cx="59568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2200">
                <a:solidFill>
                  <a:schemeClr val="dk1"/>
                </a:solidFill>
                <a:highlight>
                  <a:srgbClr val="FFFFFF"/>
                </a:highlight>
              </a:rPr>
              <a:t>Significance of the research</a:t>
            </a:r>
            <a:endParaRPr sz="2200"/>
          </a:p>
        </p:txBody>
      </p:sp>
      <p:sp>
        <p:nvSpPr>
          <p:cNvPr id="90" name="Google Shape;90;p18"/>
          <p:cNvSpPr txBox="1"/>
          <p:nvPr/>
        </p:nvSpPr>
        <p:spPr>
          <a:xfrm>
            <a:off x="744725" y="1292925"/>
            <a:ext cx="37347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AutoNum type="arabicPeriod"/>
            </a:pPr>
            <a:r>
              <a:rPr lang="en-GB" sz="1600"/>
              <a:t>There are many benefits of using IoT technologies in secondary school, but do the students know the risks associated with using such technology?</a:t>
            </a:r>
            <a:endParaRPr sz="1600"/>
          </a:p>
          <a:p>
            <a:pPr indent="0" lvl="0" marL="457200" rtl="0" algn="l">
              <a:spcBef>
                <a:spcPts val="0"/>
              </a:spcBef>
              <a:spcAft>
                <a:spcPts val="0"/>
              </a:spcAft>
              <a:buNone/>
            </a:pPr>
            <a:r>
              <a:t/>
            </a:r>
            <a:endParaRPr sz="1600"/>
          </a:p>
        </p:txBody>
      </p:sp>
      <p:pic>
        <p:nvPicPr>
          <p:cNvPr id="91" name="Google Shape;91;p18"/>
          <p:cNvPicPr preferRelativeResize="0"/>
          <p:nvPr/>
        </p:nvPicPr>
        <p:blipFill>
          <a:blip r:embed="rId3">
            <a:alphaModFix/>
          </a:blip>
          <a:stretch>
            <a:fillRect/>
          </a:stretch>
        </p:blipFill>
        <p:spPr>
          <a:xfrm>
            <a:off x="4717450" y="59125"/>
            <a:ext cx="4187400" cy="4613601"/>
          </a:xfrm>
          <a:prstGeom prst="rect">
            <a:avLst/>
          </a:prstGeom>
          <a:noFill/>
          <a:ln>
            <a:noFill/>
          </a:ln>
        </p:spPr>
      </p:pic>
      <p:sp>
        <p:nvSpPr>
          <p:cNvPr id="92" name="Google Shape;92;p18"/>
          <p:cNvSpPr txBox="1"/>
          <p:nvPr/>
        </p:nvSpPr>
        <p:spPr>
          <a:xfrm>
            <a:off x="4663875" y="4672725"/>
            <a:ext cx="448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33333"/>
                </a:solidFill>
                <a:highlight>
                  <a:srgbClr val="FFFFFF"/>
                </a:highlight>
              </a:rPr>
              <a:t>Figure 5: </a:t>
            </a:r>
            <a:r>
              <a:rPr lang="en-GB" sz="1200">
                <a:solidFill>
                  <a:srgbClr val="333333"/>
                </a:solidFill>
                <a:highlight>
                  <a:srgbClr val="FFFFFF"/>
                </a:highlight>
              </a:rPr>
              <a:t>Cyber security knowledge by educational attainment (Pew Research Center) </a:t>
            </a:r>
            <a:r>
              <a:rPr lang="en-GB" sz="1200">
                <a:solidFill>
                  <a:srgbClr val="333333"/>
                </a:solidFill>
                <a:highlight>
                  <a:srgbClr val="FFFFFF"/>
                </a:highlight>
              </a:rPr>
              <a:t>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607650" y="453600"/>
            <a:ext cx="59568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2200">
                <a:solidFill>
                  <a:schemeClr val="dk1"/>
                </a:solidFill>
                <a:highlight>
                  <a:srgbClr val="FFFFFF"/>
                </a:highlight>
              </a:rPr>
              <a:t>Significance of the research</a:t>
            </a:r>
            <a:endParaRPr sz="2200"/>
          </a:p>
        </p:txBody>
      </p:sp>
      <p:sp>
        <p:nvSpPr>
          <p:cNvPr id="98" name="Google Shape;98;p19"/>
          <p:cNvSpPr txBox="1"/>
          <p:nvPr/>
        </p:nvSpPr>
        <p:spPr>
          <a:xfrm>
            <a:off x="744725" y="1292925"/>
            <a:ext cx="4020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2. </a:t>
            </a:r>
            <a:r>
              <a:rPr lang="en-GB" sz="1600"/>
              <a:t>To deep dive into understanding the challenges faced by the students in learning IoT technologies.</a:t>
            </a:r>
            <a:endParaRPr sz="1600"/>
          </a:p>
        </p:txBody>
      </p:sp>
      <p:sp>
        <p:nvSpPr>
          <p:cNvPr id="99" name="Google Shape;99;p19"/>
          <p:cNvSpPr txBox="1"/>
          <p:nvPr/>
        </p:nvSpPr>
        <p:spPr>
          <a:xfrm>
            <a:off x="4765625" y="663150"/>
            <a:ext cx="4146900" cy="201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GB" sz="1500"/>
              <a:t>Lack of prior knowledge</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GB" sz="1500"/>
              <a:t>Lack of basic electronics understanding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GB" sz="1500"/>
              <a:t>No coding experience</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GB" sz="1500"/>
              <a:t>Evolving</a:t>
            </a:r>
            <a:r>
              <a:rPr lang="en-GB" sz="1500"/>
              <a:t> IoT devices</a:t>
            </a:r>
            <a:endParaRPr sz="15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607650" y="453600"/>
            <a:ext cx="59568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2200">
                <a:solidFill>
                  <a:schemeClr val="dk1"/>
                </a:solidFill>
                <a:highlight>
                  <a:srgbClr val="FFFFFF"/>
                </a:highlight>
              </a:rPr>
              <a:t>This is is left blank</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607625" y="872475"/>
            <a:ext cx="7728300" cy="346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b="1" sz="1600">
              <a:solidFill>
                <a:schemeClr val="dk1"/>
              </a:solidFill>
              <a:highlight>
                <a:srgbClr val="FFFFFF"/>
              </a:highlight>
            </a:endParaRPr>
          </a:p>
          <a:p>
            <a:pPr indent="0" lvl="0" marL="0" rtl="0" algn="just">
              <a:lnSpc>
                <a:spcPct val="200000"/>
              </a:lnSpc>
              <a:spcBef>
                <a:spcPts val="0"/>
              </a:spcBef>
              <a:spcAft>
                <a:spcPts val="0"/>
              </a:spcAft>
              <a:buNone/>
            </a:pPr>
            <a:r>
              <a:rPr lang="en-GB" sz="1600">
                <a:solidFill>
                  <a:schemeClr val="dk1"/>
                </a:solidFill>
                <a:highlight>
                  <a:srgbClr val="FFFFFF"/>
                </a:highlight>
              </a:rPr>
              <a:t>A</a:t>
            </a:r>
            <a:r>
              <a:rPr lang="en-GB" sz="1600">
                <a:solidFill>
                  <a:schemeClr val="dk1"/>
                </a:solidFill>
                <a:highlight>
                  <a:srgbClr val="FFFFFF"/>
                </a:highlight>
              </a:rPr>
              <a:t>ims and objectives</a:t>
            </a:r>
            <a:endParaRPr sz="1600">
              <a:solidFill>
                <a:schemeClr val="dk1"/>
              </a:solidFill>
              <a:highlight>
                <a:srgbClr val="FFFFFF"/>
              </a:highlight>
            </a:endParaRPr>
          </a:p>
          <a:p>
            <a:pPr indent="-330200" lvl="0" marL="457200" rtl="0" algn="just">
              <a:lnSpc>
                <a:spcPct val="115000"/>
              </a:lnSpc>
              <a:spcBef>
                <a:spcPts val="0"/>
              </a:spcBef>
              <a:spcAft>
                <a:spcPts val="0"/>
              </a:spcAft>
              <a:buClr>
                <a:schemeClr val="dk1"/>
              </a:buClr>
              <a:buSzPts val="1600"/>
              <a:buAutoNum type="arabicPeriod"/>
            </a:pPr>
            <a:r>
              <a:rPr lang="en-GB" sz="1600">
                <a:solidFill>
                  <a:schemeClr val="dk1"/>
                </a:solidFill>
                <a:highlight>
                  <a:srgbClr val="FFFFFF"/>
                </a:highlight>
              </a:rPr>
              <a:t>Assess if the students are aware of the risks associated with using  IoT Technologies in secondary education.</a:t>
            </a:r>
            <a:endParaRPr sz="1600">
              <a:solidFill>
                <a:schemeClr val="dk1"/>
              </a:solidFill>
              <a:highlight>
                <a:srgbClr val="FFFFFF"/>
              </a:highlight>
            </a:endParaRPr>
          </a:p>
          <a:p>
            <a:pPr indent="-330200" lvl="1" marL="914400" rtl="0" algn="just">
              <a:spcBef>
                <a:spcPts val="1200"/>
              </a:spcBef>
              <a:spcAft>
                <a:spcPts val="0"/>
              </a:spcAft>
              <a:buClr>
                <a:schemeClr val="dk1"/>
              </a:buClr>
              <a:buSzPts val="1600"/>
              <a:buAutoNum type="alphaLcPeriod"/>
            </a:pPr>
            <a:r>
              <a:rPr lang="en-GB" sz="1600">
                <a:solidFill>
                  <a:schemeClr val="dk1"/>
                </a:solidFill>
                <a:highlight>
                  <a:schemeClr val="lt1"/>
                </a:highlight>
              </a:rPr>
              <a:t>To raise security risk awareness among the students they play a part in the overall security wellness of the school.</a:t>
            </a:r>
            <a:endParaRPr sz="1600">
              <a:solidFill>
                <a:schemeClr val="dk1"/>
              </a:solidFill>
              <a:highlight>
                <a:srgbClr val="FFFFFF"/>
              </a:highlight>
            </a:endParaRPr>
          </a:p>
          <a:p>
            <a:pPr indent="-330200" lvl="0" marL="457200" rtl="0" algn="just">
              <a:lnSpc>
                <a:spcPct val="100000"/>
              </a:lnSpc>
              <a:spcBef>
                <a:spcPts val="1200"/>
              </a:spcBef>
              <a:spcAft>
                <a:spcPts val="0"/>
              </a:spcAft>
              <a:buClr>
                <a:schemeClr val="dk1"/>
              </a:buClr>
              <a:buSzPts val="1600"/>
              <a:buAutoNum type="arabicPeriod"/>
            </a:pPr>
            <a:r>
              <a:rPr lang="en-GB" sz="1600">
                <a:solidFill>
                  <a:schemeClr val="dk1"/>
                </a:solidFill>
                <a:highlight>
                  <a:srgbClr val="FFFFFF"/>
                </a:highlight>
              </a:rPr>
              <a:t>Identify the challenges faced by the secondary students in learning IoT technologies</a:t>
            </a:r>
            <a:endParaRPr sz="1600">
              <a:solidFill>
                <a:schemeClr val="dk1"/>
              </a:solidFill>
              <a:highlight>
                <a:srgbClr val="FFFFFF"/>
              </a:highlight>
            </a:endParaRPr>
          </a:p>
          <a:p>
            <a:pPr indent="-330200" lvl="1" marL="914400" rtl="0" algn="just">
              <a:lnSpc>
                <a:spcPct val="100000"/>
              </a:lnSpc>
              <a:spcBef>
                <a:spcPts val="1200"/>
              </a:spcBef>
              <a:spcAft>
                <a:spcPts val="0"/>
              </a:spcAft>
              <a:buClr>
                <a:schemeClr val="dk1"/>
              </a:buClr>
              <a:buSzPts val="1600"/>
              <a:buAutoNum type="alphaLcPeriod"/>
            </a:pPr>
            <a:r>
              <a:rPr lang="en-GB" sz="1600">
                <a:solidFill>
                  <a:schemeClr val="dk1"/>
                </a:solidFill>
                <a:highlight>
                  <a:srgbClr val="FFFFFF"/>
                </a:highlight>
              </a:rPr>
              <a:t>To raise student’s ability awareness to the school </a:t>
            </a:r>
            <a:r>
              <a:rPr lang="en-GB" sz="1600">
                <a:solidFill>
                  <a:schemeClr val="dk1"/>
                </a:solidFill>
                <a:highlight>
                  <a:srgbClr val="FFFFFF"/>
                </a:highlight>
              </a:rPr>
              <a:t>management</a:t>
            </a:r>
            <a:r>
              <a:rPr lang="en-GB" sz="1600">
                <a:solidFill>
                  <a:schemeClr val="dk1"/>
                </a:solidFill>
                <a:highlight>
                  <a:srgbClr val="FFFFFF"/>
                </a:highlight>
              </a:rPr>
              <a:t> so that additional can be given to the students</a:t>
            </a:r>
            <a:endParaRPr sz="1600">
              <a:solidFill>
                <a:schemeClr val="dk1"/>
              </a:solidFill>
              <a:highlight>
                <a:srgbClr val="FFFFFF"/>
              </a:highlight>
            </a:endParaRPr>
          </a:p>
        </p:txBody>
      </p:sp>
      <p:sp>
        <p:nvSpPr>
          <p:cNvPr id="110" name="Google Shape;110;p21"/>
          <p:cNvSpPr txBox="1"/>
          <p:nvPr/>
        </p:nvSpPr>
        <p:spPr>
          <a:xfrm>
            <a:off x="607625" y="410775"/>
            <a:ext cx="6196200" cy="52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2200">
                <a:solidFill>
                  <a:schemeClr val="dk1"/>
                </a:solidFill>
                <a:highlight>
                  <a:srgbClr val="FFFFFF"/>
                </a:highlight>
              </a:rPr>
              <a:t>Research project aims and objectives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