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7" r:id="rId5"/>
    <p:sldMasterId id="2147483940" r:id="rId6"/>
    <p:sldMasterId id="2147484041" r:id="rId7"/>
    <p:sldMasterId id="2147484219" r:id="rId8"/>
    <p:sldMasterId id="2147484490" r:id="rId9"/>
  </p:sldMasterIdLst>
  <p:notesMasterIdLst>
    <p:notesMasterId r:id="rId18"/>
  </p:notesMasterIdLst>
  <p:sldIdLst>
    <p:sldId id="758" r:id="rId10"/>
    <p:sldId id="1254" r:id="rId11"/>
    <p:sldId id="1255" r:id="rId12"/>
    <p:sldId id="1256" r:id="rId13"/>
    <p:sldId id="1257" r:id="rId14"/>
    <p:sldId id="1261" r:id="rId15"/>
    <p:sldId id="1259" r:id="rId16"/>
    <p:sldId id="1260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2DCB76-3592-4378-A0D9-B13AFEECCB0A}">
          <p14:sldIdLst>
            <p14:sldId id="758"/>
            <p14:sldId id="1254"/>
            <p14:sldId id="1255"/>
            <p14:sldId id="1256"/>
            <p14:sldId id="1257"/>
            <p14:sldId id="1261"/>
            <p14:sldId id="1259"/>
            <p14:sldId id="1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1E"/>
    <a:srgbClr val="DEA400"/>
    <a:srgbClr val="5EACFF"/>
    <a:srgbClr val="DDD9C3"/>
    <a:srgbClr val="049ACC"/>
    <a:srgbClr val="99944F"/>
    <a:srgbClr val="CCBF04"/>
    <a:srgbClr val="B0D6FF"/>
    <a:srgbClr val="E6E3D2"/>
    <a:srgbClr val="FDF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4" autoAdjust="0"/>
    <p:restoredTop sz="94934" autoAdjust="0"/>
  </p:normalViewPr>
  <p:slideViewPr>
    <p:cSldViewPr snapToGrid="0">
      <p:cViewPr>
        <p:scale>
          <a:sx n="125" d="100"/>
          <a:sy n="125" d="100"/>
        </p:scale>
        <p:origin x="1498" y="110"/>
      </p:cViewPr>
      <p:guideLst>
        <p:guide orient="horz" pos="84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216B53D-5669-4B18-A688-E808A34A047D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ACB7D3E-F2E7-45BE-BBB8-EBDFB6A6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7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7D3E-F2E7-45BE-BBB8-EBDFB6A63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343" y="1608490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343" y="3268577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247E-681B-5C40-9F89-B52B0E81D8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1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224"/>
            <a:ext cx="8600949" cy="5040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MS PGothic" pitchFamily="34" charset="-128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0350"/>
            <a:ext cx="2133600" cy="2476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MS PGothic" pitchFamily="34" charset="-128"/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711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2819" y="172720"/>
            <a:ext cx="7234536" cy="7664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3525" y="1114425"/>
            <a:ext cx="8599488" cy="5260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4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50984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99963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30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2819" y="172720"/>
            <a:ext cx="7234536" cy="7664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3525" y="1114425"/>
            <a:ext cx="8599488" cy="5260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0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08710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99963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9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2819" y="172720"/>
            <a:ext cx="7234536" cy="7664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3525" y="1114425"/>
            <a:ext cx="8599488" cy="5260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4"/>
          <p:cNvSpPr>
            <a:spLocks noGrp="1"/>
          </p:cNvSpPr>
          <p:nvPr>
            <p:ph sz="quarter" idx="10"/>
          </p:nvPr>
        </p:nvSpPr>
        <p:spPr>
          <a:xfrm>
            <a:off x="296863" y="1109663"/>
            <a:ext cx="8551862" cy="5240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9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3962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46517" y="6641535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14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 w/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330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667751" y="6162675"/>
            <a:ext cx="4191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66"/>
            <a:fld id="{EA0624FB-0DB4-42D4-B815-DBB4B6F98D23}" type="slidenum">
              <a:rPr lang="en-US" sz="750" smtClean="0">
                <a:solidFill>
                  <a:prstClr val="white">
                    <a:lumMod val="65000"/>
                  </a:prstClr>
                </a:solidFill>
              </a:rPr>
              <a:pPr algn="r" defTabSz="457166"/>
              <a:t>‹#›</a:t>
            </a:fld>
            <a:endParaRPr lang="en-US" sz="750" dirty="0" smtClean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56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782530" y="199383"/>
            <a:ext cx="6311387" cy="600251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1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667751" y="6162675"/>
            <a:ext cx="4191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66"/>
            <a:fld id="{EA0624FB-0DB4-42D4-B815-DBB4B6F98D23}" type="slidenum">
              <a:rPr lang="en-US" sz="750" smtClean="0">
                <a:solidFill>
                  <a:prstClr val="white">
                    <a:lumMod val="65000"/>
                  </a:prstClr>
                </a:solidFill>
              </a:rPr>
              <a:pPr algn="r" defTabSz="457166"/>
              <a:t>‹#›</a:t>
            </a:fld>
            <a:endParaRPr lang="en-US" sz="750" dirty="0" smtClea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1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2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95601" y="199383"/>
            <a:ext cx="6124575" cy="600251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800" b="1" cap="none" baseline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667751" y="6162675"/>
            <a:ext cx="4191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66"/>
            <a:fld id="{EA0624FB-0DB4-42D4-B815-DBB4B6F98D23}" type="slidenum">
              <a:rPr lang="en-US" sz="750" smtClean="0">
                <a:solidFill>
                  <a:prstClr val="white">
                    <a:lumMod val="65000"/>
                  </a:prstClr>
                </a:solidFill>
              </a:rPr>
              <a:pPr algn="r" defTabSz="457166"/>
              <a:t>‹#›</a:t>
            </a:fld>
            <a:endParaRPr lang="en-US" sz="750" dirty="0" smtClean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6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819"/>
            <a:ext cx="4038600" cy="4525911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819"/>
            <a:ext cx="4038600" cy="4525911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021"/>
            <a:ext cx="2133600" cy="4762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25717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8763" y="6433210"/>
            <a:ext cx="399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66"/>
            <a:fld id="{3E0C6D86-AA7F-4012-AF6A-27A62F614BD1}" type="slidenum">
              <a:rPr lang="en-US" smtClean="0">
                <a:solidFill>
                  <a:prstClr val="black"/>
                </a:solidFill>
              </a:rPr>
              <a:pPr defTabSz="457166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1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6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8763" y="6433210"/>
            <a:ext cx="399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66"/>
            <a:fld id="{3E0C6D86-AA7F-4012-AF6A-27A62F614BD1}" type="slidenum">
              <a:rPr lang="en-US" smtClean="0">
                <a:solidFill>
                  <a:prstClr val="black"/>
                </a:solidFill>
              </a:rPr>
              <a:pPr defTabSz="457166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08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lk_Calibr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42" y="104468"/>
            <a:ext cx="1755775" cy="70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" y="255028"/>
            <a:ext cx="9067800" cy="62834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097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5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5" descr="topbann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"/>
            <a:ext cx="9144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bottomban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4925"/>
            <a:ext cx="9144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danaherlogo.w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203200"/>
            <a:ext cx="1073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9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25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7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3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49" y="1767240"/>
            <a:ext cx="3662139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48" y="3427327"/>
            <a:ext cx="366213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343" y="6483346"/>
            <a:ext cx="7097745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6146" y="6483346"/>
            <a:ext cx="1261242" cy="365125"/>
          </a:xfrm>
        </p:spPr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76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2819" y="172720"/>
            <a:ext cx="7234536" cy="7664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3525" y="1114425"/>
            <a:ext cx="8599488" cy="5260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37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247E-681B-5C40-9F89-B52B0E81D8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2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3570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82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49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642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99963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7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65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37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508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99963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2819" y="172720"/>
            <a:ext cx="7234536" cy="7664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3525" y="1114425"/>
            <a:ext cx="8599488" cy="5260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8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343" y="1200051"/>
            <a:ext cx="42174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051"/>
            <a:ext cx="41891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247E-681B-5C40-9F89-B52B0E81D8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63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587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99963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9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2819" y="172720"/>
            <a:ext cx="7234536" cy="7664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3525" y="1114425"/>
            <a:ext cx="8599488" cy="5260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2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9480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99963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2819" y="172720"/>
            <a:ext cx="7234536" cy="7664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3525" y="1114425"/>
            <a:ext cx="8599488" cy="5260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4136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99963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2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2819" y="172720"/>
            <a:ext cx="7234536" cy="7664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3525" y="1114425"/>
            <a:ext cx="8599488" cy="5260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9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4"/>
          <p:cNvSpPr>
            <a:spLocks noGrp="1"/>
          </p:cNvSpPr>
          <p:nvPr>
            <p:ph sz="quarter" idx="10"/>
          </p:nvPr>
        </p:nvSpPr>
        <p:spPr>
          <a:xfrm>
            <a:off x="296863" y="1109663"/>
            <a:ext cx="8551862" cy="5240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57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247E-681B-5C40-9F89-B52B0E81D8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250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356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343" y="1200051"/>
            <a:ext cx="42174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051"/>
            <a:ext cx="41891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247E-681B-5C40-9F89-B52B0E81D8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56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46517" y="6641535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82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14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96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3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46517" y="6641535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6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4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19" y="1206389"/>
            <a:ext cx="4234569" cy="639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19" y="1955725"/>
            <a:ext cx="4234569" cy="39512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06389"/>
            <a:ext cx="4218738" cy="639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955725"/>
            <a:ext cx="4218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819" y="6553121"/>
            <a:ext cx="2133600" cy="30488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9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4"/>
          <p:cNvSpPr>
            <a:spLocks noGrp="1"/>
          </p:cNvSpPr>
          <p:nvPr>
            <p:ph sz="quarter" idx="10"/>
          </p:nvPr>
        </p:nvSpPr>
        <p:spPr>
          <a:xfrm>
            <a:off x="296863" y="1109663"/>
            <a:ext cx="8551862" cy="5240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9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343" y="6356350"/>
            <a:ext cx="7097745" cy="365125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>
                <a:latin typeface="Arial"/>
              </a:rPr>
              <a:t>Company Confidential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41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3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224"/>
            <a:ext cx="8600949" cy="5040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MS PGothic" pitchFamily="34" charset="-128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0350"/>
            <a:ext cx="2133600" cy="2476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MS PGothic" pitchFamily="34" charset="-128"/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88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5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9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6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5" descr="topbann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"/>
            <a:ext cx="9144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bottomban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4925"/>
            <a:ext cx="9144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danaherlogo.w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203200"/>
            <a:ext cx="1073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102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724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579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84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49" y="1767240"/>
            <a:ext cx="3662139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48" y="3427327"/>
            <a:ext cx="366213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343" y="6483346"/>
            <a:ext cx="7097745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6146" y="6483346"/>
            <a:ext cx="1261242" cy="365125"/>
          </a:xfrm>
        </p:spPr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46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2819" y="172720"/>
            <a:ext cx="7234536" cy="7664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3525" y="1114425"/>
            <a:ext cx="8599488" cy="5260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3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3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8635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343" y="6356350"/>
            <a:ext cx="7097745" cy="365125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>
                <a:latin typeface="Arial"/>
              </a:rPr>
              <a:t>Company Confidential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1979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343" y="1200051"/>
            <a:ext cx="42174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051"/>
            <a:ext cx="41891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247E-681B-5C40-9F89-B52B0E81D8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090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6021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05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393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7141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610" y="646607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C6D42-6A44-4FF2-9A53-87F0C89EB9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6199061"/>
            <a:ext cx="841248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 smtClean="0"/>
              <a:t>Takeaway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8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58" y="1313561"/>
            <a:ext cx="8634222" cy="4351338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610" y="646607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C6D42-6A44-4FF2-9A53-87F0C89EB9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6199061"/>
            <a:ext cx="841248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904848"/>
            <a:ext cx="9144000" cy="32717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cs typeface="Arial"/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13243"/>
            <a:ext cx="9144000" cy="2921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Sub-Header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76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71016"/>
            <a:ext cx="4114800" cy="4879720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80160"/>
            <a:ext cx="4114800" cy="4879720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8610" y="646607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C6D42-6A44-4FF2-9A53-87F0C89EB9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895704"/>
            <a:ext cx="9144000" cy="32717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9" name="Straight Connector 8"/>
          <p:cNvCxnSpPr>
            <a:endCxn id="8" idx="2"/>
          </p:cNvCxnSpPr>
          <p:nvPr userDrawn="1"/>
        </p:nvCxnSpPr>
        <p:spPr>
          <a:xfrm>
            <a:off x="4572000" y="904848"/>
            <a:ext cx="0" cy="318035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0" y="1232027"/>
            <a:ext cx="0" cy="4975250"/>
          </a:xfrm>
          <a:prstGeom prst="line">
            <a:avLst/>
          </a:prstGeom>
          <a:ln w="6350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13243"/>
            <a:ext cx="4572000" cy="2921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Column Sub-Header 1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910195"/>
            <a:ext cx="4572000" cy="2921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Column Sub-Header 2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6199061"/>
            <a:ext cx="841248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 smtClean="0"/>
              <a:t>Takeaway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9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71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61872"/>
            <a:ext cx="4114800" cy="217627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71016"/>
            <a:ext cx="4114800" cy="217627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8610" y="646607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C6D42-6A44-4FF2-9A53-87F0C89EB9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895704"/>
            <a:ext cx="9144000" cy="32717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9" name="Straight Connector 8"/>
          <p:cNvCxnSpPr>
            <a:endCxn id="8" idx="2"/>
          </p:cNvCxnSpPr>
          <p:nvPr userDrawn="1"/>
        </p:nvCxnSpPr>
        <p:spPr>
          <a:xfrm>
            <a:off x="4572000" y="904848"/>
            <a:ext cx="0" cy="318035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0" y="1232027"/>
            <a:ext cx="0" cy="4975250"/>
          </a:xfrm>
          <a:prstGeom prst="line">
            <a:avLst/>
          </a:prstGeom>
          <a:ln w="6350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13243"/>
            <a:ext cx="4572000" cy="2921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Column Sub-Header 1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590288" y="910195"/>
            <a:ext cx="4553712" cy="2921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Column Sub-Header 2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6199061"/>
            <a:ext cx="841248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480408"/>
            <a:ext cx="9144000" cy="32717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cs typeface="Arial"/>
            </a:endParaRP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488803"/>
            <a:ext cx="4572000" cy="2921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Column Sub-Header 3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3485755"/>
            <a:ext cx="4572000" cy="2921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Column Sub-Header 4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8"/>
          </p:nvPr>
        </p:nvSpPr>
        <p:spPr>
          <a:xfrm>
            <a:off x="252984" y="3852544"/>
            <a:ext cx="4114800" cy="221907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824984" y="3861688"/>
            <a:ext cx="4114800" cy="221907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kk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8610" y="646607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C6D42-6A44-4FF2-9A53-87F0C89EB9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6199061"/>
            <a:ext cx="841248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28599" y="1152335"/>
            <a:ext cx="8686800" cy="36391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28599" y="4882960"/>
            <a:ext cx="8686800" cy="1152525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8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8610" y="646607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C6D42-6A44-4FF2-9A53-87F0C89EB9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6199061"/>
            <a:ext cx="841248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 smtClean="0"/>
              <a:t>Takeaway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9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61872"/>
            <a:ext cx="4114800" cy="217627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71016"/>
            <a:ext cx="4114800" cy="217627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8610" y="646607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C6D42-6A44-4FF2-9A53-87F0C89EB9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895704"/>
            <a:ext cx="9144000" cy="32717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9" name="Straight Connector 8"/>
          <p:cNvCxnSpPr>
            <a:endCxn id="8" idx="2"/>
          </p:cNvCxnSpPr>
          <p:nvPr userDrawn="1"/>
        </p:nvCxnSpPr>
        <p:spPr>
          <a:xfrm>
            <a:off x="4572000" y="904848"/>
            <a:ext cx="0" cy="318035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0" y="1232533"/>
            <a:ext cx="0" cy="2320991"/>
          </a:xfrm>
          <a:prstGeom prst="line">
            <a:avLst/>
          </a:prstGeom>
          <a:ln w="6350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13243"/>
            <a:ext cx="4572000" cy="2921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Column Sub-Header 1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590288" y="910195"/>
            <a:ext cx="4553712" cy="2921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Column Sub-Header 2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6199061"/>
            <a:ext cx="841248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480408"/>
            <a:ext cx="9144000" cy="32717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cs typeface="Arial"/>
            </a:endParaRP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12706" y="3500745"/>
            <a:ext cx="9088616" cy="2921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Column Sub-Header 4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8"/>
          </p:nvPr>
        </p:nvSpPr>
        <p:spPr>
          <a:xfrm>
            <a:off x="252984" y="3852544"/>
            <a:ext cx="8662416" cy="221907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0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9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28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19" y="1206389"/>
            <a:ext cx="4234569" cy="639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19" y="1955725"/>
            <a:ext cx="4234569" cy="39512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06389"/>
            <a:ext cx="4218738" cy="639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955725"/>
            <a:ext cx="4218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819" y="6553121"/>
            <a:ext cx="2133600" cy="30488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77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1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224"/>
            <a:ext cx="8600949" cy="5040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MS PGothic" pitchFamily="34" charset="-128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0350"/>
            <a:ext cx="2133600" cy="2476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MS PGothic" pitchFamily="34" charset="-128"/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408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74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19" y="1206389"/>
            <a:ext cx="4234569" cy="639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19" y="1955725"/>
            <a:ext cx="4234569" cy="39512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06389"/>
            <a:ext cx="4218738" cy="639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955725"/>
            <a:ext cx="4218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819" y="6553121"/>
            <a:ext cx="2133600" cy="30488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9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9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5" descr="topbann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"/>
            <a:ext cx="9144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bottomban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4925"/>
            <a:ext cx="9144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danaherlogo.w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203200"/>
            <a:ext cx="1073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98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124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523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713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49" y="1767240"/>
            <a:ext cx="3662139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48" y="3427327"/>
            <a:ext cx="366213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343" y="6483346"/>
            <a:ext cx="7097745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6146" y="6483346"/>
            <a:ext cx="1261242" cy="365125"/>
          </a:xfrm>
        </p:spPr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97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2819" y="172720"/>
            <a:ext cx="7234536" cy="7664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3525" y="1114425"/>
            <a:ext cx="8599488" cy="5260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14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6662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8932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2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0" y="199382"/>
            <a:ext cx="5676430" cy="600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2" y="1299308"/>
            <a:ext cx="8762047" cy="48268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379065"/>
            <a:ext cx="9144000" cy="43009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solidFill>
                  <a:srgbClr val="004487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8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635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42773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99963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0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4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5742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177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99963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0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2819" y="172720"/>
            <a:ext cx="7234536" cy="7664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121"/>
            <a:ext cx="2895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0167" y="6553121"/>
            <a:ext cx="2133600" cy="304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3525" y="1114425"/>
            <a:ext cx="8599488" cy="5260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7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00125"/>
            <a:ext cx="9144000" cy="548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 noChangeAspect="1"/>
          </p:cNvSpPr>
          <p:nvPr>
            <p:ph type="title"/>
          </p:nvPr>
        </p:nvSpPr>
        <p:spPr bwMode="auto">
          <a:xfrm>
            <a:off x="204099" y="331303"/>
            <a:ext cx="5435600" cy="63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7126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C7BC38-E83C-2D41-97E7-2445E812BBD0}" type="slidenum">
              <a:rPr lang="en-US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97754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99963" y="6651197"/>
            <a:ext cx="2133600" cy="20397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1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8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26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94.xml"/><Relationship Id="rId34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5" Type="http://schemas.openxmlformats.org/officeDocument/2006/relationships/slideLayout" Target="../slideLayouts/slideLayout98.xml"/><Relationship Id="rId33" Type="http://schemas.openxmlformats.org/officeDocument/2006/relationships/slideLayout" Target="../slideLayouts/slideLayout106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97.xml"/><Relationship Id="rId32" Type="http://schemas.openxmlformats.org/officeDocument/2006/relationships/slideLayout" Target="../slideLayouts/slideLayout105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28" Type="http://schemas.openxmlformats.org/officeDocument/2006/relationships/slideLayout" Target="../slideLayouts/slideLayout101.xml"/><Relationship Id="rId36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31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Relationship Id="rId27" Type="http://schemas.openxmlformats.org/officeDocument/2006/relationships/slideLayout" Target="../slideLayouts/slideLayout100.xml"/><Relationship Id="rId30" Type="http://schemas.openxmlformats.org/officeDocument/2006/relationships/slideLayout" Target="../slideLayouts/slideLayout103.xml"/><Relationship Id="rId35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114.xml"/><Relationship Id="rId15" Type="http://schemas.openxmlformats.org/officeDocument/2006/relationships/image" Target="../media/image9.png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113.xml"/><Relationship Id="rId9" Type="http://schemas.openxmlformats.org/officeDocument/2006/relationships/vmlDrawing" Target="../drawings/vmlDrawing4.v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343" y="6356350"/>
            <a:ext cx="7097745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6146" y="6356350"/>
            <a:ext cx="1261242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defTabSz="457200"/>
            <a:fld id="{C7C4247E-681B-5C40-9F89-B52B0E81D8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4499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12763" indent="-287338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687388" indent="-1746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087438" indent="-347663" algn="l" defTabSz="457200" rtl="0" eaLnBrk="1" latinLnBrk="0" hangingPunct="1">
        <a:spcBef>
          <a:spcPct val="20000"/>
        </a:spcBef>
        <a:buFont typeface="Arial"/>
        <a:buChar char="–"/>
        <a:tabLst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312863" indent="-2254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343" y="6480313"/>
            <a:ext cx="7097745" cy="2411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3583" y="6480313"/>
            <a:ext cx="1261242" cy="24116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defTabSz="457200"/>
            <a:fld id="{C7C4247E-681B-5C40-9F89-B52B0E81D851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58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  <p:sldLayoutId id="2147483959" r:id="rId19"/>
    <p:sldLayoutId id="2147483960" r:id="rId20"/>
    <p:sldLayoutId id="2147483961" r:id="rId21"/>
    <p:sldLayoutId id="2147483962" r:id="rId22"/>
    <p:sldLayoutId id="2147483963" r:id="rId23"/>
    <p:sldLayoutId id="2147483964" r:id="rId24"/>
    <p:sldLayoutId id="2147483965" r:id="rId25"/>
    <p:sldLayoutId id="2147483966" r:id="rId26"/>
    <p:sldLayoutId id="2147483967" r:id="rId27"/>
    <p:sldLayoutId id="2147483968" r:id="rId28"/>
    <p:sldLayoutId id="2147483969" r:id="rId29"/>
    <p:sldLayoutId id="2147483970" r:id="rId30"/>
    <p:sldLayoutId id="2147483971" r:id="rId31"/>
    <p:sldLayoutId id="2147483972" r:id="rId32"/>
    <p:sldLayoutId id="2147483973" r:id="rId33"/>
    <p:sldLayoutId id="2147483974" r:id="rId34"/>
    <p:sldLayoutId id="2147483975" r:id="rId35"/>
    <p:sldLayoutId id="2147483976" r:id="rId36"/>
    <p:sldLayoutId id="2147483977" r:id="rId3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+mj-lt"/>
          <a:ea typeface="+mj-ea"/>
          <a:cs typeface="Helvetic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400" b="1" kern="1200">
          <a:solidFill>
            <a:schemeClr val="tx1"/>
          </a:solidFill>
          <a:latin typeface="+mj-lt"/>
          <a:ea typeface="+mn-ea"/>
          <a:cs typeface="Helvetica"/>
        </a:defRPr>
      </a:lvl1pPr>
      <a:lvl2pPr marL="512763" indent="-2873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j-lt"/>
          <a:ea typeface="+mn-ea"/>
          <a:cs typeface="Helvetica"/>
        </a:defRPr>
      </a:lvl2pPr>
      <a:lvl3pPr marL="687388" indent="-174625" algn="l" defTabSz="45720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j-lt"/>
          <a:ea typeface="+mn-ea"/>
          <a:cs typeface="Helvetica"/>
        </a:defRPr>
      </a:lvl3pPr>
      <a:lvl4pPr marL="1087438" indent="-347663" algn="l" defTabSz="457200" rtl="0" eaLnBrk="1" latinLnBrk="0" hangingPunct="1">
        <a:spcBef>
          <a:spcPct val="20000"/>
        </a:spcBef>
        <a:buFont typeface="Arial"/>
        <a:buChar char="–"/>
        <a:tabLst/>
        <a:defRPr lang="en-US" sz="1000" kern="1200" dirty="0" smtClean="0">
          <a:solidFill>
            <a:schemeClr val="tx1"/>
          </a:solidFill>
          <a:latin typeface="+mj-lt"/>
          <a:ea typeface="+mn-ea"/>
          <a:cs typeface="Helvetica"/>
        </a:defRPr>
      </a:lvl4pPr>
      <a:lvl5pPr marL="1312863" indent="-225425" algn="l" defTabSz="4572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j-lt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343" y="6480313"/>
            <a:ext cx="7097745" cy="2411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3583" y="6480313"/>
            <a:ext cx="1261242" cy="24116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defTabSz="457200"/>
            <a:fld id="{C7C4247E-681B-5C40-9F89-B52B0E81D851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35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  <p:sldLayoutId id="2147484058" r:id="rId17"/>
    <p:sldLayoutId id="2147484059" r:id="rId18"/>
    <p:sldLayoutId id="2147484060" r:id="rId19"/>
    <p:sldLayoutId id="2147484061" r:id="rId20"/>
    <p:sldLayoutId id="2147484062" r:id="rId21"/>
    <p:sldLayoutId id="2147484063" r:id="rId22"/>
    <p:sldLayoutId id="2147484064" r:id="rId23"/>
    <p:sldLayoutId id="2147484065" r:id="rId24"/>
    <p:sldLayoutId id="2147483836" r:id="rId25"/>
    <p:sldLayoutId id="2147483837" r:id="rId26"/>
    <p:sldLayoutId id="2147483838" r:id="rId27"/>
    <p:sldLayoutId id="2147483839" r:id="rId28"/>
    <p:sldLayoutId id="2147483840" r:id="rId29"/>
    <p:sldLayoutId id="2147483841" r:id="rId30"/>
    <p:sldLayoutId id="2147483843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+mj-lt"/>
          <a:ea typeface="+mj-ea"/>
          <a:cs typeface="Helvetic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400" b="1" kern="1200">
          <a:solidFill>
            <a:schemeClr val="tx1"/>
          </a:solidFill>
          <a:latin typeface="+mj-lt"/>
          <a:ea typeface="+mn-ea"/>
          <a:cs typeface="Helvetica"/>
        </a:defRPr>
      </a:lvl1pPr>
      <a:lvl2pPr marL="512763" indent="-2873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j-lt"/>
          <a:ea typeface="+mn-ea"/>
          <a:cs typeface="Helvetica"/>
        </a:defRPr>
      </a:lvl2pPr>
      <a:lvl3pPr marL="687388" indent="-174625" algn="l" defTabSz="45720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j-lt"/>
          <a:ea typeface="+mn-ea"/>
          <a:cs typeface="Helvetica"/>
        </a:defRPr>
      </a:lvl3pPr>
      <a:lvl4pPr marL="1087438" indent="-347663" algn="l" defTabSz="457200" rtl="0" eaLnBrk="1" latinLnBrk="0" hangingPunct="1">
        <a:spcBef>
          <a:spcPct val="20000"/>
        </a:spcBef>
        <a:buFont typeface="Arial"/>
        <a:buChar char="–"/>
        <a:tabLst/>
        <a:defRPr lang="en-US" sz="1000" kern="1200" dirty="0" smtClean="0">
          <a:solidFill>
            <a:schemeClr val="tx1"/>
          </a:solidFill>
          <a:latin typeface="+mj-lt"/>
          <a:ea typeface="+mn-ea"/>
          <a:cs typeface="Helvetica"/>
        </a:defRPr>
      </a:lvl4pPr>
      <a:lvl5pPr marL="1312863" indent="-225425" algn="l" defTabSz="4572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j-lt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343" y="274638"/>
            <a:ext cx="8408457" cy="6213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343" y="1035170"/>
            <a:ext cx="8559045" cy="518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343" y="6480313"/>
            <a:ext cx="7097745" cy="2411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t>Company Confidential</a:t>
            </a:r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3583" y="6480313"/>
            <a:ext cx="1261242" cy="24116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defTabSz="457200"/>
            <a:fld id="{C7C4247E-681B-5C40-9F89-B52B0E81D851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8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  <p:sldLayoutId id="2147484236" r:id="rId17"/>
    <p:sldLayoutId id="2147484237" r:id="rId18"/>
    <p:sldLayoutId id="2147484238" r:id="rId19"/>
    <p:sldLayoutId id="2147484239" r:id="rId20"/>
    <p:sldLayoutId id="2147484240" r:id="rId21"/>
    <p:sldLayoutId id="2147484241" r:id="rId22"/>
    <p:sldLayoutId id="2147484242" r:id="rId23"/>
    <p:sldLayoutId id="2147484243" r:id="rId24"/>
    <p:sldLayoutId id="2147484244" r:id="rId25"/>
    <p:sldLayoutId id="2147484245" r:id="rId26"/>
    <p:sldLayoutId id="2147484246" r:id="rId27"/>
    <p:sldLayoutId id="2147484247" r:id="rId28"/>
    <p:sldLayoutId id="2147484248" r:id="rId29"/>
    <p:sldLayoutId id="2147484249" r:id="rId30"/>
    <p:sldLayoutId id="2147484250" r:id="rId31"/>
    <p:sldLayoutId id="2147484251" r:id="rId32"/>
    <p:sldLayoutId id="2147484252" r:id="rId33"/>
    <p:sldLayoutId id="2147484253" r:id="rId34"/>
    <p:sldLayoutId id="2147484254" r:id="rId35"/>
    <p:sldLayoutId id="2147484256" r:id="rId3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+mj-lt"/>
          <a:ea typeface="+mj-ea"/>
          <a:cs typeface="Helvetic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400" b="1" kern="1200">
          <a:solidFill>
            <a:schemeClr val="tx1"/>
          </a:solidFill>
          <a:latin typeface="+mj-lt"/>
          <a:ea typeface="+mn-ea"/>
          <a:cs typeface="Helvetica"/>
        </a:defRPr>
      </a:lvl1pPr>
      <a:lvl2pPr marL="512763" indent="-2873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j-lt"/>
          <a:ea typeface="+mn-ea"/>
          <a:cs typeface="Helvetica"/>
        </a:defRPr>
      </a:lvl2pPr>
      <a:lvl3pPr marL="687388" indent="-174625" algn="l" defTabSz="45720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j-lt"/>
          <a:ea typeface="+mn-ea"/>
          <a:cs typeface="Helvetica"/>
        </a:defRPr>
      </a:lvl3pPr>
      <a:lvl4pPr marL="1087438" indent="-347663" algn="l" defTabSz="457200" rtl="0" eaLnBrk="1" latinLnBrk="0" hangingPunct="1">
        <a:spcBef>
          <a:spcPct val="20000"/>
        </a:spcBef>
        <a:buFont typeface="Arial"/>
        <a:buChar char="–"/>
        <a:tabLst/>
        <a:defRPr lang="en-US" sz="1000" kern="1200" dirty="0" smtClean="0">
          <a:solidFill>
            <a:schemeClr val="tx1"/>
          </a:solidFill>
          <a:latin typeface="+mj-lt"/>
          <a:ea typeface="+mn-ea"/>
          <a:cs typeface="Helvetica"/>
        </a:defRPr>
      </a:lvl4pPr>
      <a:lvl5pPr marL="1312863" indent="-225425" algn="l" defTabSz="4572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j-lt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/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1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8" descr="bottombanne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4927"/>
            <a:ext cx="9144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72" name="Picture 207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59" y="197334"/>
            <a:ext cx="2257133" cy="49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0" y="921279"/>
            <a:ext cx="9144000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5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6" r:id="rId5"/>
    <p:sldLayoutId id="2147484497" r:id="rId6"/>
    <p:sldLayoutId id="2147484498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342860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100" kern="1200">
          <a:solidFill>
            <a:srgbClr val="004487"/>
          </a:solidFill>
          <a:latin typeface="+mj-lt"/>
          <a:ea typeface="ＭＳ Ｐゴシック" charset="-128"/>
          <a:cs typeface="ＭＳ Ｐゴシック" charset="-128"/>
        </a:defRPr>
      </a:lvl1pPr>
      <a:lvl2pPr algn="r" defTabSz="342860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100">
          <a:solidFill>
            <a:srgbClr val="004487"/>
          </a:solidFill>
          <a:latin typeface="Arial" charset="0"/>
          <a:ea typeface="ＭＳ Ｐゴシック" charset="-128"/>
          <a:cs typeface="ＭＳ Ｐゴシック" charset="-128"/>
        </a:defRPr>
      </a:lvl2pPr>
      <a:lvl3pPr algn="r" defTabSz="342860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100">
          <a:solidFill>
            <a:srgbClr val="004487"/>
          </a:solidFill>
          <a:latin typeface="Arial" charset="0"/>
          <a:ea typeface="ＭＳ Ｐゴシック" charset="-128"/>
          <a:cs typeface="ＭＳ Ｐゴシック" charset="-128"/>
        </a:defRPr>
      </a:lvl3pPr>
      <a:lvl4pPr algn="r" defTabSz="342860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100">
          <a:solidFill>
            <a:srgbClr val="004487"/>
          </a:solidFill>
          <a:latin typeface="Arial" charset="0"/>
          <a:ea typeface="ＭＳ Ｐゴシック" charset="-128"/>
          <a:cs typeface="ＭＳ Ｐゴシック" charset="-128"/>
        </a:defRPr>
      </a:lvl4pPr>
      <a:lvl5pPr algn="r" defTabSz="342860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100">
          <a:solidFill>
            <a:srgbClr val="004487"/>
          </a:solidFill>
          <a:latin typeface="Arial" charset="0"/>
          <a:ea typeface="ＭＳ Ｐゴシック" charset="-128"/>
          <a:cs typeface="ＭＳ Ｐゴシック" charset="-128"/>
        </a:defRPr>
      </a:lvl5pPr>
      <a:lvl6pPr marL="342860" algn="r" defTabSz="342860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100">
          <a:solidFill>
            <a:srgbClr val="004487"/>
          </a:solidFill>
          <a:latin typeface="Arial" charset="0"/>
          <a:ea typeface="ＭＳ Ｐゴシック" charset="-128"/>
          <a:cs typeface="ＭＳ Ｐゴシック" charset="-128"/>
        </a:defRPr>
      </a:lvl6pPr>
      <a:lvl7pPr marL="685720" algn="r" defTabSz="342860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100">
          <a:solidFill>
            <a:srgbClr val="004487"/>
          </a:solidFill>
          <a:latin typeface="Arial" charset="0"/>
          <a:ea typeface="ＭＳ Ｐゴシック" charset="-128"/>
          <a:cs typeface="ＭＳ Ｐゴシック" charset="-128"/>
        </a:defRPr>
      </a:lvl7pPr>
      <a:lvl8pPr marL="1028580" algn="r" defTabSz="342860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100">
          <a:solidFill>
            <a:srgbClr val="004487"/>
          </a:solidFill>
          <a:latin typeface="Arial" charset="0"/>
          <a:ea typeface="ＭＳ Ｐゴシック" charset="-128"/>
          <a:cs typeface="ＭＳ Ｐゴシック" charset="-128"/>
        </a:defRPr>
      </a:lvl8pPr>
      <a:lvl9pPr marL="1371440" algn="r" defTabSz="342860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100">
          <a:solidFill>
            <a:srgbClr val="004487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91669" indent="-122621" algn="l" defTabSz="34286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5"/>
        </a:buBlip>
        <a:defRPr sz="1500" b="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417861" indent="-142859" algn="l" defTabSz="342860" rtl="0" eaLnBrk="1" fontAlgn="base" hangingPunct="1">
        <a:spcBef>
          <a:spcPct val="20000"/>
        </a:spcBef>
        <a:spcAft>
          <a:spcPct val="0"/>
        </a:spcAft>
        <a:buSzPct val="116000"/>
        <a:buBlip>
          <a:blip r:embed="rId15"/>
        </a:buBlip>
        <a:defRPr b="1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651196" indent="-102382" algn="l" defTabSz="34286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5"/>
        </a:buBlip>
        <a:defRPr b="1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857150" indent="-102382" algn="l" defTabSz="34286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5"/>
        </a:buBlip>
        <a:defRPr b="1"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1061914" indent="-102382" algn="l" defTabSz="34286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5"/>
        </a:buBlip>
        <a:defRPr b="1"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1885730" indent="-171430" algn="l" defTabSz="34286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90" indent="-171430" algn="l" defTabSz="34286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49" indent="-171430" algn="l" defTabSz="34286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10" indent="-171430" algn="l" defTabSz="34286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0" algn="l" defTabSz="3428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0" algn="l" defTabSz="3428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0" algn="l" defTabSz="3428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0" algn="l" defTabSz="3428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00" algn="l" defTabSz="3428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59" algn="l" defTabSz="3428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0" algn="l" defTabSz="3428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79" algn="l" defTabSz="34286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274" y="1519963"/>
            <a:ext cx="4323719" cy="2452529"/>
          </a:xfrm>
        </p:spPr>
        <p:txBody>
          <a:bodyPr anchor="t" anchorCtr="0">
            <a:norm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4000" dirty="0" smtClean="0"/>
              <a:t>ICARUS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Solar Panel Irradiance Meter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7547" y="4364646"/>
            <a:ext cx="4283040" cy="17526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Brandon Thompson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University of Washington, Bothell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Industrial Group, Fluke Park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6003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6D42-6A44-4FF2-9A53-87F0C89EB9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Summer Objectives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8343" y="1035170"/>
            <a:ext cx="5177779" cy="5184548"/>
          </a:xfrm>
        </p:spPr>
        <p:txBody>
          <a:bodyPr>
            <a:normAutofit/>
          </a:bodyPr>
          <a:lstStyle/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r>
              <a:rPr lang="en-US" b="0" dirty="0" smtClean="0"/>
              <a:t>Become familiar with the definition and the uses of irradiance in the solar panel industry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Determine how irradiance (</a:t>
            </a:r>
            <a:r>
              <a:rPr lang="en-US" b="0" dirty="0"/>
              <a:t>W / </a:t>
            </a:r>
            <a:r>
              <a:rPr lang="en-US" b="0" dirty="0" smtClean="0"/>
              <a:t>m</a:t>
            </a:r>
            <a:r>
              <a:rPr lang="en-US" b="0" baseline="30000" dirty="0" smtClean="0"/>
              <a:t>2</a:t>
            </a:r>
            <a:r>
              <a:rPr lang="en-US" b="0" dirty="0" smtClean="0"/>
              <a:t>) is calculated, and which sensors are needed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Consider what factors can affect the irradiance calculation, and mitigate the effects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Build a working prototype as a proof of concept, seeking to match a competitor’s finished product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805" y="246452"/>
            <a:ext cx="5586351" cy="395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400" dirty="0"/>
          </a:p>
        </p:txBody>
      </p:sp>
      <p:pic>
        <p:nvPicPr>
          <p:cNvPr id="75780" name="Picture 4" descr="Image result for solar panel irradiance 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46" y="1441240"/>
            <a:ext cx="3097454" cy="495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56" y="1"/>
            <a:ext cx="1165940" cy="9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234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Research Phase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8343" y="1035170"/>
            <a:ext cx="6091238" cy="2592274"/>
          </a:xfrm>
        </p:spPr>
        <p:txBody>
          <a:bodyPr>
            <a:noAutofit/>
          </a:bodyPr>
          <a:lstStyle/>
          <a:p>
            <a:endParaRPr lang="en-US" sz="1600" b="0" dirty="0" smtClean="0"/>
          </a:p>
          <a:p>
            <a:r>
              <a:rPr lang="en-US" sz="1600" b="0" dirty="0" smtClean="0"/>
              <a:t>To calculate irradiance, the voltage from the solar cell is used. </a:t>
            </a:r>
          </a:p>
          <a:p>
            <a:r>
              <a:rPr lang="en-US" sz="1600" b="0" dirty="0" smtClean="0"/>
              <a:t>To account for reduced efficiency, we read the temperature of the cell and altered the effective irradiance</a:t>
            </a:r>
          </a:p>
          <a:p>
            <a:pPr marL="0" indent="0">
              <a:buNone/>
            </a:pPr>
            <a:endParaRPr lang="en-US" sz="1600" b="0" dirty="0" smtClean="0"/>
          </a:p>
          <a:p>
            <a:pPr marL="0" indent="0">
              <a:buNone/>
            </a:pPr>
            <a:r>
              <a:rPr lang="en-US" sz="1600" u="sng" dirty="0" smtClean="0"/>
              <a:t>ANALOG SIGNAL PINS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Solar reference cell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Thermistor on back of cell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Ambient temperature sensor</a:t>
            </a:r>
          </a:p>
          <a:p>
            <a:pPr marL="0" indent="0">
              <a:buNone/>
            </a:pPr>
            <a:endParaRPr lang="en-US" sz="1600" b="0" dirty="0" smtClean="0"/>
          </a:p>
          <a:p>
            <a:pPr marL="0" indent="0">
              <a:buNone/>
            </a:pPr>
            <a:r>
              <a:rPr lang="en-US" sz="1600" u="sng" dirty="0" smtClean="0"/>
              <a:t>DIGITAL SIGNAL PINS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3 input buttons for displays and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I</a:t>
            </a:r>
            <a:r>
              <a:rPr lang="en-US" sz="1600" b="0" baseline="30000" dirty="0" smtClean="0"/>
              <a:t>2</a:t>
            </a:r>
            <a:r>
              <a:rPr lang="en-US" sz="1600" b="0" dirty="0" smtClean="0"/>
              <a:t>C for accelerometer acting as an inclinometer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SPI for LCD display</a:t>
            </a: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endParaRPr lang="en-US" sz="1600" b="0" dirty="0" smtClean="0"/>
          </a:p>
          <a:p>
            <a:pPr marL="0" indent="0">
              <a:buNone/>
            </a:pPr>
            <a:r>
              <a:rPr lang="en-US" sz="1600" u="sng" dirty="0" smtClean="0"/>
              <a:t>SECONDARY 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SPI for thermocouple module to read external temperatures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UART for Bluetooth module</a:t>
            </a:r>
          </a:p>
        </p:txBody>
      </p:sp>
      <p:sp>
        <p:nvSpPr>
          <p:cNvPr id="5" name="AutoShape 2" descr="Image result for analog signal"/>
          <p:cNvSpPr>
            <a:spLocks noChangeAspect="1" noChangeArrowheads="1"/>
          </p:cNvSpPr>
          <p:nvPr/>
        </p:nvSpPr>
        <p:spPr bwMode="auto">
          <a:xfrm>
            <a:off x="4177771" y="26956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6804" name="Picture 4" descr="Image result for analog sig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578" y="2421926"/>
            <a:ext cx="3888769" cy="12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6" name="Picture 6" descr="Image result for digital sig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36" y="3880356"/>
            <a:ext cx="3651505" cy="17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 descr="image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56" y="1"/>
            <a:ext cx="1165940" cy="9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4167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Assembling Phase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Tested/Assembled in order of importance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Initializing microprocessor and running “Hello World</a:t>
            </a:r>
            <a:r>
              <a:rPr lang="en-US" b="0" dirty="0" smtClean="0"/>
              <a:t>”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	Modifying LCD library file and interfacing LCD with microprocessor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	Interfacing solar cell and outputting voltage reading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		Interfacing and outputting thermistor temperature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			Interfacing and outputting temperature sensor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				Modifying accelerometer library file, and interfacing with microprocessor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9" name="Down Arrow 8"/>
          <p:cNvSpPr/>
          <p:nvPr/>
        </p:nvSpPr>
        <p:spPr>
          <a:xfrm rot="19151277">
            <a:off x="1834857" y="1824176"/>
            <a:ext cx="575284" cy="562232"/>
          </a:xfrm>
          <a:prstGeom prst="downArrow">
            <a:avLst>
              <a:gd name="adj1" fmla="val 39474"/>
              <a:gd name="adj2" fmla="val 4206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9151277">
            <a:off x="2484181" y="2595772"/>
            <a:ext cx="575284" cy="562232"/>
          </a:xfrm>
          <a:prstGeom prst="downArrow">
            <a:avLst>
              <a:gd name="adj1" fmla="val 39474"/>
              <a:gd name="adj2" fmla="val 4206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151277">
            <a:off x="3102245" y="3372689"/>
            <a:ext cx="575284" cy="562232"/>
          </a:xfrm>
          <a:prstGeom prst="downArrow">
            <a:avLst>
              <a:gd name="adj1" fmla="val 39474"/>
              <a:gd name="adj2" fmla="val 4206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9151277">
            <a:off x="3793493" y="4114358"/>
            <a:ext cx="575284" cy="562232"/>
          </a:xfrm>
          <a:prstGeom prst="downArrow">
            <a:avLst>
              <a:gd name="adj1" fmla="val 39474"/>
              <a:gd name="adj2" fmla="val 4206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151277">
            <a:off x="4484741" y="4915883"/>
            <a:ext cx="575284" cy="562232"/>
          </a:xfrm>
          <a:prstGeom prst="downArrow">
            <a:avLst>
              <a:gd name="adj1" fmla="val 39474"/>
              <a:gd name="adj2" fmla="val 4206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56" y="1"/>
            <a:ext cx="1165940" cy="9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711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 Data Compilation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343" y="1035170"/>
            <a:ext cx="4033265" cy="5184548"/>
          </a:xfrm>
        </p:spPr>
        <p:txBody>
          <a:bodyPr>
            <a:normAutofit/>
          </a:bodyPr>
          <a:lstStyle/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Icarus was compared with a reference tool, the </a:t>
            </a:r>
            <a:r>
              <a:rPr lang="en-US" b="0" dirty="0" err="1" smtClean="0"/>
              <a:t>Solsensor</a:t>
            </a:r>
            <a:r>
              <a:rPr lang="en-US" b="0" dirty="0" smtClean="0"/>
              <a:t>, and a competitor’s product, the Seaward.</a:t>
            </a:r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Icarus was closer to the reference than Seaward</a:t>
            </a:r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The larger data swing in the Icarus design is from the combination of noise from the voltage gain, and the effects of wind on the un-protected thermistor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08" y="1341358"/>
            <a:ext cx="4471279" cy="4572172"/>
          </a:xfrm>
          <a:prstGeom prst="rect">
            <a:avLst/>
          </a:prstGeom>
        </p:spPr>
      </p:pic>
      <p:pic>
        <p:nvPicPr>
          <p:cNvPr id="13" name="Picture 1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56" y="1"/>
            <a:ext cx="1165940" cy="9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9784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 for Enhancements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  <a:p>
            <a:r>
              <a:rPr lang="en-US" b="0" dirty="0" smtClean="0"/>
              <a:t>Two </a:t>
            </a:r>
            <a:r>
              <a:rPr lang="en-US" b="0" dirty="0"/>
              <a:t>improvements have been made to further stabilize and enhance </a:t>
            </a:r>
            <a:r>
              <a:rPr lang="en-US" b="0" dirty="0" smtClean="0"/>
              <a:t>sensor measurement </a:t>
            </a:r>
            <a:r>
              <a:rPr lang="en-US" b="0" dirty="0"/>
              <a:t>accuracy and precision</a:t>
            </a:r>
          </a:p>
          <a:p>
            <a:pPr marL="458788" lvl="1" indent="-171450"/>
            <a:r>
              <a:rPr lang="en-US" sz="1400" b="0" dirty="0"/>
              <a:t>A 3D printed case has been made to </a:t>
            </a:r>
            <a:r>
              <a:rPr lang="en-US" sz="1400" b="0" dirty="0" smtClean="0"/>
              <a:t>reduce </a:t>
            </a:r>
          </a:p>
          <a:p>
            <a:pPr marL="862013" lvl="3" indent="0">
              <a:buNone/>
            </a:pPr>
            <a:r>
              <a:rPr lang="en-US" sz="1400" b="0" dirty="0" smtClean="0"/>
              <a:t>the </a:t>
            </a:r>
            <a:r>
              <a:rPr lang="en-US" sz="1400" b="0" dirty="0"/>
              <a:t>effects of </a:t>
            </a:r>
            <a:r>
              <a:rPr lang="en-US" sz="1400" b="0" dirty="0" smtClean="0"/>
              <a:t>wind</a:t>
            </a:r>
          </a:p>
          <a:p>
            <a:pPr marL="458788" lvl="1" indent="-171450"/>
            <a:endParaRPr lang="en-US" sz="1400" dirty="0"/>
          </a:p>
          <a:p>
            <a:pPr marL="458788" lvl="1" indent="-171450"/>
            <a:endParaRPr lang="en-US" sz="1400" b="0" dirty="0" smtClean="0"/>
          </a:p>
          <a:p>
            <a:pPr marL="458788" lvl="1" indent="-171450"/>
            <a:endParaRPr lang="en-US" sz="1400" b="0" dirty="0"/>
          </a:p>
          <a:p>
            <a:pPr marL="458788" lvl="1" indent="-171450"/>
            <a:endParaRPr lang="en-US" sz="1400" b="0" dirty="0" smtClean="0"/>
          </a:p>
          <a:p>
            <a:pPr marL="458788" lvl="1" indent="-171450"/>
            <a:endParaRPr lang="en-US" sz="1400" b="0" dirty="0" smtClean="0"/>
          </a:p>
          <a:p>
            <a:pPr marL="458788" lvl="1" indent="-171450"/>
            <a:endParaRPr lang="en-US" sz="1400" dirty="0"/>
          </a:p>
          <a:p>
            <a:pPr marL="458788" lvl="1" indent="-171450"/>
            <a:r>
              <a:rPr lang="en-US" sz="1400" b="0" dirty="0" smtClean="0"/>
              <a:t>A </a:t>
            </a:r>
            <a:r>
              <a:rPr lang="en-US" sz="1400" b="0" dirty="0"/>
              <a:t>low-pass filter </a:t>
            </a:r>
            <a:r>
              <a:rPr lang="en-US" sz="1400" b="0" dirty="0" smtClean="0"/>
              <a:t>(simple moving average) was </a:t>
            </a:r>
            <a:r>
              <a:rPr lang="en-US" sz="1400" b="0" dirty="0"/>
              <a:t>implemented to smooth the data and reduce the effects of </a:t>
            </a:r>
            <a:r>
              <a:rPr lang="en-US" sz="1400" b="0" dirty="0" smtClean="0"/>
              <a:t>noise</a:t>
            </a:r>
          </a:p>
          <a:p>
            <a:pPr marL="630238" lvl="1" indent="-342900">
              <a:buFont typeface="+mj-lt"/>
              <a:buAutoNum type="arabicPeriod"/>
            </a:pPr>
            <a:endParaRPr lang="en-US" sz="1400" dirty="0" smtClean="0"/>
          </a:p>
          <a:p>
            <a:pPr marL="630238" lvl="1" indent="-342900">
              <a:buFont typeface="+mj-lt"/>
              <a:buAutoNum type="arabicPeriod"/>
            </a:pPr>
            <a:endParaRPr lang="en-US" sz="1400" dirty="0"/>
          </a:p>
          <a:p>
            <a:pPr marL="630238" lvl="1" indent="-342900">
              <a:buFont typeface="+mj-lt"/>
              <a:buAutoNum type="arabicPeriod"/>
            </a:pPr>
            <a:endParaRPr lang="en-US" sz="1400" dirty="0"/>
          </a:p>
          <a:p>
            <a:pPr marL="171450" indent="-171450"/>
            <a:r>
              <a:rPr lang="en-US" b="0" dirty="0" smtClean="0"/>
              <a:t>A Bluetooth low energy module to communicate and transmit data </a:t>
            </a:r>
            <a:endParaRPr lang="en-US" b="0" dirty="0"/>
          </a:p>
          <a:p>
            <a:pPr marL="171450" indent="-171450"/>
            <a:endParaRPr lang="en-US" b="0" dirty="0" smtClean="0"/>
          </a:p>
          <a:p>
            <a:pPr marL="171450" indent="-171450"/>
            <a:r>
              <a:rPr lang="en-US" b="0" dirty="0" smtClean="0"/>
              <a:t>Calibrating the solar cell with the 1000 W/m</a:t>
            </a:r>
            <a:r>
              <a:rPr lang="en-US" b="0" baseline="30000" dirty="0" smtClean="0"/>
              <a:t>2</a:t>
            </a:r>
            <a:r>
              <a:rPr lang="en-US" b="0" dirty="0" smtClean="0"/>
              <a:t> solar standard in a lab</a:t>
            </a:r>
            <a:endParaRPr lang="en-US" b="0" dirty="0"/>
          </a:p>
        </p:txBody>
      </p:sp>
      <p:pic>
        <p:nvPicPr>
          <p:cNvPr id="77826" name="Picture 2" descr="Image result for blueto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264" y="4785360"/>
            <a:ext cx="1513827" cy="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36" y="1743175"/>
            <a:ext cx="4472652" cy="2115593"/>
          </a:xfrm>
          <a:prstGeom prst="rect">
            <a:avLst/>
          </a:prstGeom>
        </p:spPr>
      </p:pic>
      <p:pic>
        <p:nvPicPr>
          <p:cNvPr id="9" name="Picture 1" descr="image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56" y="1"/>
            <a:ext cx="1165940" cy="9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1868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Summer Learnings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Saving code and code-revisions using </a:t>
            </a:r>
            <a:r>
              <a:rPr lang="en-US" b="0" dirty="0" err="1" smtClean="0"/>
              <a:t>Git</a:t>
            </a:r>
            <a:r>
              <a:rPr lang="en-US" b="0" dirty="0" smtClean="0"/>
              <a:t> and </a:t>
            </a:r>
            <a:r>
              <a:rPr lang="en-US" b="0" dirty="0" err="1" smtClean="0"/>
              <a:t>Github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Designing and printing PCB’s using in-house resources</a:t>
            </a:r>
          </a:p>
          <a:p>
            <a:endParaRPr lang="en-US" b="0" dirty="0"/>
          </a:p>
          <a:p>
            <a:r>
              <a:rPr lang="en-US" b="0" dirty="0" smtClean="0"/>
              <a:t>Developing firmware for embedded systems and sensors</a:t>
            </a:r>
          </a:p>
          <a:p>
            <a:endParaRPr lang="en-US" b="0" dirty="0"/>
          </a:p>
          <a:p>
            <a:r>
              <a:rPr lang="en-US" b="0" dirty="0" smtClean="0"/>
              <a:t>Using software filters of various kinds to minimize the effects of noise on data</a:t>
            </a:r>
          </a:p>
          <a:p>
            <a:endParaRPr lang="en-US" b="0" dirty="0" smtClean="0"/>
          </a:p>
          <a:p>
            <a:r>
              <a:rPr lang="en-US" b="0" dirty="0" smtClean="0"/>
              <a:t>The basics of Bluetooth low energy programming and processor integration</a:t>
            </a:r>
          </a:p>
          <a:p>
            <a:endParaRPr lang="en-US" b="0" dirty="0" smtClean="0"/>
          </a:p>
          <a:p>
            <a:r>
              <a:rPr lang="en-US" b="0" dirty="0" smtClean="0"/>
              <a:t>Comparisons between Bluetooth v5 and the previous version of Bluetooth</a:t>
            </a:r>
          </a:p>
          <a:p>
            <a:endParaRPr lang="en-US" b="0" dirty="0"/>
          </a:p>
          <a:p>
            <a:r>
              <a:rPr lang="en-US" b="0" dirty="0" smtClean="0"/>
              <a:t>Developing code for the Nordic modules and software suites</a:t>
            </a:r>
          </a:p>
          <a:p>
            <a:endParaRPr lang="en-US" b="0" dirty="0"/>
          </a:p>
          <a:p>
            <a:r>
              <a:rPr lang="en-US" b="0" dirty="0" smtClean="0"/>
              <a:t>Learned soldering</a:t>
            </a:r>
          </a:p>
          <a:p>
            <a:endParaRPr lang="en-US" b="0" dirty="0" smtClean="0"/>
          </a:p>
          <a:p>
            <a:endParaRPr lang="en-US" b="0" dirty="0"/>
          </a:p>
        </p:txBody>
      </p:sp>
      <p:pic>
        <p:nvPicPr>
          <p:cNvPr id="5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56" y="1"/>
            <a:ext cx="1165940" cy="9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5488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0C8C0-0832-4B53-8645-E84C59E6ACB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Feedback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This internship has been the highlight of the summer, and I’ve been eager to get to work each day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u="sng" dirty="0" smtClean="0"/>
              <a:t>Positives</a:t>
            </a:r>
            <a:r>
              <a:rPr lang="en-US" b="0" dirty="0" smtClean="0"/>
              <a:t>: </a:t>
            </a:r>
          </a:p>
          <a:p>
            <a:r>
              <a:rPr lang="en-US" b="0" dirty="0" smtClean="0"/>
              <a:t>Prototyping from the ground-up</a:t>
            </a:r>
          </a:p>
          <a:p>
            <a:r>
              <a:rPr lang="en-US" b="0" dirty="0" smtClean="0"/>
              <a:t>Working on a project that has meaning</a:t>
            </a:r>
          </a:p>
          <a:p>
            <a:r>
              <a:rPr lang="en-US" b="0" dirty="0" smtClean="0"/>
              <a:t>Operating on an independent basis</a:t>
            </a:r>
          </a:p>
          <a:p>
            <a:r>
              <a:rPr lang="en-US" b="0" dirty="0" smtClean="0"/>
              <a:t>Interdisciplinary work, and fostering a sense of the importance of communication</a:t>
            </a:r>
          </a:p>
          <a:p>
            <a:r>
              <a:rPr lang="en-US" b="0" dirty="0" smtClean="0"/>
              <a:t>Fantastic coworkers and mentors, all willing to help and give advice</a:t>
            </a:r>
          </a:p>
          <a:p>
            <a:r>
              <a:rPr lang="en-US" b="0" dirty="0" smtClean="0"/>
              <a:t>A hands-off mentorship, without micromanaging</a:t>
            </a:r>
          </a:p>
          <a:p>
            <a:r>
              <a:rPr lang="en-US" b="0" dirty="0" smtClean="0"/>
              <a:t>Positive work environment</a:t>
            </a:r>
          </a:p>
          <a:p>
            <a:endParaRPr lang="en-US" b="0" dirty="0" smtClean="0"/>
          </a:p>
          <a:p>
            <a:endParaRPr lang="en-US" b="0" dirty="0"/>
          </a:p>
          <a:p>
            <a:pPr marL="0" indent="0">
              <a:buNone/>
            </a:pPr>
            <a:r>
              <a:rPr lang="en-US" b="0" u="sng" dirty="0" smtClean="0"/>
              <a:t>Ideas for Consideration</a:t>
            </a:r>
            <a:r>
              <a:rPr lang="en-US" b="0" dirty="0" smtClean="0"/>
              <a:t>:</a:t>
            </a:r>
          </a:p>
          <a:p>
            <a:r>
              <a:rPr lang="en-US" b="0" dirty="0" smtClean="0"/>
              <a:t>Perhaps a bit more involvement with tools and processes used in industry</a:t>
            </a:r>
          </a:p>
          <a:p>
            <a:endParaRPr lang="en-US" b="0" dirty="0" smtClean="0"/>
          </a:p>
          <a:p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Overall</a:t>
            </a:r>
            <a:r>
              <a:rPr lang="en-US" b="0" dirty="0"/>
              <a:t>, this internship has been better than I could have hoped, especially in comparison with a previous </a:t>
            </a:r>
            <a:r>
              <a:rPr lang="en-US" b="0" dirty="0" smtClean="0"/>
              <a:t>internship. I am very happy with the people and teammates I have worked with, and the knowledge I have gained from this process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5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56" y="1"/>
            <a:ext cx="1165940" cy="9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8845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6_Strat 2015 Theme">
  <a:themeElements>
    <a:clrScheme name="Fluke Strat 2015">
      <a:dk1>
        <a:sysClr val="windowText" lastClr="000000"/>
      </a:dk1>
      <a:lt1>
        <a:sysClr val="window" lastClr="FFFFFF"/>
      </a:lt1>
      <a:dk2>
        <a:srgbClr val="336699"/>
      </a:dk2>
      <a:lt2>
        <a:srgbClr val="EEECE1"/>
      </a:lt2>
      <a:accent1>
        <a:srgbClr val="FFC31E"/>
      </a:accent1>
      <a:accent2>
        <a:srgbClr val="003B78"/>
      </a:accent2>
      <a:accent3>
        <a:srgbClr val="E88200"/>
      </a:accent3>
      <a:accent4>
        <a:srgbClr val="009600"/>
      </a:accent4>
      <a:accent5>
        <a:srgbClr val="CD0000"/>
      </a:accent5>
      <a:accent6>
        <a:srgbClr val="7030A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rat 2015 Theme" id="{8E56AD6D-7081-4DBB-B32D-C2187B9E9553}" vid="{75B1EFE2-3202-43F3-9957-F6B2116CF394}"/>
    </a:ext>
  </a:extLst>
</a:theme>
</file>

<file path=ppt/theme/theme3.xml><?xml version="1.0" encoding="utf-8"?>
<a:theme xmlns:a="http://schemas.openxmlformats.org/drawingml/2006/main" name="67_Strat 2015 Theme">
  <a:themeElements>
    <a:clrScheme name="Fluke Strat 2015">
      <a:dk1>
        <a:sysClr val="windowText" lastClr="000000"/>
      </a:dk1>
      <a:lt1>
        <a:sysClr val="window" lastClr="FFFFFF"/>
      </a:lt1>
      <a:dk2>
        <a:srgbClr val="336699"/>
      </a:dk2>
      <a:lt2>
        <a:srgbClr val="EEECE1"/>
      </a:lt2>
      <a:accent1>
        <a:srgbClr val="FFC31E"/>
      </a:accent1>
      <a:accent2>
        <a:srgbClr val="003B78"/>
      </a:accent2>
      <a:accent3>
        <a:srgbClr val="E88200"/>
      </a:accent3>
      <a:accent4>
        <a:srgbClr val="009600"/>
      </a:accent4>
      <a:accent5>
        <a:srgbClr val="CD0000"/>
      </a:accent5>
      <a:accent6>
        <a:srgbClr val="7030A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rat 2015 Theme" id="{8E56AD6D-7081-4DBB-B32D-C2187B9E9553}" vid="{75B1EFE2-3202-43F3-9957-F6B2116CF394}"/>
    </a:ext>
  </a:extLst>
</a:theme>
</file>

<file path=ppt/theme/theme4.xml><?xml version="1.0" encoding="utf-8"?>
<a:theme xmlns:a="http://schemas.openxmlformats.org/drawingml/2006/main" name="17_Strat 2015 Theme">
  <a:themeElements>
    <a:clrScheme name="Fluke Strat 2015">
      <a:dk1>
        <a:sysClr val="windowText" lastClr="000000"/>
      </a:dk1>
      <a:lt1>
        <a:sysClr val="window" lastClr="FFFFFF"/>
      </a:lt1>
      <a:dk2>
        <a:srgbClr val="336699"/>
      </a:dk2>
      <a:lt2>
        <a:srgbClr val="EEECE1"/>
      </a:lt2>
      <a:accent1>
        <a:srgbClr val="FFC31E"/>
      </a:accent1>
      <a:accent2>
        <a:srgbClr val="003B78"/>
      </a:accent2>
      <a:accent3>
        <a:srgbClr val="E88200"/>
      </a:accent3>
      <a:accent4>
        <a:srgbClr val="009600"/>
      </a:accent4>
      <a:accent5>
        <a:srgbClr val="CD0000"/>
      </a:accent5>
      <a:accent6>
        <a:srgbClr val="7030A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rat 2015 Theme" id="{8E56AD6D-7081-4DBB-B32D-C2187B9E9553}" vid="{75B1EFE2-3202-43F3-9957-F6B2116CF394}"/>
    </a:ext>
  </a:extLst>
</a:theme>
</file>

<file path=ppt/theme/theme5.xml><?xml version="1.0" encoding="utf-8"?>
<a:theme xmlns:a="http://schemas.openxmlformats.org/drawingml/2006/main" name="3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lIns="45720" tIns="45720" rIns="45720" bIns="45720" rtlCol="0" anchor="ctr"/>
      <a:lstStyle>
        <a:defPPr>
          <a:defRPr sz="10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ae57ab4-67b8-4914-9dd8-33afc50cc158">R5HKVDVZUFFQ-880-56</_dlc_DocId>
    <_dlc_DocIdUrl xmlns="5ae57ab4-67b8-4914-9dd8-33afc50cc158">
      <Url>http://fluke.intranet.danahertm.com/eng/l_2/_layouts/DocIdRedir.aspx?ID=R5HKVDVZUFFQ-880-56</Url>
      <Description>R5HKVDVZUFFQ-880-56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6C616F0C80140B706B17D6B6423ED" ma:contentTypeVersion="0" ma:contentTypeDescription="Create a new document." ma:contentTypeScope="" ma:versionID="199058ed9c247214dfdaa76d7c79a66c">
  <xsd:schema xmlns:xsd="http://www.w3.org/2001/XMLSchema" xmlns:xs="http://www.w3.org/2001/XMLSchema" xmlns:p="http://schemas.microsoft.com/office/2006/metadata/properties" xmlns:ns2="5ae57ab4-67b8-4914-9dd8-33afc50cc158" targetNamespace="http://schemas.microsoft.com/office/2006/metadata/properties" ma:root="true" ma:fieldsID="e94195a6f9d7ecd559b1618f41417bf7" ns2:_="">
    <xsd:import namespace="5ae57ab4-67b8-4914-9dd8-33afc50cc15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e57ab4-67b8-4914-9dd8-33afc50cc1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9F0022-AE4B-4B82-9209-7FD5C3BA0D6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8343A72-54DA-41E7-AFE0-761D71EE1B7E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5ae57ab4-67b8-4914-9dd8-33afc50cc158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799E85-6A55-4336-8D2B-B9B82263D0C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6473492-6BE1-4C88-BB31-3495ABF54E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e57ab4-67b8-4914-9dd8-33afc50cc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13327</TotalTime>
  <Words>514</Words>
  <Application>Microsoft Office PowerPoint</Application>
  <PresentationFormat>On-screen Show (4:3)</PresentationFormat>
  <Paragraphs>133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Helvetica</vt:lpstr>
      <vt:lpstr>6_Office Theme</vt:lpstr>
      <vt:lpstr>16_Strat 2015 Theme</vt:lpstr>
      <vt:lpstr>67_Strat 2015 Theme</vt:lpstr>
      <vt:lpstr>17_Strat 2015 Theme</vt:lpstr>
      <vt:lpstr>3_Presentation Template</vt:lpstr>
      <vt:lpstr>think-cell Slide</vt:lpstr>
      <vt:lpstr> ICARUS Solar Panel Irradiance Meter</vt:lpstr>
      <vt:lpstr>Summer Objectives</vt:lpstr>
      <vt:lpstr>Research Phase</vt:lpstr>
      <vt:lpstr>Assembling Phase</vt:lpstr>
      <vt:lpstr>Final Data Compilation</vt:lpstr>
      <vt:lpstr>Future Steps for Enhancements</vt:lpstr>
      <vt:lpstr>Summer Learnings</vt:lpstr>
      <vt:lpstr>Feedback</vt:lpstr>
    </vt:vector>
  </TitlesOfParts>
  <Company>Danaher 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Weishung</dc:creator>
  <cp:lastModifiedBy>Thompson, Brandon</cp:lastModifiedBy>
  <cp:revision>1086</cp:revision>
  <cp:lastPrinted>2016-11-15T16:30:33Z</cp:lastPrinted>
  <dcterms:created xsi:type="dcterms:W3CDTF">2015-10-27T19:57:55Z</dcterms:created>
  <dcterms:modified xsi:type="dcterms:W3CDTF">2019-08-07T23:30:48Z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5dba3c56-5806-4f20-be6b-73edff9f14e6</vt:lpwstr>
  </property>
  <property fmtid="{D5CDD505-2E9C-101B-9397-08002B2CF9AE}" pid="3" name="ContentTypeId">
    <vt:lpwstr>0x0101008F46C616F0C80140B706B17D6B6423ED</vt:lpwstr>
  </property>
</Properties>
</file>