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Oswald Bold" charset="1" panose="00000800000000000000"/>
      <p:regular r:id="rId23"/>
    </p:embeddedFont>
    <p:embeddedFont>
      <p:font typeface="Canva Sans Bold" charset="1" panose="020B0803030501040103"/>
      <p:regular r:id="rId24"/>
    </p:embeddedFont>
    <p:embeddedFont>
      <p:font typeface="DM Sans" charset="1" panose="00000000000000000000"/>
      <p:regular r:id="rId25"/>
    </p:embeddedFont>
    <p:embeddedFont>
      <p:font typeface="Canva Sans" charset="1" panose="020B05030305010401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7.png" Type="http://schemas.openxmlformats.org/officeDocument/2006/relationships/image"/><Relationship Id="rId4" Target="../media/image1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1.png" Type="http://schemas.openxmlformats.org/officeDocument/2006/relationships/image"/><Relationship Id="rId6" Target="../media/image2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7.png" Type="http://schemas.openxmlformats.org/officeDocument/2006/relationships/image"/><Relationship Id="rId6"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1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3.png" Type="http://schemas.openxmlformats.org/officeDocument/2006/relationships/image"/><Relationship Id="rId4"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5.png" Type="http://schemas.openxmlformats.org/officeDocument/2006/relationships/image"/><Relationship Id="rId4"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6838927" y="19003"/>
            <a:ext cx="4610147" cy="4610147"/>
          </a:xfrm>
          <a:custGeom>
            <a:avLst/>
            <a:gdLst/>
            <a:ahLst/>
            <a:cxnLst/>
            <a:rect r="r" b="b" t="t" l="l"/>
            <a:pathLst>
              <a:path h="4610147" w="4610147">
                <a:moveTo>
                  <a:pt x="0" y="0"/>
                </a:moveTo>
                <a:lnTo>
                  <a:pt x="4610146" y="0"/>
                </a:lnTo>
                <a:lnTo>
                  <a:pt x="4610146" y="4610147"/>
                </a:lnTo>
                <a:lnTo>
                  <a:pt x="0" y="4610147"/>
                </a:lnTo>
                <a:lnTo>
                  <a:pt x="0" y="0"/>
                </a:lnTo>
                <a:close/>
              </a:path>
            </a:pathLst>
          </a:custGeom>
          <a:blipFill>
            <a:blip r:embed="rId5"/>
            <a:stretch>
              <a:fillRect l="0" t="0" r="0" b="0"/>
            </a:stretch>
          </a:blipFill>
        </p:spPr>
      </p:sp>
      <p:sp>
        <p:nvSpPr>
          <p:cNvPr name="TextBox 9" id="9"/>
          <p:cNvSpPr txBox="true"/>
          <p:nvPr/>
        </p:nvSpPr>
        <p:spPr>
          <a:xfrm rot="0">
            <a:off x="4236347" y="4098402"/>
            <a:ext cx="9815307" cy="2197486"/>
          </a:xfrm>
          <a:prstGeom prst="rect">
            <a:avLst/>
          </a:prstGeom>
        </p:spPr>
        <p:txBody>
          <a:bodyPr anchor="t" rtlCol="false" tIns="0" lIns="0" bIns="0" rIns="0">
            <a:spAutoFit/>
          </a:bodyPr>
          <a:lstStyle/>
          <a:p>
            <a:pPr algn="ctr">
              <a:lnSpc>
                <a:spcPts val="17993"/>
              </a:lnSpc>
            </a:pPr>
            <a:r>
              <a:rPr lang="en-US" sz="13038" spc="1277">
                <a:solidFill>
                  <a:srgbClr val="231F20"/>
                </a:solidFill>
                <a:latin typeface="Oswald Bold"/>
                <a:ea typeface="Oswald Bold"/>
                <a:cs typeface="Oswald Bold"/>
                <a:sym typeface="Oswald Bold"/>
              </a:rPr>
              <a:t>ZEROWASTE</a:t>
            </a:r>
          </a:p>
        </p:txBody>
      </p:sp>
      <p:sp>
        <p:nvSpPr>
          <p:cNvPr name="TextBox 10" id="10"/>
          <p:cNvSpPr txBox="true"/>
          <p:nvPr/>
        </p:nvSpPr>
        <p:spPr>
          <a:xfrm rot="0">
            <a:off x="5846494" y="7615864"/>
            <a:ext cx="6595013" cy="806418"/>
          </a:xfrm>
          <a:prstGeom prst="rect">
            <a:avLst/>
          </a:prstGeom>
        </p:spPr>
        <p:txBody>
          <a:bodyPr anchor="t" rtlCol="false" tIns="0" lIns="0" bIns="0" rIns="0">
            <a:spAutoFit/>
          </a:bodyPr>
          <a:lstStyle/>
          <a:p>
            <a:pPr algn="ctr">
              <a:lnSpc>
                <a:spcPts val="6549"/>
              </a:lnSpc>
            </a:pPr>
            <a:r>
              <a:rPr lang="en-US" sz="4746" spc="465">
                <a:solidFill>
                  <a:srgbClr val="231F20"/>
                </a:solidFill>
                <a:latin typeface="Oswald Bold"/>
                <a:ea typeface="Oswald Bold"/>
                <a:cs typeface="Oswald Bold"/>
                <a:sym typeface="Oswald Bold"/>
              </a:rPr>
              <a:t>TEAM BRAINROT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561982" y="193358"/>
            <a:ext cx="17164035" cy="1518285"/>
          </a:xfrm>
          <a:prstGeom prst="rect">
            <a:avLst/>
          </a:prstGeom>
        </p:spPr>
        <p:txBody>
          <a:bodyPr anchor="t" rtlCol="false" tIns="0" lIns="0" bIns="0" rIns="0">
            <a:spAutoFit/>
          </a:bodyPr>
          <a:lstStyle/>
          <a:p>
            <a:pPr algn="ctr">
              <a:lnSpc>
                <a:spcPts val="12419"/>
              </a:lnSpc>
            </a:pPr>
            <a:r>
              <a:rPr lang="en-US" sz="9000" spc="882">
                <a:solidFill>
                  <a:srgbClr val="000000"/>
                </a:solidFill>
                <a:latin typeface="Oswald Bold"/>
                <a:ea typeface="Oswald Bold"/>
                <a:cs typeface="Oswald Bold"/>
                <a:sym typeface="Oswald Bold"/>
              </a:rPr>
              <a:t>APPLICATION PROTOTYPE</a:t>
            </a:r>
          </a:p>
        </p:txBody>
      </p:sp>
      <p:sp>
        <p:nvSpPr>
          <p:cNvPr name="Freeform 4" id="4"/>
          <p:cNvSpPr/>
          <p:nvPr/>
        </p:nvSpPr>
        <p:spPr>
          <a:xfrm flipH="false" flipV="false" rot="0">
            <a:off x="4117153" y="2208287"/>
            <a:ext cx="4338226" cy="7759228"/>
          </a:xfrm>
          <a:custGeom>
            <a:avLst/>
            <a:gdLst/>
            <a:ahLst/>
            <a:cxnLst/>
            <a:rect r="r" b="b" t="t" l="l"/>
            <a:pathLst>
              <a:path h="7759228" w="4338226">
                <a:moveTo>
                  <a:pt x="0" y="0"/>
                </a:moveTo>
                <a:lnTo>
                  <a:pt x="4338226" y="0"/>
                </a:lnTo>
                <a:lnTo>
                  <a:pt x="4338226" y="7759227"/>
                </a:lnTo>
                <a:lnTo>
                  <a:pt x="0" y="7759227"/>
                </a:lnTo>
                <a:lnTo>
                  <a:pt x="0" y="0"/>
                </a:lnTo>
                <a:close/>
              </a:path>
            </a:pathLst>
          </a:custGeom>
          <a:blipFill>
            <a:blip r:embed="rId3"/>
            <a:stretch>
              <a:fillRect l="0" t="0" r="0" b="0"/>
            </a:stretch>
          </a:blipFill>
        </p:spPr>
      </p:sp>
      <p:sp>
        <p:nvSpPr>
          <p:cNvPr name="Freeform 5" id="5"/>
          <p:cNvSpPr/>
          <p:nvPr/>
        </p:nvSpPr>
        <p:spPr>
          <a:xfrm flipH="false" flipV="false" rot="0">
            <a:off x="9512270" y="2208287"/>
            <a:ext cx="4352131" cy="7671553"/>
          </a:xfrm>
          <a:custGeom>
            <a:avLst/>
            <a:gdLst/>
            <a:ahLst/>
            <a:cxnLst/>
            <a:rect r="r" b="b" t="t" l="l"/>
            <a:pathLst>
              <a:path h="7671553" w="4352131">
                <a:moveTo>
                  <a:pt x="0" y="0"/>
                </a:moveTo>
                <a:lnTo>
                  <a:pt x="4352131" y="0"/>
                </a:lnTo>
                <a:lnTo>
                  <a:pt x="4352131" y="7671552"/>
                </a:lnTo>
                <a:lnTo>
                  <a:pt x="0" y="7671552"/>
                </a:lnTo>
                <a:lnTo>
                  <a:pt x="0" y="0"/>
                </a:lnTo>
                <a:close/>
              </a:path>
            </a:pathLst>
          </a:custGeom>
          <a:blipFill>
            <a:blip r:embed="rId4"/>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3407869">
            <a:off x="11747485" y="-4577032"/>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407869">
            <a:off x="-5910737" y="10960652"/>
            <a:ext cx="12471670" cy="5351480"/>
          </a:xfrm>
          <a:custGeom>
            <a:avLst/>
            <a:gdLst/>
            <a:ahLst/>
            <a:cxnLst/>
            <a:rect r="r" b="b" t="t" l="l"/>
            <a:pathLst>
              <a:path h="5351480" w="12471670">
                <a:moveTo>
                  <a:pt x="0" y="0"/>
                </a:moveTo>
                <a:lnTo>
                  <a:pt x="12471670" y="0"/>
                </a:lnTo>
                <a:lnTo>
                  <a:pt x="12471670" y="5351481"/>
                </a:lnTo>
                <a:lnTo>
                  <a:pt x="0" y="53514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3807765" y="1865904"/>
            <a:ext cx="10672470" cy="7603550"/>
            <a:chOff x="0" y="0"/>
            <a:chExt cx="2810856" cy="2002581"/>
          </a:xfrm>
        </p:grpSpPr>
        <p:sp>
          <p:nvSpPr>
            <p:cNvPr name="Freeform 5" id="5"/>
            <p:cNvSpPr/>
            <p:nvPr/>
          </p:nvSpPr>
          <p:spPr>
            <a:xfrm flipH="false" flipV="false" rot="0">
              <a:off x="0" y="0"/>
              <a:ext cx="2810856" cy="2002581"/>
            </a:xfrm>
            <a:custGeom>
              <a:avLst/>
              <a:gdLst/>
              <a:ahLst/>
              <a:cxnLst/>
              <a:rect r="r" b="b" t="t" l="l"/>
              <a:pathLst>
                <a:path h="2002581" w="2810856">
                  <a:moveTo>
                    <a:pt x="36996" y="0"/>
                  </a:moveTo>
                  <a:lnTo>
                    <a:pt x="2773860" y="0"/>
                  </a:lnTo>
                  <a:cubicBezTo>
                    <a:pt x="2783672" y="0"/>
                    <a:pt x="2793082" y="3898"/>
                    <a:pt x="2800020" y="10836"/>
                  </a:cubicBezTo>
                  <a:cubicBezTo>
                    <a:pt x="2806958" y="17774"/>
                    <a:pt x="2810856" y="27184"/>
                    <a:pt x="2810856" y="36996"/>
                  </a:cubicBezTo>
                  <a:lnTo>
                    <a:pt x="2810856" y="1965585"/>
                  </a:lnTo>
                  <a:cubicBezTo>
                    <a:pt x="2810856" y="1986017"/>
                    <a:pt x="2794292" y="2002581"/>
                    <a:pt x="2773860" y="2002581"/>
                  </a:cubicBezTo>
                  <a:lnTo>
                    <a:pt x="36996" y="2002581"/>
                  </a:lnTo>
                  <a:cubicBezTo>
                    <a:pt x="27184" y="2002581"/>
                    <a:pt x="17774" y="1998683"/>
                    <a:pt x="10836" y="1991745"/>
                  </a:cubicBezTo>
                  <a:cubicBezTo>
                    <a:pt x="3898" y="1984807"/>
                    <a:pt x="0" y="1975397"/>
                    <a:pt x="0" y="1965585"/>
                  </a:cubicBezTo>
                  <a:lnTo>
                    <a:pt x="0" y="36996"/>
                  </a:lnTo>
                  <a:cubicBezTo>
                    <a:pt x="0" y="27184"/>
                    <a:pt x="3898" y="17774"/>
                    <a:pt x="10836" y="10836"/>
                  </a:cubicBezTo>
                  <a:cubicBezTo>
                    <a:pt x="17774" y="3898"/>
                    <a:pt x="27184" y="0"/>
                    <a:pt x="36996" y="0"/>
                  </a:cubicBezTo>
                  <a:close/>
                </a:path>
              </a:pathLst>
            </a:custGeom>
            <a:solidFill>
              <a:srgbClr val="363636"/>
            </a:solidFill>
          </p:spPr>
        </p:sp>
        <p:sp>
          <p:nvSpPr>
            <p:cNvPr name="TextBox 6" id="6"/>
            <p:cNvSpPr txBox="true"/>
            <p:nvPr/>
          </p:nvSpPr>
          <p:spPr>
            <a:xfrm>
              <a:off x="0" y="-19050"/>
              <a:ext cx="2810856" cy="2021631"/>
            </a:xfrm>
            <a:prstGeom prst="rect">
              <a:avLst/>
            </a:prstGeom>
          </p:spPr>
          <p:txBody>
            <a:bodyPr anchor="ctr" rtlCol="false" tIns="50800" lIns="50800" bIns="50800" rIns="50800"/>
            <a:lstStyle/>
            <a:p>
              <a:pPr algn="ctr">
                <a:lnSpc>
                  <a:spcPts val="2859"/>
                </a:lnSpc>
              </a:pPr>
            </a:p>
          </p:txBody>
        </p:sp>
      </p:grpSp>
      <p:sp>
        <p:nvSpPr>
          <p:cNvPr name="TextBox 7" id="7"/>
          <p:cNvSpPr txBox="true"/>
          <p:nvPr/>
        </p:nvSpPr>
        <p:spPr>
          <a:xfrm rot="0">
            <a:off x="325098" y="133350"/>
            <a:ext cx="12004601" cy="1303627"/>
          </a:xfrm>
          <a:prstGeom prst="rect">
            <a:avLst/>
          </a:prstGeom>
        </p:spPr>
        <p:txBody>
          <a:bodyPr anchor="t" rtlCol="false" tIns="0" lIns="0" bIns="0" rIns="0">
            <a:spAutoFit/>
          </a:bodyPr>
          <a:lstStyle/>
          <a:p>
            <a:pPr algn="l" marL="0" indent="0" lvl="0">
              <a:lnSpc>
                <a:spcPts val="9903"/>
              </a:lnSpc>
            </a:pPr>
            <a:r>
              <a:rPr lang="en-US" sz="9431" spc="924">
                <a:solidFill>
                  <a:srgbClr val="231F20"/>
                </a:solidFill>
                <a:latin typeface="Oswald Bold"/>
                <a:ea typeface="Oswald Bold"/>
                <a:cs typeface="Oswald Bold"/>
                <a:sym typeface="Oswald Bold"/>
              </a:rPr>
              <a:t>EVALUATION PLAN</a:t>
            </a:r>
          </a:p>
        </p:txBody>
      </p:sp>
      <p:sp>
        <p:nvSpPr>
          <p:cNvPr name="TextBox 8" id="8"/>
          <p:cNvSpPr txBox="true"/>
          <p:nvPr/>
        </p:nvSpPr>
        <p:spPr>
          <a:xfrm rot="0">
            <a:off x="6212384" y="2101503"/>
            <a:ext cx="5863233" cy="688961"/>
          </a:xfrm>
          <a:prstGeom prst="rect">
            <a:avLst/>
          </a:prstGeom>
        </p:spPr>
        <p:txBody>
          <a:bodyPr anchor="t" rtlCol="false" tIns="0" lIns="0" bIns="0" rIns="0">
            <a:spAutoFit/>
          </a:bodyPr>
          <a:lstStyle/>
          <a:p>
            <a:pPr algn="ctr">
              <a:lnSpc>
                <a:spcPts val="5600"/>
              </a:lnSpc>
            </a:pPr>
            <a:r>
              <a:rPr lang="en-US" sz="4000">
                <a:solidFill>
                  <a:srgbClr val="FFFFFF"/>
                </a:solidFill>
                <a:latin typeface="Canva Sans Bold"/>
                <a:ea typeface="Canva Sans Bold"/>
                <a:cs typeface="Canva Sans Bold"/>
                <a:sym typeface="Canva Sans Bold"/>
              </a:rPr>
              <a:t>Usability Specifications</a:t>
            </a:r>
          </a:p>
        </p:txBody>
      </p:sp>
      <p:sp>
        <p:nvSpPr>
          <p:cNvPr name="TextBox 9" id="9"/>
          <p:cNvSpPr txBox="true"/>
          <p:nvPr/>
        </p:nvSpPr>
        <p:spPr>
          <a:xfrm rot="0">
            <a:off x="4576774" y="3183357"/>
            <a:ext cx="9134451" cy="5640444"/>
          </a:xfrm>
          <a:prstGeom prst="rect">
            <a:avLst/>
          </a:prstGeom>
        </p:spPr>
        <p:txBody>
          <a:bodyPr anchor="t" rtlCol="false" tIns="0" lIns="0" bIns="0" rIns="0">
            <a:spAutoFit/>
          </a:bodyPr>
          <a:lstStyle/>
          <a:p>
            <a:pPr algn="just">
              <a:lnSpc>
                <a:spcPts val="4109"/>
              </a:lnSpc>
            </a:pPr>
            <a:r>
              <a:rPr lang="en-US" sz="2935">
                <a:solidFill>
                  <a:srgbClr val="FFFFFF"/>
                </a:solidFill>
                <a:latin typeface="Canva Sans Bold"/>
                <a:ea typeface="Canva Sans Bold"/>
                <a:cs typeface="Canva Sans Bold"/>
                <a:sym typeface="Canva Sans Bold"/>
              </a:rPr>
              <a:t>Usability Specifications is the technique used to evaluate the level of usability that the Prototype has. It consists of tasks that will be done by Participants. Furthermore, the Technique will contain timing the speed of the participants at a given task. The tasks will be split into 3 Sections: Start Menu, App Selection Task, Timer Setting Task. These task are chosen to properly identify what flaws are seen when the user interacts with the prototype and how easy it is to use said prototype.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3407869">
            <a:off x="11747485" y="-4577032"/>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407869">
            <a:off x="-5910737" y="10960652"/>
            <a:ext cx="12471670" cy="5351480"/>
          </a:xfrm>
          <a:custGeom>
            <a:avLst/>
            <a:gdLst/>
            <a:ahLst/>
            <a:cxnLst/>
            <a:rect r="r" b="b" t="t" l="l"/>
            <a:pathLst>
              <a:path h="5351480" w="12471670">
                <a:moveTo>
                  <a:pt x="0" y="0"/>
                </a:moveTo>
                <a:lnTo>
                  <a:pt x="12471670" y="0"/>
                </a:lnTo>
                <a:lnTo>
                  <a:pt x="12471670" y="5351481"/>
                </a:lnTo>
                <a:lnTo>
                  <a:pt x="0" y="53514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3807765" y="1865904"/>
            <a:ext cx="10672470" cy="7603550"/>
            <a:chOff x="0" y="0"/>
            <a:chExt cx="2810856" cy="2002581"/>
          </a:xfrm>
        </p:grpSpPr>
        <p:sp>
          <p:nvSpPr>
            <p:cNvPr name="Freeform 5" id="5"/>
            <p:cNvSpPr/>
            <p:nvPr/>
          </p:nvSpPr>
          <p:spPr>
            <a:xfrm flipH="false" flipV="false" rot="0">
              <a:off x="0" y="0"/>
              <a:ext cx="2810856" cy="2002581"/>
            </a:xfrm>
            <a:custGeom>
              <a:avLst/>
              <a:gdLst/>
              <a:ahLst/>
              <a:cxnLst/>
              <a:rect r="r" b="b" t="t" l="l"/>
              <a:pathLst>
                <a:path h="2002581" w="2810856">
                  <a:moveTo>
                    <a:pt x="36996" y="0"/>
                  </a:moveTo>
                  <a:lnTo>
                    <a:pt x="2773860" y="0"/>
                  </a:lnTo>
                  <a:cubicBezTo>
                    <a:pt x="2783672" y="0"/>
                    <a:pt x="2793082" y="3898"/>
                    <a:pt x="2800020" y="10836"/>
                  </a:cubicBezTo>
                  <a:cubicBezTo>
                    <a:pt x="2806958" y="17774"/>
                    <a:pt x="2810856" y="27184"/>
                    <a:pt x="2810856" y="36996"/>
                  </a:cubicBezTo>
                  <a:lnTo>
                    <a:pt x="2810856" y="1965585"/>
                  </a:lnTo>
                  <a:cubicBezTo>
                    <a:pt x="2810856" y="1986017"/>
                    <a:pt x="2794292" y="2002581"/>
                    <a:pt x="2773860" y="2002581"/>
                  </a:cubicBezTo>
                  <a:lnTo>
                    <a:pt x="36996" y="2002581"/>
                  </a:lnTo>
                  <a:cubicBezTo>
                    <a:pt x="27184" y="2002581"/>
                    <a:pt x="17774" y="1998683"/>
                    <a:pt x="10836" y="1991745"/>
                  </a:cubicBezTo>
                  <a:cubicBezTo>
                    <a:pt x="3898" y="1984807"/>
                    <a:pt x="0" y="1975397"/>
                    <a:pt x="0" y="1965585"/>
                  </a:cubicBezTo>
                  <a:lnTo>
                    <a:pt x="0" y="36996"/>
                  </a:lnTo>
                  <a:cubicBezTo>
                    <a:pt x="0" y="27184"/>
                    <a:pt x="3898" y="17774"/>
                    <a:pt x="10836" y="10836"/>
                  </a:cubicBezTo>
                  <a:cubicBezTo>
                    <a:pt x="17774" y="3898"/>
                    <a:pt x="27184" y="0"/>
                    <a:pt x="36996" y="0"/>
                  </a:cubicBezTo>
                  <a:close/>
                </a:path>
              </a:pathLst>
            </a:custGeom>
            <a:solidFill>
              <a:srgbClr val="363636"/>
            </a:solidFill>
          </p:spPr>
        </p:sp>
        <p:sp>
          <p:nvSpPr>
            <p:cNvPr name="TextBox 6" id="6"/>
            <p:cNvSpPr txBox="true"/>
            <p:nvPr/>
          </p:nvSpPr>
          <p:spPr>
            <a:xfrm>
              <a:off x="0" y="-19050"/>
              <a:ext cx="2810856" cy="2021631"/>
            </a:xfrm>
            <a:prstGeom prst="rect">
              <a:avLst/>
            </a:prstGeom>
          </p:spPr>
          <p:txBody>
            <a:bodyPr anchor="ctr" rtlCol="false" tIns="50800" lIns="50800" bIns="50800" rIns="50800"/>
            <a:lstStyle/>
            <a:p>
              <a:pPr algn="ctr">
                <a:lnSpc>
                  <a:spcPts val="2859"/>
                </a:lnSpc>
              </a:pPr>
            </a:p>
          </p:txBody>
        </p:sp>
      </p:grpSp>
      <p:sp>
        <p:nvSpPr>
          <p:cNvPr name="TextBox 7" id="7"/>
          <p:cNvSpPr txBox="true"/>
          <p:nvPr/>
        </p:nvSpPr>
        <p:spPr>
          <a:xfrm rot="0">
            <a:off x="325098" y="133350"/>
            <a:ext cx="12004601" cy="1303627"/>
          </a:xfrm>
          <a:prstGeom prst="rect">
            <a:avLst/>
          </a:prstGeom>
        </p:spPr>
        <p:txBody>
          <a:bodyPr anchor="t" rtlCol="false" tIns="0" lIns="0" bIns="0" rIns="0">
            <a:spAutoFit/>
          </a:bodyPr>
          <a:lstStyle/>
          <a:p>
            <a:pPr algn="l" marL="0" indent="0" lvl="0">
              <a:lnSpc>
                <a:spcPts val="9903"/>
              </a:lnSpc>
            </a:pPr>
            <a:r>
              <a:rPr lang="en-US" sz="9431" spc="924">
                <a:solidFill>
                  <a:srgbClr val="231F20"/>
                </a:solidFill>
                <a:latin typeface="Oswald Bold"/>
                <a:ea typeface="Oswald Bold"/>
                <a:cs typeface="Oswald Bold"/>
                <a:sym typeface="Oswald Bold"/>
              </a:rPr>
              <a:t>EVALUATION PLAN</a:t>
            </a:r>
          </a:p>
        </p:txBody>
      </p:sp>
      <p:sp>
        <p:nvSpPr>
          <p:cNvPr name="TextBox 8" id="8"/>
          <p:cNvSpPr txBox="true"/>
          <p:nvPr/>
        </p:nvSpPr>
        <p:spPr>
          <a:xfrm rot="0">
            <a:off x="6495217" y="2101503"/>
            <a:ext cx="5297567" cy="1393811"/>
          </a:xfrm>
          <a:prstGeom prst="rect">
            <a:avLst/>
          </a:prstGeom>
        </p:spPr>
        <p:txBody>
          <a:bodyPr anchor="t" rtlCol="false" tIns="0" lIns="0" bIns="0" rIns="0">
            <a:spAutoFit/>
          </a:bodyPr>
          <a:lstStyle/>
          <a:p>
            <a:pPr algn="ctr">
              <a:lnSpc>
                <a:spcPts val="5600"/>
              </a:lnSpc>
            </a:pPr>
            <a:r>
              <a:rPr lang="en-US" sz="4000">
                <a:solidFill>
                  <a:srgbClr val="FFFFFF"/>
                </a:solidFill>
                <a:latin typeface="Canva Sans Bold"/>
                <a:ea typeface="Canva Sans Bold"/>
                <a:cs typeface="Canva Sans Bold"/>
                <a:sym typeface="Canva Sans Bold"/>
              </a:rPr>
              <a:t>Heuristics Evaluation</a:t>
            </a:r>
          </a:p>
          <a:p>
            <a:pPr algn="ctr">
              <a:lnSpc>
                <a:spcPts val="5600"/>
              </a:lnSpc>
            </a:pPr>
          </a:p>
        </p:txBody>
      </p:sp>
      <p:sp>
        <p:nvSpPr>
          <p:cNvPr name="TextBox 9" id="9"/>
          <p:cNvSpPr txBox="true"/>
          <p:nvPr/>
        </p:nvSpPr>
        <p:spPr>
          <a:xfrm rot="0">
            <a:off x="4356178" y="4190639"/>
            <a:ext cx="9575644" cy="3214152"/>
          </a:xfrm>
          <a:prstGeom prst="rect">
            <a:avLst/>
          </a:prstGeom>
        </p:spPr>
        <p:txBody>
          <a:bodyPr anchor="t" rtlCol="false" tIns="0" lIns="0" bIns="0" rIns="0">
            <a:spAutoFit/>
          </a:bodyPr>
          <a:lstStyle/>
          <a:p>
            <a:pPr algn="just">
              <a:lnSpc>
                <a:spcPts val="4307"/>
              </a:lnSpc>
            </a:pPr>
            <a:r>
              <a:rPr lang="en-US" sz="3077">
                <a:solidFill>
                  <a:srgbClr val="FFFFFF"/>
                </a:solidFill>
                <a:latin typeface="Canva Sans Bold"/>
                <a:ea typeface="Canva Sans Bold"/>
                <a:cs typeface="Canva Sans Bold"/>
                <a:sym typeface="Canva Sans Bold"/>
              </a:rPr>
              <a:t>Heuristics Evaluation will assess the UX design of the ZeroWaste prototype against industry-standard usability principles. This technique is chosen to provide a quick and accessible way to evaluate the validity of the prototype's design, particularly when time or resources are limited.</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3407869">
            <a:off x="11747485" y="-4577032"/>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407869">
            <a:off x="-5910737" y="10960652"/>
            <a:ext cx="12471670" cy="5351480"/>
          </a:xfrm>
          <a:custGeom>
            <a:avLst/>
            <a:gdLst/>
            <a:ahLst/>
            <a:cxnLst/>
            <a:rect r="r" b="b" t="t" l="l"/>
            <a:pathLst>
              <a:path h="5351480" w="12471670">
                <a:moveTo>
                  <a:pt x="0" y="0"/>
                </a:moveTo>
                <a:lnTo>
                  <a:pt x="12471670" y="0"/>
                </a:lnTo>
                <a:lnTo>
                  <a:pt x="12471670" y="5351481"/>
                </a:lnTo>
                <a:lnTo>
                  <a:pt x="0" y="53514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3807765" y="1654750"/>
            <a:ext cx="10672470" cy="7603550"/>
            <a:chOff x="0" y="0"/>
            <a:chExt cx="2810856" cy="2002581"/>
          </a:xfrm>
        </p:grpSpPr>
        <p:sp>
          <p:nvSpPr>
            <p:cNvPr name="Freeform 5" id="5"/>
            <p:cNvSpPr/>
            <p:nvPr/>
          </p:nvSpPr>
          <p:spPr>
            <a:xfrm flipH="false" flipV="false" rot="0">
              <a:off x="0" y="0"/>
              <a:ext cx="2810856" cy="2002581"/>
            </a:xfrm>
            <a:custGeom>
              <a:avLst/>
              <a:gdLst/>
              <a:ahLst/>
              <a:cxnLst/>
              <a:rect r="r" b="b" t="t" l="l"/>
              <a:pathLst>
                <a:path h="2002581" w="2810856">
                  <a:moveTo>
                    <a:pt x="36996" y="0"/>
                  </a:moveTo>
                  <a:lnTo>
                    <a:pt x="2773860" y="0"/>
                  </a:lnTo>
                  <a:cubicBezTo>
                    <a:pt x="2783672" y="0"/>
                    <a:pt x="2793082" y="3898"/>
                    <a:pt x="2800020" y="10836"/>
                  </a:cubicBezTo>
                  <a:cubicBezTo>
                    <a:pt x="2806958" y="17774"/>
                    <a:pt x="2810856" y="27184"/>
                    <a:pt x="2810856" y="36996"/>
                  </a:cubicBezTo>
                  <a:lnTo>
                    <a:pt x="2810856" y="1965585"/>
                  </a:lnTo>
                  <a:cubicBezTo>
                    <a:pt x="2810856" y="1986017"/>
                    <a:pt x="2794292" y="2002581"/>
                    <a:pt x="2773860" y="2002581"/>
                  </a:cubicBezTo>
                  <a:lnTo>
                    <a:pt x="36996" y="2002581"/>
                  </a:lnTo>
                  <a:cubicBezTo>
                    <a:pt x="27184" y="2002581"/>
                    <a:pt x="17774" y="1998683"/>
                    <a:pt x="10836" y="1991745"/>
                  </a:cubicBezTo>
                  <a:cubicBezTo>
                    <a:pt x="3898" y="1984807"/>
                    <a:pt x="0" y="1975397"/>
                    <a:pt x="0" y="1965585"/>
                  </a:cubicBezTo>
                  <a:lnTo>
                    <a:pt x="0" y="36996"/>
                  </a:lnTo>
                  <a:cubicBezTo>
                    <a:pt x="0" y="27184"/>
                    <a:pt x="3898" y="17774"/>
                    <a:pt x="10836" y="10836"/>
                  </a:cubicBezTo>
                  <a:cubicBezTo>
                    <a:pt x="17774" y="3898"/>
                    <a:pt x="27184" y="0"/>
                    <a:pt x="36996" y="0"/>
                  </a:cubicBezTo>
                  <a:close/>
                </a:path>
              </a:pathLst>
            </a:custGeom>
            <a:solidFill>
              <a:srgbClr val="363636"/>
            </a:solidFill>
          </p:spPr>
        </p:sp>
        <p:sp>
          <p:nvSpPr>
            <p:cNvPr name="TextBox 6" id="6"/>
            <p:cNvSpPr txBox="true"/>
            <p:nvPr/>
          </p:nvSpPr>
          <p:spPr>
            <a:xfrm>
              <a:off x="0" y="-19050"/>
              <a:ext cx="2810856" cy="2021631"/>
            </a:xfrm>
            <a:prstGeom prst="rect">
              <a:avLst/>
            </a:prstGeom>
          </p:spPr>
          <p:txBody>
            <a:bodyPr anchor="ctr" rtlCol="false" tIns="50800" lIns="50800" bIns="50800" rIns="50800"/>
            <a:lstStyle/>
            <a:p>
              <a:pPr algn="ctr">
                <a:lnSpc>
                  <a:spcPts val="2859"/>
                </a:lnSpc>
              </a:pPr>
            </a:p>
          </p:txBody>
        </p:sp>
      </p:grpSp>
      <p:sp>
        <p:nvSpPr>
          <p:cNvPr name="TextBox 7" id="7"/>
          <p:cNvSpPr txBox="true"/>
          <p:nvPr/>
        </p:nvSpPr>
        <p:spPr>
          <a:xfrm rot="0">
            <a:off x="325098" y="133350"/>
            <a:ext cx="12004601" cy="1303627"/>
          </a:xfrm>
          <a:prstGeom prst="rect">
            <a:avLst/>
          </a:prstGeom>
        </p:spPr>
        <p:txBody>
          <a:bodyPr anchor="t" rtlCol="false" tIns="0" lIns="0" bIns="0" rIns="0">
            <a:spAutoFit/>
          </a:bodyPr>
          <a:lstStyle/>
          <a:p>
            <a:pPr algn="l" marL="0" indent="0" lvl="0">
              <a:lnSpc>
                <a:spcPts val="9903"/>
              </a:lnSpc>
            </a:pPr>
            <a:r>
              <a:rPr lang="en-US" sz="9431" spc="924">
                <a:solidFill>
                  <a:srgbClr val="231F20"/>
                </a:solidFill>
                <a:latin typeface="Oswald Bold"/>
                <a:ea typeface="Oswald Bold"/>
                <a:cs typeface="Oswald Bold"/>
                <a:sym typeface="Oswald Bold"/>
              </a:rPr>
              <a:t>EVALUATION PLAN</a:t>
            </a:r>
          </a:p>
        </p:txBody>
      </p:sp>
      <p:sp>
        <p:nvSpPr>
          <p:cNvPr name="TextBox 8" id="8"/>
          <p:cNvSpPr txBox="true"/>
          <p:nvPr/>
        </p:nvSpPr>
        <p:spPr>
          <a:xfrm rot="0">
            <a:off x="5050869" y="2101503"/>
            <a:ext cx="8186261" cy="688961"/>
          </a:xfrm>
          <a:prstGeom prst="rect">
            <a:avLst/>
          </a:prstGeom>
        </p:spPr>
        <p:txBody>
          <a:bodyPr anchor="t" rtlCol="false" tIns="0" lIns="0" bIns="0" rIns="0">
            <a:spAutoFit/>
          </a:bodyPr>
          <a:lstStyle/>
          <a:p>
            <a:pPr algn="ctr">
              <a:lnSpc>
                <a:spcPts val="5600"/>
              </a:lnSpc>
            </a:pPr>
            <a:r>
              <a:rPr lang="en-US" sz="4000">
                <a:solidFill>
                  <a:srgbClr val="FFFFFF"/>
                </a:solidFill>
                <a:latin typeface="Canva Sans Bold"/>
                <a:ea typeface="Canva Sans Bold"/>
                <a:cs typeface="Canva Sans Bold"/>
                <a:sym typeface="Canva Sans Bold"/>
              </a:rPr>
              <a:t>Participant Survey and Feedback</a:t>
            </a:r>
          </a:p>
        </p:txBody>
      </p:sp>
      <p:sp>
        <p:nvSpPr>
          <p:cNvPr name="TextBox 9" id="9"/>
          <p:cNvSpPr txBox="true"/>
          <p:nvPr/>
        </p:nvSpPr>
        <p:spPr>
          <a:xfrm rot="0">
            <a:off x="4356178" y="3485789"/>
            <a:ext cx="9575644" cy="4292538"/>
          </a:xfrm>
          <a:prstGeom prst="rect">
            <a:avLst/>
          </a:prstGeom>
        </p:spPr>
        <p:txBody>
          <a:bodyPr anchor="t" rtlCol="false" tIns="0" lIns="0" bIns="0" rIns="0">
            <a:spAutoFit/>
          </a:bodyPr>
          <a:lstStyle/>
          <a:p>
            <a:pPr algn="just">
              <a:lnSpc>
                <a:spcPts val="4307"/>
              </a:lnSpc>
            </a:pPr>
            <a:r>
              <a:rPr lang="en-US" sz="3077">
                <a:solidFill>
                  <a:srgbClr val="FFFFFF"/>
                </a:solidFill>
                <a:latin typeface="Canva Sans Bold"/>
                <a:ea typeface="Canva Sans Bold"/>
                <a:cs typeface="Canva Sans Bold"/>
                <a:sym typeface="Canva Sans Bold"/>
              </a:rPr>
              <a:t>After interacting with the prototype, participants will be given a survey. The survey will contain quantitative questions interpreted on a 5-point Likert Scale and qualitative questions in the form of open-ended feedback. This approach ensures that no designer bias influences the results of this evaluation.</a:t>
            </a:r>
          </a:p>
          <a:p>
            <a:pPr algn="just">
              <a:lnSpc>
                <a:spcPts val="4307"/>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3407869">
            <a:off x="11747485" y="-4577032"/>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407869">
            <a:off x="-5910737" y="10960652"/>
            <a:ext cx="12471670" cy="5351480"/>
          </a:xfrm>
          <a:custGeom>
            <a:avLst/>
            <a:gdLst/>
            <a:ahLst/>
            <a:cxnLst/>
            <a:rect r="r" b="b" t="t" l="l"/>
            <a:pathLst>
              <a:path h="5351480" w="12471670">
                <a:moveTo>
                  <a:pt x="0" y="0"/>
                </a:moveTo>
                <a:lnTo>
                  <a:pt x="12471670" y="0"/>
                </a:lnTo>
                <a:lnTo>
                  <a:pt x="12471670" y="5351481"/>
                </a:lnTo>
                <a:lnTo>
                  <a:pt x="0" y="53514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3807765" y="2283277"/>
            <a:ext cx="10672470" cy="5811301"/>
            <a:chOff x="0" y="0"/>
            <a:chExt cx="2810856" cy="1530548"/>
          </a:xfrm>
        </p:grpSpPr>
        <p:sp>
          <p:nvSpPr>
            <p:cNvPr name="Freeform 5" id="5"/>
            <p:cNvSpPr/>
            <p:nvPr/>
          </p:nvSpPr>
          <p:spPr>
            <a:xfrm flipH="false" flipV="false" rot="0">
              <a:off x="0" y="0"/>
              <a:ext cx="2810856" cy="1530548"/>
            </a:xfrm>
            <a:custGeom>
              <a:avLst/>
              <a:gdLst/>
              <a:ahLst/>
              <a:cxnLst/>
              <a:rect r="r" b="b" t="t" l="l"/>
              <a:pathLst>
                <a:path h="1530548" w="2810856">
                  <a:moveTo>
                    <a:pt x="36996" y="0"/>
                  </a:moveTo>
                  <a:lnTo>
                    <a:pt x="2773860" y="0"/>
                  </a:lnTo>
                  <a:cubicBezTo>
                    <a:pt x="2783672" y="0"/>
                    <a:pt x="2793082" y="3898"/>
                    <a:pt x="2800020" y="10836"/>
                  </a:cubicBezTo>
                  <a:cubicBezTo>
                    <a:pt x="2806958" y="17774"/>
                    <a:pt x="2810856" y="27184"/>
                    <a:pt x="2810856" y="36996"/>
                  </a:cubicBezTo>
                  <a:lnTo>
                    <a:pt x="2810856" y="1493552"/>
                  </a:lnTo>
                  <a:cubicBezTo>
                    <a:pt x="2810856" y="1503364"/>
                    <a:pt x="2806958" y="1512774"/>
                    <a:pt x="2800020" y="1519712"/>
                  </a:cubicBezTo>
                  <a:cubicBezTo>
                    <a:pt x="2793082" y="1526651"/>
                    <a:pt x="2783672" y="1530548"/>
                    <a:pt x="2773860" y="1530548"/>
                  </a:cubicBezTo>
                  <a:lnTo>
                    <a:pt x="36996" y="1530548"/>
                  </a:lnTo>
                  <a:cubicBezTo>
                    <a:pt x="27184" y="1530548"/>
                    <a:pt x="17774" y="1526651"/>
                    <a:pt x="10836" y="1519712"/>
                  </a:cubicBezTo>
                  <a:cubicBezTo>
                    <a:pt x="3898" y="1512774"/>
                    <a:pt x="0" y="1503364"/>
                    <a:pt x="0" y="1493552"/>
                  </a:cubicBezTo>
                  <a:lnTo>
                    <a:pt x="0" y="36996"/>
                  </a:lnTo>
                  <a:cubicBezTo>
                    <a:pt x="0" y="27184"/>
                    <a:pt x="3898" y="17774"/>
                    <a:pt x="10836" y="10836"/>
                  </a:cubicBezTo>
                  <a:cubicBezTo>
                    <a:pt x="17774" y="3898"/>
                    <a:pt x="27184" y="0"/>
                    <a:pt x="36996" y="0"/>
                  </a:cubicBezTo>
                  <a:close/>
                </a:path>
              </a:pathLst>
            </a:custGeom>
            <a:solidFill>
              <a:srgbClr val="363636"/>
            </a:solidFill>
          </p:spPr>
        </p:sp>
        <p:sp>
          <p:nvSpPr>
            <p:cNvPr name="TextBox 6" id="6"/>
            <p:cNvSpPr txBox="true"/>
            <p:nvPr/>
          </p:nvSpPr>
          <p:spPr>
            <a:xfrm>
              <a:off x="0" y="-19050"/>
              <a:ext cx="2810856" cy="1549598"/>
            </a:xfrm>
            <a:prstGeom prst="rect">
              <a:avLst/>
            </a:prstGeom>
          </p:spPr>
          <p:txBody>
            <a:bodyPr anchor="ctr" rtlCol="false" tIns="50800" lIns="50800" bIns="50800" rIns="50800"/>
            <a:lstStyle/>
            <a:p>
              <a:pPr algn="ctr">
                <a:lnSpc>
                  <a:spcPts val="2859"/>
                </a:lnSpc>
              </a:pPr>
            </a:p>
          </p:txBody>
        </p:sp>
      </p:grpSp>
      <p:sp>
        <p:nvSpPr>
          <p:cNvPr name="TextBox 7" id="7"/>
          <p:cNvSpPr txBox="true"/>
          <p:nvPr/>
        </p:nvSpPr>
        <p:spPr>
          <a:xfrm rot="0">
            <a:off x="325098" y="133350"/>
            <a:ext cx="12004601" cy="1303627"/>
          </a:xfrm>
          <a:prstGeom prst="rect">
            <a:avLst/>
          </a:prstGeom>
        </p:spPr>
        <p:txBody>
          <a:bodyPr anchor="t" rtlCol="false" tIns="0" lIns="0" bIns="0" rIns="0">
            <a:spAutoFit/>
          </a:bodyPr>
          <a:lstStyle/>
          <a:p>
            <a:pPr algn="l" marL="0" indent="0" lvl="0">
              <a:lnSpc>
                <a:spcPts val="9903"/>
              </a:lnSpc>
            </a:pPr>
            <a:r>
              <a:rPr lang="en-US" sz="9431" spc="924">
                <a:solidFill>
                  <a:srgbClr val="231F20"/>
                </a:solidFill>
                <a:latin typeface="Oswald Bold"/>
                <a:ea typeface="Oswald Bold"/>
                <a:cs typeface="Oswald Bold"/>
                <a:sym typeface="Oswald Bold"/>
              </a:rPr>
              <a:t>PROTOTYPE TESTING</a:t>
            </a:r>
          </a:p>
        </p:txBody>
      </p:sp>
      <p:sp>
        <p:nvSpPr>
          <p:cNvPr name="TextBox 8" id="8"/>
          <p:cNvSpPr txBox="true"/>
          <p:nvPr/>
        </p:nvSpPr>
        <p:spPr>
          <a:xfrm rot="0">
            <a:off x="4172043" y="2682266"/>
            <a:ext cx="9943915" cy="4865318"/>
          </a:xfrm>
          <a:prstGeom prst="rect">
            <a:avLst/>
          </a:prstGeom>
        </p:spPr>
        <p:txBody>
          <a:bodyPr anchor="t" rtlCol="false" tIns="0" lIns="0" bIns="0" rIns="0">
            <a:spAutoFit/>
          </a:bodyPr>
          <a:lstStyle/>
          <a:p>
            <a:pPr algn="just" marL="664331" indent="-332166" lvl="1">
              <a:lnSpc>
                <a:spcPts val="4307"/>
              </a:lnSpc>
              <a:buFont typeface="Arial"/>
              <a:buChar char="•"/>
            </a:pPr>
            <a:r>
              <a:rPr lang="en-US" sz="3077">
                <a:solidFill>
                  <a:srgbClr val="FFFFFF"/>
                </a:solidFill>
                <a:latin typeface="Canva Sans Bold"/>
                <a:ea typeface="Canva Sans Bold"/>
                <a:cs typeface="Canva Sans Bold"/>
                <a:sym typeface="Canva Sans Bold"/>
              </a:rPr>
              <a:t>A selected participant will try out the prototype</a:t>
            </a:r>
          </a:p>
          <a:p>
            <a:pPr algn="just" marL="664331" indent="-332166" lvl="1">
              <a:lnSpc>
                <a:spcPts val="4307"/>
              </a:lnSpc>
              <a:buFont typeface="Arial"/>
              <a:buChar char="•"/>
            </a:pPr>
            <a:r>
              <a:rPr lang="en-US" sz="3077">
                <a:solidFill>
                  <a:srgbClr val="FFFFFF"/>
                </a:solidFill>
                <a:latin typeface="Canva Sans Bold"/>
                <a:ea typeface="Canva Sans Bold"/>
                <a:cs typeface="Canva Sans Bold"/>
                <a:sym typeface="Canva Sans Bold"/>
              </a:rPr>
              <a:t>A total of 3 questions will be asked:</a:t>
            </a:r>
          </a:p>
          <a:p>
            <a:pPr algn="just">
              <a:lnSpc>
                <a:spcPts val="4307"/>
              </a:lnSpc>
            </a:pPr>
          </a:p>
          <a:p>
            <a:pPr algn="just" marL="664331" indent="-332166" lvl="1">
              <a:lnSpc>
                <a:spcPts val="4307"/>
              </a:lnSpc>
              <a:buAutoNum type="arabicPeriod" startAt="1"/>
            </a:pPr>
            <a:r>
              <a:rPr lang="en-US" sz="3077">
                <a:solidFill>
                  <a:srgbClr val="FFFFFF"/>
                </a:solidFill>
                <a:latin typeface="Canva Sans Bold"/>
                <a:ea typeface="Canva Sans Bold"/>
                <a:cs typeface="Canva Sans Bold"/>
                <a:sym typeface="Canva Sans Bold"/>
              </a:rPr>
              <a:t>) On a scale from 1-5 how would you rate your experience with ZeroWaste?</a:t>
            </a:r>
          </a:p>
          <a:p>
            <a:pPr algn="just" marL="664331" indent="-332166" lvl="1">
              <a:lnSpc>
                <a:spcPts val="4307"/>
              </a:lnSpc>
              <a:buAutoNum type="arabicPeriod" startAt="1"/>
            </a:pPr>
            <a:r>
              <a:rPr lang="en-US" sz="3077">
                <a:solidFill>
                  <a:srgbClr val="FFFFFF"/>
                </a:solidFill>
                <a:latin typeface="Canva Sans Bold"/>
                <a:ea typeface="Canva Sans Bold"/>
                <a:cs typeface="Canva Sans Bold"/>
                <a:sym typeface="Canva Sans Bold"/>
              </a:rPr>
              <a:t>) On a scale from 1-5 how would you rate the UI design of ZeroWaste?</a:t>
            </a:r>
          </a:p>
          <a:p>
            <a:pPr algn="just" marL="664331" indent="-332166" lvl="1">
              <a:lnSpc>
                <a:spcPts val="4307"/>
              </a:lnSpc>
              <a:buAutoNum type="arabicPeriod" startAt="1"/>
            </a:pPr>
            <a:r>
              <a:rPr lang="en-US" sz="3077">
                <a:solidFill>
                  <a:srgbClr val="FFFFFF"/>
                </a:solidFill>
                <a:latin typeface="Canva Sans Bold"/>
                <a:ea typeface="Canva Sans Bold"/>
                <a:cs typeface="Canva Sans Bold"/>
                <a:sym typeface="Canva Sans Bold"/>
              </a:rPr>
              <a:t>) How easy was it to follow the provided tasks/navigate ZeroWaste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3407869">
            <a:off x="11747485" y="-4577032"/>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407869">
            <a:off x="-5910737" y="10960652"/>
            <a:ext cx="12471670" cy="5351480"/>
          </a:xfrm>
          <a:custGeom>
            <a:avLst/>
            <a:gdLst/>
            <a:ahLst/>
            <a:cxnLst/>
            <a:rect r="r" b="b" t="t" l="l"/>
            <a:pathLst>
              <a:path h="5351480" w="12471670">
                <a:moveTo>
                  <a:pt x="0" y="0"/>
                </a:moveTo>
                <a:lnTo>
                  <a:pt x="12471670" y="0"/>
                </a:lnTo>
                <a:lnTo>
                  <a:pt x="12471670" y="5351481"/>
                </a:lnTo>
                <a:lnTo>
                  <a:pt x="0" y="53514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3807765" y="1865904"/>
            <a:ext cx="10672470" cy="7603550"/>
            <a:chOff x="0" y="0"/>
            <a:chExt cx="2810856" cy="2002581"/>
          </a:xfrm>
        </p:grpSpPr>
        <p:sp>
          <p:nvSpPr>
            <p:cNvPr name="Freeform 5" id="5"/>
            <p:cNvSpPr/>
            <p:nvPr/>
          </p:nvSpPr>
          <p:spPr>
            <a:xfrm flipH="false" flipV="false" rot="0">
              <a:off x="0" y="0"/>
              <a:ext cx="2810856" cy="2002581"/>
            </a:xfrm>
            <a:custGeom>
              <a:avLst/>
              <a:gdLst/>
              <a:ahLst/>
              <a:cxnLst/>
              <a:rect r="r" b="b" t="t" l="l"/>
              <a:pathLst>
                <a:path h="2002581" w="2810856">
                  <a:moveTo>
                    <a:pt x="36996" y="0"/>
                  </a:moveTo>
                  <a:lnTo>
                    <a:pt x="2773860" y="0"/>
                  </a:lnTo>
                  <a:cubicBezTo>
                    <a:pt x="2783672" y="0"/>
                    <a:pt x="2793082" y="3898"/>
                    <a:pt x="2800020" y="10836"/>
                  </a:cubicBezTo>
                  <a:cubicBezTo>
                    <a:pt x="2806958" y="17774"/>
                    <a:pt x="2810856" y="27184"/>
                    <a:pt x="2810856" y="36996"/>
                  </a:cubicBezTo>
                  <a:lnTo>
                    <a:pt x="2810856" y="1965585"/>
                  </a:lnTo>
                  <a:cubicBezTo>
                    <a:pt x="2810856" y="1986017"/>
                    <a:pt x="2794292" y="2002581"/>
                    <a:pt x="2773860" y="2002581"/>
                  </a:cubicBezTo>
                  <a:lnTo>
                    <a:pt x="36996" y="2002581"/>
                  </a:lnTo>
                  <a:cubicBezTo>
                    <a:pt x="27184" y="2002581"/>
                    <a:pt x="17774" y="1998683"/>
                    <a:pt x="10836" y="1991745"/>
                  </a:cubicBezTo>
                  <a:cubicBezTo>
                    <a:pt x="3898" y="1984807"/>
                    <a:pt x="0" y="1975397"/>
                    <a:pt x="0" y="1965585"/>
                  </a:cubicBezTo>
                  <a:lnTo>
                    <a:pt x="0" y="36996"/>
                  </a:lnTo>
                  <a:cubicBezTo>
                    <a:pt x="0" y="27184"/>
                    <a:pt x="3898" y="17774"/>
                    <a:pt x="10836" y="10836"/>
                  </a:cubicBezTo>
                  <a:cubicBezTo>
                    <a:pt x="17774" y="3898"/>
                    <a:pt x="27184" y="0"/>
                    <a:pt x="36996" y="0"/>
                  </a:cubicBezTo>
                  <a:close/>
                </a:path>
              </a:pathLst>
            </a:custGeom>
            <a:solidFill>
              <a:srgbClr val="363636"/>
            </a:solidFill>
          </p:spPr>
        </p:sp>
        <p:sp>
          <p:nvSpPr>
            <p:cNvPr name="TextBox 6" id="6"/>
            <p:cNvSpPr txBox="true"/>
            <p:nvPr/>
          </p:nvSpPr>
          <p:spPr>
            <a:xfrm>
              <a:off x="0" y="-19050"/>
              <a:ext cx="2810856" cy="2021631"/>
            </a:xfrm>
            <a:prstGeom prst="rect">
              <a:avLst/>
            </a:prstGeom>
          </p:spPr>
          <p:txBody>
            <a:bodyPr anchor="ctr" rtlCol="false" tIns="50800" lIns="50800" bIns="50800" rIns="50800"/>
            <a:lstStyle/>
            <a:p>
              <a:pPr algn="ctr">
                <a:lnSpc>
                  <a:spcPts val="2859"/>
                </a:lnSpc>
              </a:pPr>
            </a:p>
          </p:txBody>
        </p:sp>
      </p:grpSp>
      <p:sp>
        <p:nvSpPr>
          <p:cNvPr name="TextBox 7" id="7"/>
          <p:cNvSpPr txBox="true"/>
          <p:nvPr/>
        </p:nvSpPr>
        <p:spPr>
          <a:xfrm rot="0">
            <a:off x="325098" y="133350"/>
            <a:ext cx="12004601" cy="1303627"/>
          </a:xfrm>
          <a:prstGeom prst="rect">
            <a:avLst/>
          </a:prstGeom>
        </p:spPr>
        <p:txBody>
          <a:bodyPr anchor="t" rtlCol="false" tIns="0" lIns="0" bIns="0" rIns="0">
            <a:spAutoFit/>
          </a:bodyPr>
          <a:lstStyle/>
          <a:p>
            <a:pPr algn="l" marL="0" indent="0" lvl="0">
              <a:lnSpc>
                <a:spcPts val="9903"/>
              </a:lnSpc>
            </a:pPr>
            <a:r>
              <a:rPr lang="en-US" sz="9431" spc="924">
                <a:solidFill>
                  <a:srgbClr val="231F20"/>
                </a:solidFill>
                <a:latin typeface="Oswald Bold"/>
                <a:ea typeface="Oswald Bold"/>
                <a:cs typeface="Oswald Bold"/>
                <a:sym typeface="Oswald Bold"/>
              </a:rPr>
              <a:t>OBSERVATIONS</a:t>
            </a:r>
          </a:p>
        </p:txBody>
      </p:sp>
      <p:sp>
        <p:nvSpPr>
          <p:cNvPr name="TextBox 8" id="8"/>
          <p:cNvSpPr txBox="true"/>
          <p:nvPr/>
        </p:nvSpPr>
        <p:spPr>
          <a:xfrm rot="0">
            <a:off x="3807765" y="2248711"/>
            <a:ext cx="10239689" cy="7877967"/>
          </a:xfrm>
          <a:prstGeom prst="rect">
            <a:avLst/>
          </a:prstGeom>
        </p:spPr>
        <p:txBody>
          <a:bodyPr anchor="t" rtlCol="false" tIns="0" lIns="0" bIns="0" rIns="0">
            <a:spAutoFit/>
          </a:bodyPr>
          <a:lstStyle/>
          <a:p>
            <a:pPr algn="just" marL="802889" indent="-401444" lvl="1">
              <a:lnSpc>
                <a:spcPts val="5206"/>
              </a:lnSpc>
              <a:buFont typeface="Arial"/>
              <a:buChar char="•"/>
            </a:pPr>
            <a:r>
              <a:rPr lang="en-US" sz="3718">
                <a:solidFill>
                  <a:srgbClr val="FFFFFF"/>
                </a:solidFill>
                <a:latin typeface="Canva Sans Bold"/>
                <a:ea typeface="Canva Sans Bold"/>
                <a:cs typeface="Canva Sans Bold"/>
                <a:sym typeface="Canva Sans Bold"/>
              </a:rPr>
              <a:t>From the what we observed the the user find the application functioning and user experience was great overall</a:t>
            </a:r>
          </a:p>
          <a:p>
            <a:pPr algn="just">
              <a:lnSpc>
                <a:spcPts val="5206"/>
              </a:lnSpc>
            </a:pPr>
          </a:p>
          <a:p>
            <a:pPr algn="just" marL="802889" indent="-401444" lvl="1">
              <a:lnSpc>
                <a:spcPts val="5206"/>
              </a:lnSpc>
              <a:buFont typeface="Arial"/>
              <a:buChar char="•"/>
            </a:pPr>
            <a:r>
              <a:rPr lang="en-US" sz="3718">
                <a:solidFill>
                  <a:srgbClr val="FFFFFF"/>
                </a:solidFill>
                <a:latin typeface="Canva Sans Bold"/>
                <a:ea typeface="Canva Sans Bold"/>
                <a:cs typeface="Canva Sans Bold"/>
                <a:sym typeface="Canva Sans Bold"/>
              </a:rPr>
              <a:t>The user also enjoyed the UI design for the application and had no complaints expected for the settings part</a:t>
            </a:r>
          </a:p>
          <a:p>
            <a:pPr algn="just">
              <a:lnSpc>
                <a:spcPts val="5206"/>
              </a:lnSpc>
            </a:pPr>
          </a:p>
          <a:p>
            <a:pPr algn="just" marL="802889" indent="-401444" lvl="1">
              <a:lnSpc>
                <a:spcPts val="5206"/>
              </a:lnSpc>
              <a:buFont typeface="Arial"/>
              <a:buChar char="•"/>
            </a:pPr>
            <a:r>
              <a:rPr lang="en-US" sz="3718">
                <a:solidFill>
                  <a:srgbClr val="FFFFFF"/>
                </a:solidFill>
                <a:latin typeface="Canva Sans Bold"/>
                <a:ea typeface="Canva Sans Bold"/>
                <a:cs typeface="Canva Sans Bold"/>
                <a:sym typeface="Canva Sans Bold"/>
              </a:rPr>
              <a:t>The user was able to navigate and use all the function of the application</a:t>
            </a:r>
          </a:p>
          <a:p>
            <a:pPr algn="just">
              <a:lnSpc>
                <a:spcPts val="5206"/>
              </a:lnSpc>
            </a:pPr>
          </a:p>
          <a:p>
            <a:pPr algn="just">
              <a:lnSpc>
                <a:spcPts val="5206"/>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9801404" y="-9162622"/>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0580377">
            <a:off x="13424700" y="7100544"/>
            <a:ext cx="12102934" cy="12419055"/>
          </a:xfrm>
          <a:custGeom>
            <a:avLst/>
            <a:gdLst/>
            <a:ahLst/>
            <a:cxnLst/>
            <a:rect r="r" b="b" t="t" l="l"/>
            <a:pathLst>
              <a:path h="12419055" w="12102934">
                <a:moveTo>
                  <a:pt x="0" y="0"/>
                </a:moveTo>
                <a:lnTo>
                  <a:pt x="12102934" y="0"/>
                </a:lnTo>
                <a:lnTo>
                  <a:pt x="12102934" y="12419055"/>
                </a:lnTo>
                <a:lnTo>
                  <a:pt x="0" y="124190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2291216" y="150669"/>
            <a:ext cx="13617940"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ea typeface="Oswald Bold"/>
                <a:cs typeface="Oswald Bold"/>
                <a:sym typeface="Oswald Bold"/>
              </a:rPr>
              <a:t>CONCLUSION</a:t>
            </a:r>
          </a:p>
        </p:txBody>
      </p:sp>
      <p:sp>
        <p:nvSpPr>
          <p:cNvPr name="TextBox 6" id="6"/>
          <p:cNvSpPr txBox="true"/>
          <p:nvPr/>
        </p:nvSpPr>
        <p:spPr>
          <a:xfrm rot="0">
            <a:off x="3860187" y="6558496"/>
            <a:ext cx="2257081" cy="809625"/>
          </a:xfrm>
          <a:prstGeom prst="rect">
            <a:avLst/>
          </a:prstGeom>
        </p:spPr>
        <p:txBody>
          <a:bodyPr anchor="t" rtlCol="false" tIns="0" lIns="0" bIns="0" rIns="0">
            <a:spAutoFit/>
          </a:bodyPr>
          <a:lstStyle/>
          <a:p>
            <a:pPr algn="ctr">
              <a:lnSpc>
                <a:spcPts val="3286"/>
              </a:lnSpc>
            </a:pPr>
            <a:r>
              <a:rPr lang="en-US" sz="2738" spc="136">
                <a:solidFill>
                  <a:srgbClr val="FFFBFB"/>
                </a:solidFill>
                <a:latin typeface="DM Sans"/>
                <a:ea typeface="DM Sans"/>
                <a:cs typeface="DM Sans"/>
                <a:sym typeface="DM Sans"/>
              </a:rPr>
              <a:t>Everest Cantu</a:t>
            </a:r>
          </a:p>
        </p:txBody>
      </p:sp>
      <p:sp>
        <p:nvSpPr>
          <p:cNvPr name="TextBox 7" id="7"/>
          <p:cNvSpPr txBox="true"/>
          <p:nvPr/>
        </p:nvSpPr>
        <p:spPr>
          <a:xfrm rot="0">
            <a:off x="8005441" y="6558496"/>
            <a:ext cx="2213980" cy="809625"/>
          </a:xfrm>
          <a:prstGeom prst="rect">
            <a:avLst/>
          </a:prstGeom>
        </p:spPr>
        <p:txBody>
          <a:bodyPr anchor="t" rtlCol="false" tIns="0" lIns="0" bIns="0" rIns="0">
            <a:spAutoFit/>
          </a:bodyPr>
          <a:lstStyle/>
          <a:p>
            <a:pPr algn="ctr">
              <a:lnSpc>
                <a:spcPts val="3286"/>
              </a:lnSpc>
            </a:pPr>
            <a:r>
              <a:rPr lang="en-US" sz="2738" spc="136">
                <a:solidFill>
                  <a:srgbClr val="FFFBFB"/>
                </a:solidFill>
                <a:latin typeface="DM Sans"/>
                <a:ea typeface="DM Sans"/>
                <a:cs typeface="DM Sans"/>
                <a:sym typeface="DM Sans"/>
              </a:rPr>
              <a:t>Drew Holloway</a:t>
            </a:r>
          </a:p>
        </p:txBody>
      </p:sp>
      <p:sp>
        <p:nvSpPr>
          <p:cNvPr name="TextBox 8" id="8"/>
          <p:cNvSpPr txBox="true"/>
          <p:nvPr/>
        </p:nvSpPr>
        <p:spPr>
          <a:xfrm rot="0">
            <a:off x="12294659" y="6558496"/>
            <a:ext cx="2009227" cy="809625"/>
          </a:xfrm>
          <a:prstGeom prst="rect">
            <a:avLst/>
          </a:prstGeom>
        </p:spPr>
        <p:txBody>
          <a:bodyPr anchor="t" rtlCol="false" tIns="0" lIns="0" bIns="0" rIns="0">
            <a:spAutoFit/>
          </a:bodyPr>
          <a:lstStyle/>
          <a:p>
            <a:pPr algn="ctr">
              <a:lnSpc>
                <a:spcPts val="3286"/>
              </a:lnSpc>
            </a:pPr>
            <a:r>
              <a:rPr lang="en-US" sz="2738" spc="136">
                <a:solidFill>
                  <a:srgbClr val="FFFBFB"/>
                </a:solidFill>
                <a:latin typeface="DM Sans"/>
                <a:ea typeface="DM Sans"/>
                <a:cs typeface="DM Sans"/>
                <a:sym typeface="DM Sans"/>
              </a:rPr>
              <a:t>Remy Marsh</a:t>
            </a:r>
          </a:p>
        </p:txBody>
      </p:sp>
      <p:grpSp>
        <p:nvGrpSpPr>
          <p:cNvPr name="Group 9" id="9"/>
          <p:cNvGrpSpPr/>
          <p:nvPr/>
        </p:nvGrpSpPr>
        <p:grpSpPr>
          <a:xfrm rot="0">
            <a:off x="2666127" y="2065800"/>
            <a:ext cx="12955746" cy="7603550"/>
            <a:chOff x="0" y="0"/>
            <a:chExt cx="3412213" cy="2002581"/>
          </a:xfrm>
        </p:grpSpPr>
        <p:sp>
          <p:nvSpPr>
            <p:cNvPr name="Freeform 10" id="10"/>
            <p:cNvSpPr/>
            <p:nvPr/>
          </p:nvSpPr>
          <p:spPr>
            <a:xfrm flipH="false" flipV="false" rot="0">
              <a:off x="0" y="0"/>
              <a:ext cx="3412213" cy="2002581"/>
            </a:xfrm>
            <a:custGeom>
              <a:avLst/>
              <a:gdLst/>
              <a:ahLst/>
              <a:cxnLst/>
              <a:rect r="r" b="b" t="t" l="l"/>
              <a:pathLst>
                <a:path h="2002581" w="3412213">
                  <a:moveTo>
                    <a:pt x="30476" y="0"/>
                  </a:moveTo>
                  <a:lnTo>
                    <a:pt x="3381737" y="0"/>
                  </a:lnTo>
                  <a:cubicBezTo>
                    <a:pt x="3389820" y="0"/>
                    <a:pt x="3397572" y="3211"/>
                    <a:pt x="3403287" y="8926"/>
                  </a:cubicBezTo>
                  <a:cubicBezTo>
                    <a:pt x="3409002" y="14642"/>
                    <a:pt x="3412213" y="22393"/>
                    <a:pt x="3412213" y="30476"/>
                  </a:cubicBezTo>
                  <a:lnTo>
                    <a:pt x="3412213" y="1972105"/>
                  </a:lnTo>
                  <a:cubicBezTo>
                    <a:pt x="3412213" y="1980188"/>
                    <a:pt x="3409002" y="1987940"/>
                    <a:pt x="3403287" y="1993655"/>
                  </a:cubicBezTo>
                  <a:cubicBezTo>
                    <a:pt x="3397572" y="1999370"/>
                    <a:pt x="3389820" y="2002581"/>
                    <a:pt x="3381737" y="2002581"/>
                  </a:cubicBezTo>
                  <a:lnTo>
                    <a:pt x="30476" y="2002581"/>
                  </a:lnTo>
                  <a:cubicBezTo>
                    <a:pt x="22393" y="2002581"/>
                    <a:pt x="14642" y="1999370"/>
                    <a:pt x="8926" y="1993655"/>
                  </a:cubicBezTo>
                  <a:cubicBezTo>
                    <a:pt x="3211" y="1987940"/>
                    <a:pt x="0" y="1980188"/>
                    <a:pt x="0" y="1972105"/>
                  </a:cubicBezTo>
                  <a:lnTo>
                    <a:pt x="0" y="30476"/>
                  </a:lnTo>
                  <a:cubicBezTo>
                    <a:pt x="0" y="22393"/>
                    <a:pt x="3211" y="14642"/>
                    <a:pt x="8926" y="8926"/>
                  </a:cubicBezTo>
                  <a:cubicBezTo>
                    <a:pt x="14642" y="3211"/>
                    <a:pt x="22393" y="0"/>
                    <a:pt x="30476" y="0"/>
                  </a:cubicBezTo>
                  <a:close/>
                </a:path>
              </a:pathLst>
            </a:custGeom>
            <a:solidFill>
              <a:srgbClr val="363636"/>
            </a:solidFill>
          </p:spPr>
        </p:sp>
        <p:sp>
          <p:nvSpPr>
            <p:cNvPr name="TextBox 11" id="11"/>
            <p:cNvSpPr txBox="true"/>
            <p:nvPr/>
          </p:nvSpPr>
          <p:spPr>
            <a:xfrm>
              <a:off x="0" y="-19050"/>
              <a:ext cx="3412213" cy="2021631"/>
            </a:xfrm>
            <a:prstGeom prst="rect">
              <a:avLst/>
            </a:prstGeom>
          </p:spPr>
          <p:txBody>
            <a:bodyPr anchor="ctr" rtlCol="false" tIns="50800" lIns="50800" bIns="50800" rIns="50800"/>
            <a:lstStyle/>
            <a:p>
              <a:pPr algn="just">
                <a:lnSpc>
                  <a:spcPts val="2859"/>
                </a:lnSpc>
              </a:pPr>
            </a:p>
          </p:txBody>
        </p:sp>
      </p:grpSp>
      <p:sp>
        <p:nvSpPr>
          <p:cNvPr name="TextBox 12" id="12"/>
          <p:cNvSpPr txBox="true"/>
          <p:nvPr/>
        </p:nvSpPr>
        <p:spPr>
          <a:xfrm rot="0">
            <a:off x="3188357" y="2896833"/>
            <a:ext cx="11911286" cy="5874808"/>
          </a:xfrm>
          <a:prstGeom prst="rect">
            <a:avLst/>
          </a:prstGeom>
        </p:spPr>
        <p:txBody>
          <a:bodyPr anchor="t" rtlCol="false" tIns="0" lIns="0" bIns="0" rIns="0">
            <a:spAutoFit/>
          </a:bodyPr>
          <a:lstStyle/>
          <a:p>
            <a:pPr algn="just">
              <a:lnSpc>
                <a:spcPts val="4644"/>
              </a:lnSpc>
            </a:pPr>
            <a:r>
              <a:rPr lang="en-US" sz="3317">
                <a:solidFill>
                  <a:srgbClr val="FFFFFF"/>
                </a:solidFill>
                <a:latin typeface="Canva Sans Bold"/>
                <a:ea typeface="Canva Sans Bold"/>
                <a:cs typeface="Canva Sans Bold"/>
                <a:sym typeface="Canva Sans Bold"/>
              </a:rPr>
              <a:t>With more time, we could have conducted in-depth user research and usability testing to gather comprehensive feedback from a diverse range of users. This would have enabled us to identify and address potential issues more effectively, refine our design to better meet user needs, and ensure a more intuitive and user-friendly interface. Additionally, we could have explored advanced features and integrations, optimized performance, and conducted thorough quality assurance to enhance the overall user experience.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12132341" y="-10414775"/>
            <a:ext cx="24036383" cy="24664199"/>
          </a:xfrm>
          <a:custGeom>
            <a:avLst/>
            <a:gdLst/>
            <a:ahLst/>
            <a:cxnLst/>
            <a:rect r="r" b="b" t="t" l="l"/>
            <a:pathLst>
              <a:path h="24664199" w="24036383">
                <a:moveTo>
                  <a:pt x="0" y="0"/>
                </a:moveTo>
                <a:lnTo>
                  <a:pt x="24036383" y="0"/>
                </a:lnTo>
                <a:lnTo>
                  <a:pt x="24036383" y="24664199"/>
                </a:lnTo>
                <a:lnTo>
                  <a:pt x="0" y="246641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28700" y="3062548"/>
            <a:ext cx="9521666" cy="3241963"/>
          </a:xfrm>
          <a:prstGeom prst="rect">
            <a:avLst/>
          </a:prstGeom>
        </p:spPr>
        <p:txBody>
          <a:bodyPr anchor="t" rtlCol="false" tIns="0" lIns="0" bIns="0" rIns="0">
            <a:spAutoFit/>
          </a:bodyPr>
          <a:lstStyle/>
          <a:p>
            <a:pPr algn="l" marL="0" indent="0" lvl="0">
              <a:lnSpc>
                <a:spcPts val="13015"/>
              </a:lnSpc>
              <a:spcBef>
                <a:spcPct val="0"/>
              </a:spcBef>
            </a:pPr>
            <a:r>
              <a:rPr lang="en-US" sz="9431" spc="924">
                <a:solidFill>
                  <a:srgbClr val="231F20"/>
                </a:solidFill>
                <a:latin typeface="Oswald Bold"/>
                <a:ea typeface="Oswald Bold"/>
                <a:cs typeface="Oswald Bold"/>
                <a:sym typeface="Oswald Bold"/>
              </a:rPr>
              <a:t>THANK YOU FOR LISTENING!</a:t>
            </a:r>
          </a:p>
        </p:txBody>
      </p:sp>
      <p:sp>
        <p:nvSpPr>
          <p:cNvPr name="Freeform 5" id="5"/>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270058" y="2352200"/>
            <a:ext cx="15747883" cy="5582599"/>
            <a:chOff x="0" y="0"/>
            <a:chExt cx="6033695" cy="2138935"/>
          </a:xfrm>
        </p:grpSpPr>
        <p:sp>
          <p:nvSpPr>
            <p:cNvPr name="Freeform 4" id="4"/>
            <p:cNvSpPr/>
            <p:nvPr/>
          </p:nvSpPr>
          <p:spPr>
            <a:xfrm flipH="false" flipV="false" rot="0">
              <a:off x="0" y="0"/>
              <a:ext cx="6033695" cy="2138935"/>
            </a:xfrm>
            <a:custGeom>
              <a:avLst/>
              <a:gdLst/>
              <a:ahLst/>
              <a:cxnLst/>
              <a:rect r="r" b="b" t="t" l="l"/>
              <a:pathLst>
                <a:path h="2138935" w="6033695">
                  <a:moveTo>
                    <a:pt x="0" y="0"/>
                  </a:moveTo>
                  <a:lnTo>
                    <a:pt x="6033695" y="0"/>
                  </a:lnTo>
                  <a:lnTo>
                    <a:pt x="6033695" y="2138935"/>
                  </a:lnTo>
                  <a:lnTo>
                    <a:pt x="0" y="2138935"/>
                  </a:lnTo>
                  <a:close/>
                </a:path>
              </a:pathLst>
            </a:custGeom>
            <a:solidFill>
              <a:srgbClr val="000000">
                <a:alpha val="0"/>
              </a:srgbClr>
            </a:solidFill>
            <a:ln w="38100" cap="sq">
              <a:solidFill>
                <a:srgbClr val="000000"/>
              </a:solidFill>
              <a:prstDash val="solid"/>
              <a:miter/>
            </a:ln>
          </p:spPr>
        </p:sp>
        <p:sp>
          <p:nvSpPr>
            <p:cNvPr name="TextBox 5" id="5"/>
            <p:cNvSpPr txBox="true"/>
            <p:nvPr/>
          </p:nvSpPr>
          <p:spPr>
            <a:xfrm>
              <a:off x="0" y="-19050"/>
              <a:ext cx="6033695" cy="2157985"/>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349942" y="99804"/>
            <a:ext cx="8300790" cy="1686342"/>
          </a:xfrm>
          <a:prstGeom prst="rect">
            <a:avLst/>
          </a:prstGeom>
        </p:spPr>
        <p:txBody>
          <a:bodyPr anchor="t" rtlCol="false" tIns="0" lIns="0" bIns="0" rIns="0">
            <a:spAutoFit/>
          </a:bodyPr>
          <a:lstStyle/>
          <a:p>
            <a:pPr algn="l">
              <a:lnSpc>
                <a:spcPts val="13774"/>
              </a:lnSpc>
            </a:pPr>
            <a:r>
              <a:rPr lang="en-US" sz="9981" spc="978">
                <a:solidFill>
                  <a:srgbClr val="231F20"/>
                </a:solidFill>
                <a:latin typeface="Oswald Bold"/>
                <a:ea typeface="Oswald Bold"/>
                <a:cs typeface="Oswald Bold"/>
                <a:sym typeface="Oswald Bold"/>
              </a:rPr>
              <a:t>MOTIVATION</a:t>
            </a:r>
          </a:p>
        </p:txBody>
      </p:sp>
      <p:sp>
        <p:nvSpPr>
          <p:cNvPr name="Freeform 7" id="7"/>
          <p:cNvSpPr/>
          <p:nvPr/>
        </p:nvSpPr>
        <p:spPr>
          <a:xfrm flipH="false" flipV="false" rot="0">
            <a:off x="-2779578" y="770958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2287153" y="3833324"/>
            <a:ext cx="13713694" cy="2534627"/>
          </a:xfrm>
          <a:prstGeom prst="rect">
            <a:avLst/>
          </a:prstGeom>
        </p:spPr>
        <p:txBody>
          <a:bodyPr anchor="t" rtlCol="false" tIns="0" lIns="0" bIns="0" rIns="0">
            <a:spAutoFit/>
          </a:bodyPr>
          <a:lstStyle/>
          <a:p>
            <a:pPr algn="just">
              <a:lnSpc>
                <a:spcPts val="6771"/>
              </a:lnSpc>
            </a:pPr>
            <a:r>
              <a:rPr lang="en-US" sz="4836">
                <a:solidFill>
                  <a:srgbClr val="231F20"/>
                </a:solidFill>
                <a:latin typeface="Canva Sans Bold"/>
                <a:ea typeface="Canva Sans Bold"/>
                <a:cs typeface="Canva Sans Bold"/>
                <a:sym typeface="Canva Sans Bold"/>
              </a:rPr>
              <a:t>Our application ZeroWaste was created to aid users in avoiding distractions on mobile phones as they worked on their daily tasks. </a:t>
            </a:r>
          </a:p>
        </p:txBody>
      </p:sp>
      <p:sp>
        <p:nvSpPr>
          <p:cNvPr name="Freeform 9" id="9"/>
          <p:cNvSpPr/>
          <p:nvPr/>
        </p:nvSpPr>
        <p:spPr>
          <a:xfrm flipH="true" flipV="false" rot="0">
            <a:off x="13451022" y="7709588"/>
            <a:ext cx="7616557" cy="7815497"/>
          </a:xfrm>
          <a:custGeom>
            <a:avLst/>
            <a:gdLst/>
            <a:ahLst/>
            <a:cxnLst/>
            <a:rect r="r" b="b" t="t" l="l"/>
            <a:pathLst>
              <a:path h="7815497" w="7616557">
                <a:moveTo>
                  <a:pt x="7616556" y="0"/>
                </a:moveTo>
                <a:lnTo>
                  <a:pt x="0" y="0"/>
                </a:lnTo>
                <a:lnTo>
                  <a:pt x="0" y="7815497"/>
                </a:lnTo>
                <a:lnTo>
                  <a:pt x="7616556" y="7815497"/>
                </a:lnTo>
                <a:lnTo>
                  <a:pt x="7616556"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2293320" y="1763755"/>
            <a:ext cx="13701360" cy="7126887"/>
            <a:chOff x="0" y="0"/>
            <a:chExt cx="3608589" cy="1877040"/>
          </a:xfrm>
        </p:grpSpPr>
        <p:sp>
          <p:nvSpPr>
            <p:cNvPr name="Freeform 4" id="4"/>
            <p:cNvSpPr/>
            <p:nvPr/>
          </p:nvSpPr>
          <p:spPr>
            <a:xfrm flipH="false" flipV="false" rot="0">
              <a:off x="0" y="0"/>
              <a:ext cx="3608589" cy="1877040"/>
            </a:xfrm>
            <a:custGeom>
              <a:avLst/>
              <a:gdLst/>
              <a:ahLst/>
              <a:cxnLst/>
              <a:rect r="r" b="b" t="t" l="l"/>
              <a:pathLst>
                <a:path h="1877040" w="3608589">
                  <a:moveTo>
                    <a:pt x="0" y="0"/>
                  </a:moveTo>
                  <a:lnTo>
                    <a:pt x="3608589" y="0"/>
                  </a:lnTo>
                  <a:lnTo>
                    <a:pt x="3608589" y="1877040"/>
                  </a:lnTo>
                  <a:lnTo>
                    <a:pt x="0" y="1877040"/>
                  </a:lnTo>
                  <a:close/>
                </a:path>
              </a:pathLst>
            </a:custGeom>
            <a:solidFill>
              <a:srgbClr val="1A1A1A"/>
            </a:solidFill>
          </p:spPr>
        </p:sp>
        <p:sp>
          <p:nvSpPr>
            <p:cNvPr name="TextBox 5" id="5"/>
            <p:cNvSpPr txBox="true"/>
            <p:nvPr/>
          </p:nvSpPr>
          <p:spPr>
            <a:xfrm>
              <a:off x="0" y="-57150"/>
              <a:ext cx="3608589" cy="1934190"/>
            </a:xfrm>
            <a:prstGeom prst="rect">
              <a:avLst/>
            </a:prstGeom>
          </p:spPr>
          <p:txBody>
            <a:bodyPr anchor="ctr" rtlCol="false" tIns="50800" lIns="50800" bIns="50800" rIns="50800"/>
            <a:lstStyle/>
            <a:p>
              <a:pPr algn="ctr">
                <a:lnSpc>
                  <a:spcPts val="4114"/>
                </a:lnSpc>
              </a:pPr>
            </a:p>
            <a:p>
              <a:pPr algn="ctr" marL="0" indent="0" lvl="0">
                <a:lnSpc>
                  <a:spcPts val="4114"/>
                </a:lnSpc>
                <a:spcBef>
                  <a:spcPct val="0"/>
                </a:spcBef>
              </a:pPr>
            </a:p>
          </p:txBody>
        </p:sp>
      </p:grpSp>
      <p:sp>
        <p:nvSpPr>
          <p:cNvPr name="TextBox 6" id="6"/>
          <p:cNvSpPr txBox="true"/>
          <p:nvPr/>
        </p:nvSpPr>
        <p:spPr>
          <a:xfrm rot="0">
            <a:off x="3367511" y="98942"/>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ea typeface="Oswald Bold"/>
                <a:cs typeface="Oswald Bold"/>
                <a:sym typeface="Oswald Bold"/>
              </a:rPr>
              <a:t>TOP REQUIRMENTS</a:t>
            </a:r>
          </a:p>
        </p:txBody>
      </p:sp>
      <p:sp>
        <p:nvSpPr>
          <p:cNvPr name="Freeform 7" id="7"/>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3034010" y="2600709"/>
            <a:ext cx="12219980" cy="5510129"/>
          </a:xfrm>
          <a:prstGeom prst="rect">
            <a:avLst/>
          </a:prstGeom>
        </p:spPr>
        <p:txBody>
          <a:bodyPr anchor="t" rtlCol="false" tIns="0" lIns="0" bIns="0" rIns="0">
            <a:spAutoFit/>
          </a:bodyPr>
          <a:lstStyle/>
          <a:p>
            <a:pPr algn="l">
              <a:lnSpc>
                <a:spcPts val="3608"/>
              </a:lnSpc>
            </a:pPr>
            <a:r>
              <a:rPr lang="en-US" sz="3537" spc="35">
                <a:solidFill>
                  <a:srgbClr val="F5FFF5"/>
                </a:solidFill>
                <a:latin typeface="Canva Sans Bold"/>
                <a:ea typeface="Canva Sans Bold"/>
                <a:cs typeface="Canva Sans Bold"/>
                <a:sym typeface="Canva Sans Bold"/>
              </a:rPr>
              <a:t>● Is easy for the users to understand and utilize.</a:t>
            </a:r>
          </a:p>
          <a:p>
            <a:pPr algn="l">
              <a:lnSpc>
                <a:spcPts val="3608"/>
              </a:lnSpc>
            </a:pPr>
          </a:p>
          <a:p>
            <a:pPr algn="l">
              <a:lnSpc>
                <a:spcPts val="3608"/>
              </a:lnSpc>
            </a:pPr>
            <a:r>
              <a:rPr lang="en-US" sz="3537" spc="35">
                <a:solidFill>
                  <a:srgbClr val="F5FFF5"/>
                </a:solidFill>
                <a:latin typeface="Canva Sans Bold"/>
                <a:ea typeface="Canva Sans Bold"/>
                <a:cs typeface="Canva Sans Bold"/>
                <a:sym typeface="Canva Sans Bold"/>
              </a:rPr>
              <a:t>● Provides a clean interface to lessen user error.</a:t>
            </a:r>
          </a:p>
          <a:p>
            <a:pPr algn="l">
              <a:lnSpc>
                <a:spcPts val="3608"/>
              </a:lnSpc>
            </a:pPr>
          </a:p>
          <a:p>
            <a:pPr algn="l">
              <a:lnSpc>
                <a:spcPts val="3608"/>
              </a:lnSpc>
            </a:pPr>
            <a:r>
              <a:rPr lang="en-US" sz="3537" spc="35">
                <a:solidFill>
                  <a:srgbClr val="F5FFF5"/>
                </a:solidFill>
                <a:latin typeface="Canva Sans Bold"/>
                <a:ea typeface="Canva Sans Bold"/>
                <a:cs typeface="Canva Sans Bold"/>
                <a:sym typeface="Canva Sans Bold"/>
              </a:rPr>
              <a:t>● Locks apps by blocking their notifications and usage.</a:t>
            </a:r>
          </a:p>
          <a:p>
            <a:pPr algn="l">
              <a:lnSpc>
                <a:spcPts val="3608"/>
              </a:lnSpc>
            </a:pPr>
          </a:p>
          <a:p>
            <a:pPr algn="l">
              <a:lnSpc>
                <a:spcPts val="3608"/>
              </a:lnSpc>
            </a:pPr>
            <a:r>
              <a:rPr lang="en-US" sz="3537" spc="35">
                <a:solidFill>
                  <a:srgbClr val="F5FFF5"/>
                </a:solidFill>
                <a:latin typeface="Canva Sans Bold"/>
                <a:ea typeface="Canva Sans Bold"/>
                <a:cs typeface="Canva Sans Bold"/>
                <a:sym typeface="Canva Sans Bold"/>
              </a:rPr>
              <a:t>● Can cancel app locking early based on user input.</a:t>
            </a:r>
          </a:p>
          <a:p>
            <a:pPr algn="l">
              <a:lnSpc>
                <a:spcPts val="3608"/>
              </a:lnSpc>
            </a:pPr>
          </a:p>
          <a:p>
            <a:pPr algn="l">
              <a:lnSpc>
                <a:spcPts val="3608"/>
              </a:lnSpc>
            </a:pPr>
            <a:r>
              <a:rPr lang="en-US" sz="3537" spc="35">
                <a:solidFill>
                  <a:srgbClr val="F5FFF5"/>
                </a:solidFill>
                <a:latin typeface="Canva Sans Bold"/>
                <a:ea typeface="Canva Sans Bold"/>
                <a:cs typeface="Canva Sans Bold"/>
                <a:sym typeface="Canva Sans Bold"/>
              </a:rPr>
              <a:t>● Notifies the user when the timer is completed.</a:t>
            </a:r>
          </a:p>
          <a:p>
            <a:pPr algn="l">
              <a:lnSpc>
                <a:spcPts val="3608"/>
              </a:lnSpc>
            </a:pPr>
          </a:p>
          <a:p>
            <a:pPr algn="l">
              <a:lnSpc>
                <a:spcPts val="3608"/>
              </a:lnSpc>
            </a:pPr>
            <a:r>
              <a:rPr lang="en-US" sz="3537" spc="35">
                <a:solidFill>
                  <a:srgbClr val="F5FFF5"/>
                </a:solidFill>
                <a:latin typeface="Canva Sans Bold"/>
                <a:ea typeface="Canva Sans Bold"/>
                <a:cs typeface="Canva Sans Bold"/>
                <a:sym typeface="Canva Sans Bold"/>
              </a:rPr>
              <a:t>● Can work on multiple mobile devices.</a:t>
            </a:r>
          </a:p>
          <a:p>
            <a:pPr algn="l" marL="0" indent="0" lvl="0">
              <a:lnSpc>
                <a:spcPts val="3608"/>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2260950" y="3811607"/>
            <a:ext cx="6126553" cy="5207779"/>
          </a:xfrm>
          <a:custGeom>
            <a:avLst/>
            <a:gdLst/>
            <a:ahLst/>
            <a:cxnLst/>
            <a:rect r="r" b="b" t="t" l="l"/>
            <a:pathLst>
              <a:path h="5207779" w="6126553">
                <a:moveTo>
                  <a:pt x="0" y="0"/>
                </a:moveTo>
                <a:lnTo>
                  <a:pt x="6126553" y="0"/>
                </a:lnTo>
                <a:lnTo>
                  <a:pt x="6126553" y="5207778"/>
                </a:lnTo>
                <a:lnTo>
                  <a:pt x="0" y="5207778"/>
                </a:lnTo>
                <a:lnTo>
                  <a:pt x="0" y="0"/>
                </a:lnTo>
                <a:close/>
              </a:path>
            </a:pathLst>
          </a:custGeom>
          <a:blipFill>
            <a:blip r:embed="rId5"/>
            <a:stretch>
              <a:fillRect l="0" t="-2096" r="0" b="-15546"/>
            </a:stretch>
          </a:blipFill>
          <a:ln w="38100" cap="sq">
            <a:solidFill>
              <a:srgbClr val="000000"/>
            </a:solidFill>
            <a:prstDash val="solid"/>
            <a:miter/>
          </a:ln>
        </p:spPr>
      </p:sp>
      <p:sp>
        <p:nvSpPr>
          <p:cNvPr name="Freeform 9" id="9"/>
          <p:cNvSpPr/>
          <p:nvPr/>
        </p:nvSpPr>
        <p:spPr>
          <a:xfrm flipH="false" flipV="false" rot="0">
            <a:off x="12024249" y="3086100"/>
            <a:ext cx="3703868" cy="6658792"/>
          </a:xfrm>
          <a:custGeom>
            <a:avLst/>
            <a:gdLst/>
            <a:ahLst/>
            <a:cxnLst/>
            <a:rect r="r" b="b" t="t" l="l"/>
            <a:pathLst>
              <a:path h="6658792" w="3703868">
                <a:moveTo>
                  <a:pt x="0" y="0"/>
                </a:moveTo>
                <a:lnTo>
                  <a:pt x="3703868" y="0"/>
                </a:lnTo>
                <a:lnTo>
                  <a:pt x="3703868" y="6658792"/>
                </a:lnTo>
                <a:lnTo>
                  <a:pt x="0" y="6658792"/>
                </a:lnTo>
                <a:lnTo>
                  <a:pt x="0" y="0"/>
                </a:lnTo>
                <a:close/>
              </a:path>
            </a:pathLst>
          </a:custGeom>
          <a:blipFill>
            <a:blip r:embed="rId6"/>
            <a:stretch>
              <a:fillRect l="0" t="0" r="0" b="0"/>
            </a:stretch>
          </a:blipFill>
          <a:ln w="38100" cap="sq">
            <a:solidFill>
              <a:srgbClr val="000000"/>
            </a:solidFill>
            <a:prstDash val="solid"/>
            <a:miter/>
          </a:ln>
        </p:spPr>
      </p:sp>
      <p:sp>
        <p:nvSpPr>
          <p:cNvPr name="TextBox 10" id="10"/>
          <p:cNvSpPr txBox="true"/>
          <p:nvPr/>
        </p:nvSpPr>
        <p:spPr>
          <a:xfrm rot="0">
            <a:off x="3600418" y="212817"/>
            <a:ext cx="10056007" cy="2536642"/>
          </a:xfrm>
          <a:prstGeom prst="rect">
            <a:avLst/>
          </a:prstGeom>
        </p:spPr>
        <p:txBody>
          <a:bodyPr anchor="t" rtlCol="false" tIns="0" lIns="0" bIns="0" rIns="0">
            <a:spAutoFit/>
          </a:bodyPr>
          <a:lstStyle/>
          <a:p>
            <a:pPr algn="ctr">
              <a:lnSpc>
                <a:spcPts val="10218"/>
              </a:lnSpc>
            </a:pPr>
            <a:r>
              <a:rPr lang="en-US" sz="7404" spc="725">
                <a:solidFill>
                  <a:srgbClr val="FFFFFF"/>
                </a:solidFill>
                <a:latin typeface="Oswald Bold"/>
                <a:ea typeface="Oswald Bold"/>
                <a:cs typeface="Oswald Bold"/>
                <a:sym typeface="Oswald Bold"/>
              </a:rPr>
              <a:t>SOLUTION DESIGN:</a:t>
            </a:r>
          </a:p>
          <a:p>
            <a:pPr algn="ctr">
              <a:lnSpc>
                <a:spcPts val="10218"/>
              </a:lnSpc>
            </a:pPr>
            <a:r>
              <a:rPr lang="en-US" sz="7404" spc="725">
                <a:solidFill>
                  <a:srgbClr val="FFFFFF"/>
                </a:solidFill>
                <a:latin typeface="Oswald Bold"/>
                <a:ea typeface="Oswald Bold"/>
                <a:cs typeface="Oswald Bold"/>
                <a:sym typeface="Oswald Bold"/>
              </a:rPr>
              <a:t>ZEROWASTE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757865" y="193358"/>
            <a:ext cx="17164035" cy="1518285"/>
          </a:xfrm>
          <a:prstGeom prst="rect">
            <a:avLst/>
          </a:prstGeom>
        </p:spPr>
        <p:txBody>
          <a:bodyPr anchor="t" rtlCol="false" tIns="0" lIns="0" bIns="0" rIns="0">
            <a:spAutoFit/>
          </a:bodyPr>
          <a:lstStyle/>
          <a:p>
            <a:pPr algn="l">
              <a:lnSpc>
                <a:spcPts val="12419"/>
              </a:lnSpc>
            </a:pPr>
            <a:r>
              <a:rPr lang="en-US" sz="9000" spc="882">
                <a:solidFill>
                  <a:srgbClr val="FFFFFF"/>
                </a:solidFill>
                <a:latin typeface="Oswald Bold"/>
                <a:ea typeface="Oswald Bold"/>
                <a:cs typeface="Oswald Bold"/>
                <a:sym typeface="Oswald Bold"/>
              </a:rPr>
              <a:t>SOLUTION DESCRIPTION</a:t>
            </a:r>
          </a:p>
        </p:txBody>
      </p:sp>
      <p:sp>
        <p:nvSpPr>
          <p:cNvPr name="Freeform 4" id="4"/>
          <p:cNvSpPr/>
          <p:nvPr/>
        </p:nvSpPr>
        <p:spPr>
          <a:xfrm flipH="false" flipV="false" rot="0">
            <a:off x="13643705" y="5991095"/>
            <a:ext cx="15841853" cy="16255633"/>
          </a:xfrm>
          <a:custGeom>
            <a:avLst/>
            <a:gdLst/>
            <a:ahLst/>
            <a:cxnLst/>
            <a:rect r="r" b="b" t="t" l="l"/>
            <a:pathLst>
              <a:path h="16255633" w="15841853">
                <a:moveTo>
                  <a:pt x="0" y="0"/>
                </a:moveTo>
                <a:lnTo>
                  <a:pt x="15841853" y="0"/>
                </a:lnTo>
                <a:lnTo>
                  <a:pt x="15841853"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056811" y="2790055"/>
            <a:ext cx="14202489" cy="3914581"/>
          </a:xfrm>
          <a:prstGeom prst="rect">
            <a:avLst/>
          </a:prstGeom>
        </p:spPr>
        <p:txBody>
          <a:bodyPr anchor="t" rtlCol="false" tIns="0" lIns="0" bIns="0" rIns="0">
            <a:spAutoFit/>
          </a:bodyPr>
          <a:lstStyle/>
          <a:p>
            <a:pPr algn="just">
              <a:lnSpc>
                <a:spcPts val="5186"/>
              </a:lnSpc>
            </a:pPr>
            <a:r>
              <a:rPr lang="en-US" sz="3758" spc="368">
                <a:solidFill>
                  <a:srgbClr val="F5FFF5"/>
                </a:solidFill>
                <a:latin typeface="DM Sans"/>
                <a:ea typeface="DM Sans"/>
                <a:cs typeface="DM Sans"/>
                <a:sym typeface="DM Sans"/>
              </a:rPr>
              <a:t>ZeroWaste, aids users in avoiding distractions as you work on your job or tasks. It is an application that allows you to choose when distractions, such as social media, messaging with friends, or entertainment, become limited with a push of a button.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4328174" y="1777145"/>
            <a:ext cx="9631652" cy="4039080"/>
          </a:xfrm>
          <a:custGeom>
            <a:avLst/>
            <a:gdLst/>
            <a:ahLst/>
            <a:cxnLst/>
            <a:rect r="r" b="b" t="t" l="l"/>
            <a:pathLst>
              <a:path h="4039080" w="9631652">
                <a:moveTo>
                  <a:pt x="0" y="0"/>
                </a:moveTo>
                <a:lnTo>
                  <a:pt x="9631652" y="0"/>
                </a:lnTo>
                <a:lnTo>
                  <a:pt x="9631652" y="4039080"/>
                </a:lnTo>
                <a:lnTo>
                  <a:pt x="0" y="4039080"/>
                </a:lnTo>
                <a:lnTo>
                  <a:pt x="0" y="0"/>
                </a:lnTo>
                <a:close/>
              </a:path>
            </a:pathLst>
          </a:custGeom>
          <a:blipFill>
            <a:blip r:embed="rId3"/>
            <a:stretch>
              <a:fillRect l="0" t="0" r="0" b="0"/>
            </a:stretch>
          </a:blipFill>
        </p:spPr>
      </p:sp>
      <p:sp>
        <p:nvSpPr>
          <p:cNvPr name="Freeform 4" id="4"/>
          <p:cNvSpPr/>
          <p:nvPr/>
        </p:nvSpPr>
        <p:spPr>
          <a:xfrm flipH="false" flipV="false" rot="0">
            <a:off x="4328174" y="5816225"/>
            <a:ext cx="9631652" cy="4059515"/>
          </a:xfrm>
          <a:custGeom>
            <a:avLst/>
            <a:gdLst/>
            <a:ahLst/>
            <a:cxnLst/>
            <a:rect r="r" b="b" t="t" l="l"/>
            <a:pathLst>
              <a:path h="4059515" w="9631652">
                <a:moveTo>
                  <a:pt x="0" y="0"/>
                </a:moveTo>
                <a:lnTo>
                  <a:pt x="9631652" y="0"/>
                </a:lnTo>
                <a:lnTo>
                  <a:pt x="9631652" y="4059515"/>
                </a:lnTo>
                <a:lnTo>
                  <a:pt x="0" y="4059515"/>
                </a:lnTo>
                <a:lnTo>
                  <a:pt x="0" y="0"/>
                </a:lnTo>
                <a:close/>
              </a:path>
            </a:pathLst>
          </a:custGeom>
          <a:blipFill>
            <a:blip r:embed="rId4"/>
            <a:stretch>
              <a:fillRect l="0" t="0" r="0" b="0"/>
            </a:stretch>
          </a:blipFill>
        </p:spPr>
      </p:sp>
      <p:sp>
        <p:nvSpPr>
          <p:cNvPr name="TextBox 5" id="5"/>
          <p:cNvSpPr txBox="true"/>
          <p:nvPr/>
        </p:nvSpPr>
        <p:spPr>
          <a:xfrm rot="0">
            <a:off x="561982" y="-152400"/>
            <a:ext cx="17164035" cy="1518285"/>
          </a:xfrm>
          <a:prstGeom prst="rect">
            <a:avLst/>
          </a:prstGeom>
        </p:spPr>
        <p:txBody>
          <a:bodyPr anchor="t" rtlCol="false" tIns="0" lIns="0" bIns="0" rIns="0">
            <a:spAutoFit/>
          </a:bodyPr>
          <a:lstStyle/>
          <a:p>
            <a:pPr algn="ctr">
              <a:lnSpc>
                <a:spcPts val="12419"/>
              </a:lnSpc>
            </a:pPr>
            <a:r>
              <a:rPr lang="en-US" sz="9000" spc="882">
                <a:solidFill>
                  <a:srgbClr val="000000"/>
                </a:solidFill>
                <a:latin typeface="Oswald Bold"/>
                <a:ea typeface="Oswald Bold"/>
                <a:cs typeface="Oswald Bold"/>
                <a:sym typeface="Oswald Bold"/>
              </a:rPr>
              <a:t>APPLICATION PROTOTYPE</a:t>
            </a:r>
          </a:p>
        </p:txBody>
      </p:sp>
      <p:sp>
        <p:nvSpPr>
          <p:cNvPr name="TextBox 6" id="6"/>
          <p:cNvSpPr txBox="true"/>
          <p:nvPr/>
        </p:nvSpPr>
        <p:spPr>
          <a:xfrm rot="0">
            <a:off x="1192552" y="3392430"/>
            <a:ext cx="2694265" cy="478091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LIGHT MODE</a:t>
            </a:r>
          </a:p>
          <a:p>
            <a:pPr algn="ctr">
              <a:lnSpc>
                <a:spcPts val="4759"/>
              </a:lnSpc>
            </a:pPr>
          </a:p>
          <a:p>
            <a:pPr algn="ctr">
              <a:lnSpc>
                <a:spcPts val="4759"/>
              </a:lnSpc>
            </a:pPr>
          </a:p>
          <a:p>
            <a:pPr algn="ctr">
              <a:lnSpc>
                <a:spcPts val="4759"/>
              </a:lnSpc>
            </a:pPr>
          </a:p>
          <a:p>
            <a:pPr algn="ctr">
              <a:lnSpc>
                <a:spcPts val="4759"/>
              </a:lnSpc>
            </a:pPr>
          </a:p>
          <a:p>
            <a:pPr algn="ctr">
              <a:lnSpc>
                <a:spcPts val="4759"/>
              </a:lnSpc>
            </a:pPr>
          </a:p>
          <a:p>
            <a:pPr algn="ctr">
              <a:lnSpc>
                <a:spcPts val="4759"/>
              </a:lnSpc>
            </a:pPr>
          </a:p>
          <a:p>
            <a:pPr algn="ctr">
              <a:lnSpc>
                <a:spcPts val="4759"/>
              </a:lnSpc>
            </a:pPr>
            <a:r>
              <a:rPr lang="en-US" sz="3399">
                <a:solidFill>
                  <a:srgbClr val="000000"/>
                </a:solidFill>
                <a:latin typeface="Canva Sans"/>
                <a:ea typeface="Canva Sans"/>
                <a:cs typeface="Canva Sans"/>
                <a:sym typeface="Canva Sans"/>
              </a:rPr>
              <a:t>DARK MODE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4213364" y="2137374"/>
            <a:ext cx="4243198" cy="7455562"/>
          </a:xfrm>
          <a:custGeom>
            <a:avLst/>
            <a:gdLst/>
            <a:ahLst/>
            <a:cxnLst/>
            <a:rect r="r" b="b" t="t" l="l"/>
            <a:pathLst>
              <a:path h="7455562" w="4243198">
                <a:moveTo>
                  <a:pt x="0" y="0"/>
                </a:moveTo>
                <a:lnTo>
                  <a:pt x="4243198" y="0"/>
                </a:lnTo>
                <a:lnTo>
                  <a:pt x="4243198" y="7455563"/>
                </a:lnTo>
                <a:lnTo>
                  <a:pt x="0" y="7455563"/>
                </a:lnTo>
                <a:lnTo>
                  <a:pt x="0" y="0"/>
                </a:lnTo>
                <a:close/>
              </a:path>
            </a:pathLst>
          </a:custGeom>
          <a:blipFill>
            <a:blip r:embed="rId3"/>
            <a:stretch>
              <a:fillRect l="0" t="0" r="0" b="0"/>
            </a:stretch>
          </a:blipFill>
        </p:spPr>
      </p:sp>
      <p:sp>
        <p:nvSpPr>
          <p:cNvPr name="Freeform 4" id="4"/>
          <p:cNvSpPr/>
          <p:nvPr/>
        </p:nvSpPr>
        <p:spPr>
          <a:xfrm flipH="false" flipV="false" rot="0">
            <a:off x="9144000" y="2137374"/>
            <a:ext cx="4155170" cy="7455562"/>
          </a:xfrm>
          <a:custGeom>
            <a:avLst/>
            <a:gdLst/>
            <a:ahLst/>
            <a:cxnLst/>
            <a:rect r="r" b="b" t="t" l="l"/>
            <a:pathLst>
              <a:path h="7455562" w="4155170">
                <a:moveTo>
                  <a:pt x="0" y="0"/>
                </a:moveTo>
                <a:lnTo>
                  <a:pt x="4155170" y="0"/>
                </a:lnTo>
                <a:lnTo>
                  <a:pt x="4155170" y="7455563"/>
                </a:lnTo>
                <a:lnTo>
                  <a:pt x="0" y="7455563"/>
                </a:lnTo>
                <a:lnTo>
                  <a:pt x="0" y="0"/>
                </a:lnTo>
                <a:close/>
              </a:path>
            </a:pathLst>
          </a:custGeom>
          <a:blipFill>
            <a:blip r:embed="rId4"/>
            <a:stretch>
              <a:fillRect l="0" t="0" r="0" b="0"/>
            </a:stretch>
          </a:blipFill>
        </p:spPr>
      </p:sp>
      <p:sp>
        <p:nvSpPr>
          <p:cNvPr name="TextBox 5" id="5"/>
          <p:cNvSpPr txBox="true"/>
          <p:nvPr/>
        </p:nvSpPr>
        <p:spPr>
          <a:xfrm rot="0">
            <a:off x="561982" y="193358"/>
            <a:ext cx="17164035" cy="1518285"/>
          </a:xfrm>
          <a:prstGeom prst="rect">
            <a:avLst/>
          </a:prstGeom>
        </p:spPr>
        <p:txBody>
          <a:bodyPr anchor="t" rtlCol="false" tIns="0" lIns="0" bIns="0" rIns="0">
            <a:spAutoFit/>
          </a:bodyPr>
          <a:lstStyle/>
          <a:p>
            <a:pPr algn="ctr">
              <a:lnSpc>
                <a:spcPts val="12419"/>
              </a:lnSpc>
            </a:pPr>
            <a:r>
              <a:rPr lang="en-US" sz="9000" spc="882">
                <a:solidFill>
                  <a:srgbClr val="000000"/>
                </a:solidFill>
                <a:latin typeface="Oswald Bold"/>
                <a:ea typeface="Oswald Bold"/>
                <a:cs typeface="Oswald Bold"/>
                <a:sym typeface="Oswald Bold"/>
              </a:rPr>
              <a:t>APPLICATION PROTOTYPE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4156295" y="2208287"/>
            <a:ext cx="4373921" cy="7784097"/>
          </a:xfrm>
          <a:custGeom>
            <a:avLst/>
            <a:gdLst/>
            <a:ahLst/>
            <a:cxnLst/>
            <a:rect r="r" b="b" t="t" l="l"/>
            <a:pathLst>
              <a:path h="7784097" w="4373921">
                <a:moveTo>
                  <a:pt x="0" y="0"/>
                </a:moveTo>
                <a:lnTo>
                  <a:pt x="4373921" y="0"/>
                </a:lnTo>
                <a:lnTo>
                  <a:pt x="4373921" y="7784097"/>
                </a:lnTo>
                <a:lnTo>
                  <a:pt x="0" y="7784097"/>
                </a:lnTo>
                <a:lnTo>
                  <a:pt x="0" y="0"/>
                </a:lnTo>
                <a:close/>
              </a:path>
            </a:pathLst>
          </a:custGeom>
          <a:blipFill>
            <a:blip r:embed="rId3"/>
            <a:stretch>
              <a:fillRect l="0" t="0" r="0" b="0"/>
            </a:stretch>
          </a:blipFill>
        </p:spPr>
      </p:sp>
      <p:sp>
        <p:nvSpPr>
          <p:cNvPr name="Freeform 4" id="4"/>
          <p:cNvSpPr/>
          <p:nvPr/>
        </p:nvSpPr>
        <p:spPr>
          <a:xfrm flipH="false" flipV="false" rot="0">
            <a:off x="9512270" y="2208287"/>
            <a:ext cx="4352131" cy="7784097"/>
          </a:xfrm>
          <a:custGeom>
            <a:avLst/>
            <a:gdLst/>
            <a:ahLst/>
            <a:cxnLst/>
            <a:rect r="r" b="b" t="t" l="l"/>
            <a:pathLst>
              <a:path h="7784097" w="4352131">
                <a:moveTo>
                  <a:pt x="0" y="0"/>
                </a:moveTo>
                <a:lnTo>
                  <a:pt x="4352131" y="0"/>
                </a:lnTo>
                <a:lnTo>
                  <a:pt x="4352131" y="7784097"/>
                </a:lnTo>
                <a:lnTo>
                  <a:pt x="0" y="7784097"/>
                </a:lnTo>
                <a:lnTo>
                  <a:pt x="0" y="0"/>
                </a:lnTo>
                <a:close/>
              </a:path>
            </a:pathLst>
          </a:custGeom>
          <a:blipFill>
            <a:blip r:embed="rId4"/>
            <a:stretch>
              <a:fillRect l="0" t="0" r="0" b="0"/>
            </a:stretch>
          </a:blipFill>
        </p:spPr>
      </p:sp>
      <p:sp>
        <p:nvSpPr>
          <p:cNvPr name="TextBox 5" id="5"/>
          <p:cNvSpPr txBox="true"/>
          <p:nvPr/>
        </p:nvSpPr>
        <p:spPr>
          <a:xfrm rot="0">
            <a:off x="561982" y="193358"/>
            <a:ext cx="17164035" cy="1518285"/>
          </a:xfrm>
          <a:prstGeom prst="rect">
            <a:avLst/>
          </a:prstGeom>
        </p:spPr>
        <p:txBody>
          <a:bodyPr anchor="t" rtlCol="false" tIns="0" lIns="0" bIns="0" rIns="0">
            <a:spAutoFit/>
          </a:bodyPr>
          <a:lstStyle/>
          <a:p>
            <a:pPr algn="ctr">
              <a:lnSpc>
                <a:spcPts val="12419"/>
              </a:lnSpc>
            </a:pPr>
            <a:r>
              <a:rPr lang="en-US" sz="9000" spc="882">
                <a:solidFill>
                  <a:srgbClr val="000000"/>
                </a:solidFill>
                <a:latin typeface="Oswald Bold"/>
                <a:ea typeface="Oswald Bold"/>
                <a:cs typeface="Oswald Bold"/>
                <a:sym typeface="Oswald Bold"/>
              </a:rPr>
              <a:t>APPLICATION PROTOTYPE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561982" y="193358"/>
            <a:ext cx="17164035" cy="1518285"/>
          </a:xfrm>
          <a:prstGeom prst="rect">
            <a:avLst/>
          </a:prstGeom>
        </p:spPr>
        <p:txBody>
          <a:bodyPr anchor="t" rtlCol="false" tIns="0" lIns="0" bIns="0" rIns="0">
            <a:spAutoFit/>
          </a:bodyPr>
          <a:lstStyle/>
          <a:p>
            <a:pPr algn="ctr">
              <a:lnSpc>
                <a:spcPts val="12419"/>
              </a:lnSpc>
            </a:pPr>
            <a:r>
              <a:rPr lang="en-US" sz="9000" spc="882">
                <a:solidFill>
                  <a:srgbClr val="000000"/>
                </a:solidFill>
                <a:latin typeface="Oswald Bold"/>
                <a:ea typeface="Oswald Bold"/>
                <a:cs typeface="Oswald Bold"/>
                <a:sym typeface="Oswald Bold"/>
              </a:rPr>
              <a:t>APPLICATION PROTOTYPE</a:t>
            </a:r>
          </a:p>
        </p:txBody>
      </p:sp>
      <p:sp>
        <p:nvSpPr>
          <p:cNvPr name="Freeform 4" id="4"/>
          <p:cNvSpPr/>
          <p:nvPr/>
        </p:nvSpPr>
        <p:spPr>
          <a:xfrm flipH="false" flipV="false" rot="0">
            <a:off x="4042316" y="2208287"/>
            <a:ext cx="4487900" cy="7784097"/>
          </a:xfrm>
          <a:custGeom>
            <a:avLst/>
            <a:gdLst/>
            <a:ahLst/>
            <a:cxnLst/>
            <a:rect r="r" b="b" t="t" l="l"/>
            <a:pathLst>
              <a:path h="7784097" w="4487900">
                <a:moveTo>
                  <a:pt x="0" y="0"/>
                </a:moveTo>
                <a:lnTo>
                  <a:pt x="4487900" y="0"/>
                </a:lnTo>
                <a:lnTo>
                  <a:pt x="4487900" y="7784097"/>
                </a:lnTo>
                <a:lnTo>
                  <a:pt x="0" y="7784097"/>
                </a:lnTo>
                <a:lnTo>
                  <a:pt x="0" y="0"/>
                </a:lnTo>
                <a:close/>
              </a:path>
            </a:pathLst>
          </a:custGeom>
          <a:blipFill>
            <a:blip r:embed="rId3"/>
            <a:stretch>
              <a:fillRect l="0" t="0" r="0" b="0"/>
            </a:stretch>
          </a:blipFill>
        </p:spPr>
      </p:sp>
      <p:sp>
        <p:nvSpPr>
          <p:cNvPr name="Freeform 5" id="5"/>
          <p:cNvSpPr/>
          <p:nvPr/>
        </p:nvSpPr>
        <p:spPr>
          <a:xfrm flipH="false" flipV="false" rot="0">
            <a:off x="9512270" y="2208287"/>
            <a:ext cx="4352131" cy="7759228"/>
          </a:xfrm>
          <a:custGeom>
            <a:avLst/>
            <a:gdLst/>
            <a:ahLst/>
            <a:cxnLst/>
            <a:rect r="r" b="b" t="t" l="l"/>
            <a:pathLst>
              <a:path h="7759228" w="4352131">
                <a:moveTo>
                  <a:pt x="0" y="0"/>
                </a:moveTo>
                <a:lnTo>
                  <a:pt x="4352131" y="0"/>
                </a:lnTo>
                <a:lnTo>
                  <a:pt x="4352131" y="7759227"/>
                </a:lnTo>
                <a:lnTo>
                  <a:pt x="0" y="7759227"/>
                </a:lnTo>
                <a:lnTo>
                  <a:pt x="0" y="0"/>
                </a:lnTo>
                <a:close/>
              </a:path>
            </a:pathLst>
          </a:custGeom>
          <a:blipFill>
            <a:blip r:embed="rId4"/>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DAGKKWhCrzg</dc:identifier>
  <dcterms:modified xsi:type="dcterms:W3CDTF">2011-08-01T06:04:30Z</dcterms:modified>
  <cp:revision>1</cp:revision>
  <dc:title>ZEROWASTE PRESENTATION</dc:title>
</cp:coreProperties>
</file>