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3" r:id="rId2"/>
    <p:sldId id="264" r:id="rId3"/>
    <p:sldId id="265" r:id="rId4"/>
    <p:sldId id="310" r:id="rId5"/>
    <p:sldId id="266" r:id="rId6"/>
    <p:sldId id="311" r:id="rId7"/>
    <p:sldId id="312" r:id="rId8"/>
    <p:sldId id="270" r:id="rId9"/>
    <p:sldId id="314" r:id="rId10"/>
    <p:sldId id="288" r:id="rId11"/>
    <p:sldId id="313" r:id="rId12"/>
    <p:sldId id="317" r:id="rId13"/>
    <p:sldId id="325" r:id="rId14"/>
    <p:sldId id="304" r:id="rId15"/>
    <p:sldId id="305" r:id="rId16"/>
    <p:sldId id="306" r:id="rId17"/>
    <p:sldId id="307" r:id="rId18"/>
    <p:sldId id="295" r:id="rId19"/>
    <p:sldId id="309" r:id="rId20"/>
    <p:sldId id="291" r:id="rId21"/>
    <p:sldId id="324" r:id="rId22"/>
    <p:sldId id="320" r:id="rId23"/>
    <p:sldId id="290" r:id="rId24"/>
    <p:sldId id="294" r:id="rId25"/>
    <p:sldId id="319" r:id="rId26"/>
    <p:sldId id="272" r:id="rId27"/>
    <p:sldId id="280" r:id="rId28"/>
    <p:sldId id="322" r:id="rId29"/>
    <p:sldId id="274" r:id="rId30"/>
    <p:sldId id="321" r:id="rId31"/>
    <p:sldId id="268" r:id="rId32"/>
    <p:sldId id="326" r:id="rId33"/>
    <p:sldId id="327" r:id="rId34"/>
    <p:sldId id="329" r:id="rId35"/>
    <p:sldId id="328" r:id="rId36"/>
    <p:sldId id="330" r:id="rId37"/>
    <p:sldId id="331" r:id="rId38"/>
    <p:sldId id="293" r:id="rId39"/>
    <p:sldId id="286"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A8AF"/>
    <a:srgbClr val="A0CBD0"/>
    <a:srgbClr val="727272"/>
    <a:srgbClr val="FAD3D4"/>
    <a:srgbClr val="FFB9BE"/>
    <a:srgbClr val="FF626C"/>
    <a:srgbClr val="00456B"/>
    <a:srgbClr val="FFC73E"/>
    <a:srgbClr val="B3E4FF"/>
    <a:srgbClr val="FFE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6424" autoAdjust="0"/>
  </p:normalViewPr>
  <p:slideViewPr>
    <p:cSldViewPr snapToGrid="0" showGuides="1">
      <p:cViewPr varScale="1">
        <p:scale>
          <a:sx n="78" d="100"/>
          <a:sy n="78" d="100"/>
        </p:scale>
        <p:origin x="811" y="43"/>
      </p:cViewPr>
      <p:guideLst>
        <p:guide pos="3840"/>
        <p:guide orient="horz" pos="8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1" custScaleX="42815">
        <dgm:presLayoutVars>
          <dgm:bulletEnabled val="1"/>
        </dgm:presLayoutVars>
      </dgm:prSet>
      <dgm:spPr/>
    </dgm:pt>
  </dgm:ptLst>
  <dgm:cxnLst>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3F29E7AB-A97B-4046-B5EB-0CEC779D473F}" type="presOf" srcId="{53E0F5A2-45C0-4702-9DFD-75FF0E832E4B}" destId="{62935727-C7D5-4B22-8314-200D71F201D9}" srcOrd="0" destOrd="0" presId="urn:microsoft.com/office/officeart/2005/8/layout/hProcess9"/>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2"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2"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3F29E7AB-A97B-4046-B5EB-0CEC779D473F}" type="presOf" srcId="{53E0F5A2-45C0-4702-9DFD-75FF0E832E4B}" destId="{62935727-C7D5-4B22-8314-200D71F201D9}"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3"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3"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3"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管理者到網站觀看現場影像直播串流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4"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4"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4"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4"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25440C-FA1F-4072-855D-D4E31D88A3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TW" altLang="en-US"/>
        </a:p>
      </dgm:t>
    </dgm:pt>
    <dgm:pt modelId="{11DFB6DE-CE07-4DB2-86D2-4E3B8666E684}" type="pres">
      <dgm:prSet presAssocID="{C225440C-FA1F-4072-855D-D4E31D88A3A7}" presName="rootnode" presStyleCnt="0">
        <dgm:presLayoutVars>
          <dgm:chMax/>
          <dgm:chPref/>
          <dgm:dir/>
          <dgm:animLvl val="lvl"/>
        </dgm:presLayoutVars>
      </dgm:prSet>
      <dgm:spPr/>
    </dgm:pt>
  </dgm:ptLst>
  <dgm:cxnLst>
    <dgm:cxn modelId="{B7F16E49-2239-4598-A207-70D663C8AAC2}" type="presOf" srcId="{C225440C-FA1F-4072-855D-D4E31D88A3A7}" destId="{11DFB6DE-CE07-4DB2-86D2-4E3B8666E684}" srcOrd="0" destOrd="0" presId="urn:microsoft.com/office/officeart/2005/8/layout/StepDownProcess"/>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zh-TW" altLang="en-US"/>
        </a:p>
      </dgm:t>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管理者到網站觀看現場影像直播串流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88B8078D-AB52-4718-B1C7-9417BDCE5283}">
      <dgm:prSet phldrT="[文字]"/>
      <dgm:spPr/>
      <dgm:t>
        <a:bodyPr/>
        <a:lstStyle/>
        <a:p>
          <a:r>
            <a:rPr lang="zh-TW" altLang="en-US" dirty="0">
              <a:latin typeface="微軟正黑體" panose="020B0604030504040204" pitchFamily="34" charset="-120"/>
              <a:ea typeface="微軟正黑體" panose="020B0604030504040204" pitchFamily="34" charset="-120"/>
            </a:rPr>
            <a:t>將攝影機影像發送並通知給相關人員</a:t>
          </a:r>
        </a:p>
      </dgm:t>
    </dgm:pt>
    <dgm:pt modelId="{D1CC7353-E4B3-4F63-9C86-76A507C2FCA1}" type="parTrans" cxnId="{C5B24420-2FF0-496B-8B22-F33316323926}">
      <dgm:prSet/>
      <dgm:spPr/>
      <dgm:t>
        <a:bodyPr/>
        <a:lstStyle/>
        <a:p>
          <a:endParaRPr lang="zh-TW" altLang="en-US"/>
        </a:p>
      </dgm:t>
    </dgm:pt>
    <dgm:pt modelId="{23D250E2-7445-4DED-B2AF-048D06FCF141}" type="sibTrans" cxnId="{C5B24420-2FF0-496B-8B22-F33316323926}">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5"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5"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5"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5" custScaleX="42815">
        <dgm:presLayoutVars>
          <dgm:bulletEnabled val="1"/>
        </dgm:presLayoutVars>
      </dgm:prSet>
      <dgm:spPr/>
    </dgm:pt>
    <dgm:pt modelId="{FD7018C1-5F0F-4340-9661-97545622955F}" type="pres">
      <dgm:prSet presAssocID="{1581B7E7-1F04-4E90-AC30-E581E7155CB7}" presName="sibTrans" presStyleCnt="0"/>
      <dgm:spPr/>
    </dgm:pt>
    <dgm:pt modelId="{F02B7A15-2EB4-4904-B7A9-FF397CF3DA47}" type="pres">
      <dgm:prSet presAssocID="{88B8078D-AB52-4718-B1C7-9417BDCE5283}" presName="textNode" presStyleLbl="node1" presStyleIdx="4" presStyleCnt="5" custScaleX="42815">
        <dgm:presLayoutVars>
          <dgm:bulletEnabled val="1"/>
        </dgm:presLayoutVars>
      </dgm:prSet>
      <dgm:spPr/>
    </dgm:pt>
  </dgm:ptLst>
  <dgm:cxnLst>
    <dgm:cxn modelId="{A4811802-3C64-4FDC-804F-560A8E28B0AB}" type="presOf" srcId="{88B8078D-AB52-4718-B1C7-9417BDCE5283}" destId="{F02B7A15-2EB4-4904-B7A9-FF397CF3DA47}" srcOrd="0" destOrd="0" presId="urn:microsoft.com/office/officeart/2005/8/layout/hProcess9"/>
    <dgm:cxn modelId="{C5B24420-2FF0-496B-8B22-F33316323926}" srcId="{53E0F5A2-45C0-4702-9DFD-75FF0E832E4B}" destId="{88B8078D-AB52-4718-B1C7-9417BDCE5283}" srcOrd="4" destOrd="0" parTransId="{D1CC7353-E4B3-4F63-9C86-76A507C2FCA1}" sibTransId="{23D250E2-7445-4DED-B2AF-048D06FCF141}"/>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 modelId="{60F44856-D905-4D14-8D9C-86A034CB485C}" type="presParOf" srcId="{DFE72B2A-0F08-4752-A449-C881FD0FEE0B}" destId="{FD7018C1-5F0F-4340-9661-97545622955F}" srcOrd="7" destOrd="0" presId="urn:microsoft.com/office/officeart/2005/8/layout/hProcess9"/>
    <dgm:cxn modelId="{772310C9-6A3B-4732-9272-B900DE48C3D5}" type="presParOf" srcId="{DFE72B2A-0F08-4752-A449-C881FD0FEE0B}" destId="{F02B7A15-2EB4-4904-B7A9-FF397CF3DA4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4550842"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緊急事件發生</a:t>
          </a:r>
        </a:p>
      </dsp:txBody>
      <dsp:txXfrm>
        <a:off x="4621859" y="1718265"/>
        <a:ext cx="1312763" cy="2054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3463751"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緊急事件發生</a:t>
          </a:r>
        </a:p>
      </dsp:txBody>
      <dsp:txXfrm>
        <a:off x="3539444" y="1722941"/>
        <a:ext cx="1399191" cy="2044945"/>
      </dsp:txXfrm>
    </dsp:sp>
    <dsp:sp modelId="{6157EC40-2012-45BF-A902-41B2EA8B1B86}">
      <dsp:nvSpPr>
        <dsp:cNvPr id="0" name=""/>
        <dsp:cNvSpPr/>
      </dsp:nvSpPr>
      <dsp:spPr>
        <a:xfrm>
          <a:off x="5542153"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手機</a:t>
          </a:r>
          <a:r>
            <a:rPr lang="en-US" altLang="zh-TW" sz="2400" kern="1200" dirty="0">
              <a:latin typeface="微軟正黑體" panose="020B0604030504040204" pitchFamily="34" charset="-120"/>
              <a:ea typeface="微軟正黑體" panose="020B0604030504040204" pitchFamily="34" charset="-120"/>
            </a:rPr>
            <a:t>APP</a:t>
          </a:r>
          <a:r>
            <a:rPr lang="zh-TW" altLang="en-US" sz="2400" kern="1200" dirty="0">
              <a:latin typeface="微軟正黑體" panose="020B0604030504040204" pitchFamily="34" charset="-120"/>
              <a:ea typeface="微軟正黑體" panose="020B0604030504040204" pitchFamily="34" charset="-120"/>
            </a:rPr>
            <a:t>掃描</a:t>
          </a:r>
          <a:r>
            <a:rPr lang="en-US" altLang="zh-TW" sz="2400" kern="1200" dirty="0">
              <a:latin typeface="微軟正黑體" panose="020B0604030504040204" pitchFamily="34" charset="-120"/>
              <a:ea typeface="微軟正黑體" panose="020B0604030504040204" pitchFamily="34" charset="-120"/>
            </a:rPr>
            <a:t>QR</a:t>
          </a:r>
          <a:r>
            <a:rPr lang="zh-TW" altLang="en-US" sz="2400" kern="1200" dirty="0">
              <a:latin typeface="微軟正黑體" panose="020B0604030504040204" pitchFamily="34" charset="-120"/>
              <a:ea typeface="微軟正黑體" panose="020B0604030504040204" pitchFamily="34" charset="-120"/>
            </a:rPr>
            <a:t> </a:t>
          </a:r>
          <a:r>
            <a:rPr lang="en-US" altLang="zh-TW" sz="2400" kern="1200" dirty="0">
              <a:latin typeface="微軟正黑體" panose="020B0604030504040204" pitchFamily="34" charset="-120"/>
              <a:ea typeface="微軟正黑體" panose="020B0604030504040204" pitchFamily="34" charset="-120"/>
            </a:rPr>
            <a:t>Code</a:t>
          </a:r>
          <a:endParaRPr lang="zh-TW" altLang="en-US" sz="2400" kern="1200" dirty="0">
            <a:latin typeface="微軟正黑體" panose="020B0604030504040204" pitchFamily="34" charset="-120"/>
            <a:ea typeface="微軟正黑體" panose="020B0604030504040204" pitchFamily="34" charset="-120"/>
          </a:endParaRPr>
        </a:p>
      </dsp:txBody>
      <dsp:txXfrm>
        <a:off x="5617846" y="1722941"/>
        <a:ext cx="1399191" cy="2044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2424551"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緊急事件發生</a:t>
          </a:r>
        </a:p>
      </dsp:txBody>
      <dsp:txXfrm>
        <a:off x="2500244" y="1722941"/>
        <a:ext cx="1399191" cy="2044945"/>
      </dsp:txXfrm>
    </dsp:sp>
    <dsp:sp modelId="{6157EC40-2012-45BF-A902-41B2EA8B1B86}">
      <dsp:nvSpPr>
        <dsp:cNvPr id="0" name=""/>
        <dsp:cNvSpPr/>
      </dsp:nvSpPr>
      <dsp:spPr>
        <a:xfrm>
          <a:off x="4502952"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手機</a:t>
          </a:r>
          <a:r>
            <a:rPr lang="en-US" altLang="zh-TW" sz="2400" kern="1200" dirty="0">
              <a:latin typeface="微軟正黑體" panose="020B0604030504040204" pitchFamily="34" charset="-120"/>
              <a:ea typeface="微軟正黑體" panose="020B0604030504040204" pitchFamily="34" charset="-120"/>
            </a:rPr>
            <a:t>APP</a:t>
          </a:r>
          <a:r>
            <a:rPr lang="zh-TW" altLang="en-US" sz="2400" kern="1200" dirty="0">
              <a:latin typeface="微軟正黑體" panose="020B0604030504040204" pitchFamily="34" charset="-120"/>
              <a:ea typeface="微軟正黑體" panose="020B0604030504040204" pitchFamily="34" charset="-120"/>
            </a:rPr>
            <a:t>掃描</a:t>
          </a:r>
          <a:r>
            <a:rPr lang="en-US" altLang="zh-TW" sz="2400" kern="1200" dirty="0">
              <a:latin typeface="微軟正黑體" panose="020B0604030504040204" pitchFamily="34" charset="-120"/>
              <a:ea typeface="微軟正黑體" panose="020B0604030504040204" pitchFamily="34" charset="-120"/>
            </a:rPr>
            <a:t>QR</a:t>
          </a:r>
          <a:r>
            <a:rPr lang="zh-TW" altLang="en-US" sz="2400" kern="1200" dirty="0">
              <a:latin typeface="微軟正黑體" panose="020B0604030504040204" pitchFamily="34" charset="-120"/>
              <a:ea typeface="微軟正黑體" panose="020B0604030504040204" pitchFamily="34" charset="-120"/>
            </a:rPr>
            <a:t> </a:t>
          </a:r>
          <a:r>
            <a:rPr lang="en-US" altLang="zh-TW" sz="2400" kern="1200" dirty="0">
              <a:latin typeface="微軟正黑體" panose="020B0604030504040204" pitchFamily="34" charset="-120"/>
              <a:ea typeface="微軟正黑體" panose="020B0604030504040204" pitchFamily="34" charset="-120"/>
            </a:rPr>
            <a:t>Code</a:t>
          </a:r>
          <a:endParaRPr lang="zh-TW" altLang="en-US" sz="2400" kern="1200" dirty="0">
            <a:latin typeface="微軟正黑體" panose="020B0604030504040204" pitchFamily="34" charset="-120"/>
            <a:ea typeface="微軟正黑體" panose="020B0604030504040204" pitchFamily="34" charset="-120"/>
          </a:endParaRPr>
        </a:p>
      </dsp:txBody>
      <dsp:txXfrm>
        <a:off x="4578645" y="1722941"/>
        <a:ext cx="1399191" cy="2044945"/>
      </dsp:txXfrm>
    </dsp:sp>
    <dsp:sp modelId="{942C4F69-FA58-4D5F-B440-84B8D6CA33DC}">
      <dsp:nvSpPr>
        <dsp:cNvPr id="0" name=""/>
        <dsp:cNvSpPr/>
      </dsp:nvSpPr>
      <dsp:spPr>
        <a:xfrm>
          <a:off x="6581353"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latin typeface="微軟正黑體" panose="020B0604030504040204" pitchFamily="34" charset="-120"/>
              <a:ea typeface="微軟正黑體" panose="020B0604030504040204" pitchFamily="34" charset="-120"/>
            </a:rPr>
            <a:t>APP</a:t>
          </a:r>
          <a:r>
            <a:rPr lang="zh-TW" altLang="en-US" sz="2400" kern="1200" dirty="0">
              <a:latin typeface="微軟正黑體" panose="020B0604030504040204" pitchFamily="34" charset="-120"/>
              <a:ea typeface="微軟正黑體" panose="020B0604030504040204" pitchFamily="34" charset="-120"/>
            </a:rPr>
            <a:t>發出封包至後台</a:t>
          </a:r>
        </a:p>
      </dsp:txBody>
      <dsp:txXfrm>
        <a:off x="6657046" y="1722941"/>
        <a:ext cx="1399191" cy="2044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1473493"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緊急事件發生</a:t>
          </a:r>
        </a:p>
      </dsp:txBody>
      <dsp:txXfrm>
        <a:off x="1549186" y="1722941"/>
        <a:ext cx="1399191" cy="2044945"/>
      </dsp:txXfrm>
    </dsp:sp>
    <dsp:sp modelId="{6157EC40-2012-45BF-A902-41B2EA8B1B86}">
      <dsp:nvSpPr>
        <dsp:cNvPr id="0" name=""/>
        <dsp:cNvSpPr/>
      </dsp:nvSpPr>
      <dsp:spPr>
        <a:xfrm>
          <a:off x="3493132"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手機</a:t>
          </a:r>
          <a:r>
            <a:rPr lang="en-US" altLang="zh-TW" sz="2300" kern="1200" dirty="0">
              <a:latin typeface="微軟正黑體" panose="020B0604030504040204" pitchFamily="34" charset="-120"/>
              <a:ea typeface="微軟正黑體" panose="020B0604030504040204" pitchFamily="34" charset="-120"/>
            </a:rPr>
            <a:t>APP</a:t>
          </a:r>
          <a:r>
            <a:rPr lang="zh-TW" altLang="en-US" sz="2300" kern="1200" dirty="0">
              <a:latin typeface="微軟正黑體" panose="020B0604030504040204" pitchFamily="34" charset="-120"/>
              <a:ea typeface="微軟正黑體" panose="020B0604030504040204" pitchFamily="34" charset="-120"/>
            </a:rPr>
            <a:t>掃描</a:t>
          </a:r>
          <a:r>
            <a:rPr lang="en-US" altLang="zh-TW" sz="2300" kern="1200" dirty="0">
              <a:latin typeface="微軟正黑體" panose="020B0604030504040204" pitchFamily="34" charset="-120"/>
              <a:ea typeface="微軟正黑體" panose="020B0604030504040204" pitchFamily="34" charset="-120"/>
            </a:rPr>
            <a:t>QR</a:t>
          </a:r>
          <a:r>
            <a:rPr lang="zh-TW" altLang="en-US" sz="2300" kern="1200" dirty="0">
              <a:latin typeface="微軟正黑體" panose="020B0604030504040204" pitchFamily="34" charset="-120"/>
              <a:ea typeface="微軟正黑體" panose="020B0604030504040204" pitchFamily="34" charset="-120"/>
            </a:rPr>
            <a:t> </a:t>
          </a:r>
          <a:r>
            <a:rPr lang="en-US" altLang="zh-TW" sz="2300" kern="1200" dirty="0">
              <a:latin typeface="微軟正黑體" panose="020B0604030504040204" pitchFamily="34" charset="-120"/>
              <a:ea typeface="微軟正黑體" panose="020B0604030504040204" pitchFamily="34" charset="-120"/>
            </a:rPr>
            <a:t>Code</a:t>
          </a:r>
          <a:endParaRPr lang="zh-TW" altLang="en-US" sz="2300" kern="1200" dirty="0">
            <a:latin typeface="微軟正黑體" panose="020B0604030504040204" pitchFamily="34" charset="-120"/>
            <a:ea typeface="微軟正黑體" panose="020B0604030504040204" pitchFamily="34" charset="-120"/>
          </a:endParaRPr>
        </a:p>
      </dsp:txBody>
      <dsp:txXfrm>
        <a:off x="3568825" y="1722941"/>
        <a:ext cx="1399191" cy="2044945"/>
      </dsp:txXfrm>
    </dsp:sp>
    <dsp:sp modelId="{942C4F69-FA58-4D5F-B440-84B8D6CA33DC}">
      <dsp:nvSpPr>
        <dsp:cNvPr id="0" name=""/>
        <dsp:cNvSpPr/>
      </dsp:nvSpPr>
      <dsp:spPr>
        <a:xfrm>
          <a:off x="5512772"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latin typeface="微軟正黑體" panose="020B0604030504040204" pitchFamily="34" charset="-120"/>
              <a:ea typeface="微軟正黑體" panose="020B0604030504040204" pitchFamily="34" charset="-120"/>
            </a:rPr>
            <a:t>APP</a:t>
          </a:r>
          <a:r>
            <a:rPr lang="zh-TW" altLang="en-US" sz="2300" kern="1200" dirty="0">
              <a:latin typeface="微軟正黑體" panose="020B0604030504040204" pitchFamily="34" charset="-120"/>
              <a:ea typeface="微軟正黑體" panose="020B0604030504040204" pitchFamily="34" charset="-120"/>
            </a:rPr>
            <a:t>發出封包至後台</a:t>
          </a:r>
        </a:p>
      </dsp:txBody>
      <dsp:txXfrm>
        <a:off x="5588465" y="1722941"/>
        <a:ext cx="1399191" cy="2044945"/>
      </dsp:txXfrm>
    </dsp:sp>
    <dsp:sp modelId="{198E3725-AC12-41B4-BB1E-D3B257936379}">
      <dsp:nvSpPr>
        <dsp:cNvPr id="0" name=""/>
        <dsp:cNvSpPr/>
      </dsp:nvSpPr>
      <dsp:spPr>
        <a:xfrm>
          <a:off x="7532411" y="1647248"/>
          <a:ext cx="155057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管理者到網站觀看現場影像直播串流</a:t>
          </a:r>
        </a:p>
      </dsp:txBody>
      <dsp:txXfrm>
        <a:off x="7608104" y="1722941"/>
        <a:ext cx="1399191" cy="2044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896933"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緊急事件發生</a:t>
          </a:r>
        </a:p>
      </dsp:txBody>
      <dsp:txXfrm>
        <a:off x="967950" y="1718265"/>
        <a:ext cx="1312763" cy="2054297"/>
      </dsp:txXfrm>
    </dsp:sp>
    <dsp:sp modelId="{6157EC40-2012-45BF-A902-41B2EA8B1B86}">
      <dsp:nvSpPr>
        <dsp:cNvPr id="0" name=""/>
        <dsp:cNvSpPr/>
      </dsp:nvSpPr>
      <dsp:spPr>
        <a:xfrm>
          <a:off x="2723888" y="1647248"/>
          <a:ext cx="145479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手機</a:t>
          </a:r>
          <a:r>
            <a:rPr lang="en-US" altLang="zh-TW" sz="2200" kern="1200" dirty="0">
              <a:latin typeface="微軟正黑體" panose="020B0604030504040204" pitchFamily="34" charset="-120"/>
              <a:ea typeface="微軟正黑體" panose="020B0604030504040204" pitchFamily="34" charset="-120"/>
            </a:rPr>
            <a:t>APP</a:t>
          </a:r>
          <a:r>
            <a:rPr lang="zh-TW" altLang="en-US" sz="2200" kern="1200" dirty="0">
              <a:latin typeface="微軟正黑體" panose="020B0604030504040204" pitchFamily="34" charset="-120"/>
              <a:ea typeface="微軟正黑體" panose="020B0604030504040204" pitchFamily="34" charset="-120"/>
            </a:rPr>
            <a:t>掃描</a:t>
          </a:r>
          <a:r>
            <a:rPr lang="en-US" altLang="zh-TW" sz="2200" kern="1200" dirty="0">
              <a:latin typeface="微軟正黑體" panose="020B0604030504040204" pitchFamily="34" charset="-120"/>
              <a:ea typeface="微軟正黑體" panose="020B0604030504040204" pitchFamily="34" charset="-120"/>
            </a:rPr>
            <a:t>QR</a:t>
          </a:r>
          <a:r>
            <a:rPr lang="zh-TW" altLang="en-US" sz="2200" kern="1200" dirty="0">
              <a:latin typeface="微軟正黑體" panose="020B0604030504040204" pitchFamily="34" charset="-120"/>
              <a:ea typeface="微軟正黑體" panose="020B0604030504040204" pitchFamily="34" charset="-120"/>
            </a:rPr>
            <a:t> </a:t>
          </a:r>
          <a:r>
            <a:rPr lang="en-US" altLang="zh-TW" sz="2200" kern="1200" dirty="0">
              <a:latin typeface="微軟正黑體" panose="020B0604030504040204" pitchFamily="34" charset="-120"/>
              <a:ea typeface="微軟正黑體" panose="020B0604030504040204" pitchFamily="34" charset="-120"/>
            </a:rPr>
            <a:t>Code</a:t>
          </a:r>
          <a:endParaRPr lang="zh-TW" altLang="en-US" sz="2200" kern="1200" dirty="0">
            <a:latin typeface="微軟正黑體" panose="020B0604030504040204" pitchFamily="34" charset="-120"/>
            <a:ea typeface="微軟正黑體" panose="020B0604030504040204" pitchFamily="34" charset="-120"/>
          </a:endParaRPr>
        </a:p>
      </dsp:txBody>
      <dsp:txXfrm>
        <a:off x="2794905" y="1718265"/>
        <a:ext cx="1312763" cy="2054297"/>
      </dsp:txXfrm>
    </dsp:sp>
    <dsp:sp modelId="{942C4F69-FA58-4D5F-B440-84B8D6CA33DC}">
      <dsp:nvSpPr>
        <dsp:cNvPr id="0" name=""/>
        <dsp:cNvSpPr/>
      </dsp:nvSpPr>
      <dsp:spPr>
        <a:xfrm>
          <a:off x="4550842" y="1647248"/>
          <a:ext cx="145479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latin typeface="微軟正黑體" panose="020B0604030504040204" pitchFamily="34" charset="-120"/>
              <a:ea typeface="微軟正黑體" panose="020B0604030504040204" pitchFamily="34" charset="-120"/>
            </a:rPr>
            <a:t>APP</a:t>
          </a:r>
          <a:r>
            <a:rPr lang="zh-TW" altLang="en-US" sz="2200" kern="1200" dirty="0">
              <a:latin typeface="微軟正黑體" panose="020B0604030504040204" pitchFamily="34" charset="-120"/>
              <a:ea typeface="微軟正黑體" panose="020B0604030504040204" pitchFamily="34" charset="-120"/>
            </a:rPr>
            <a:t>發出封包至後台</a:t>
          </a:r>
        </a:p>
      </dsp:txBody>
      <dsp:txXfrm>
        <a:off x="4621859" y="1718265"/>
        <a:ext cx="1312763" cy="2054297"/>
      </dsp:txXfrm>
    </dsp:sp>
    <dsp:sp modelId="{198E3725-AC12-41B4-BB1E-D3B257936379}">
      <dsp:nvSpPr>
        <dsp:cNvPr id="0" name=""/>
        <dsp:cNvSpPr/>
      </dsp:nvSpPr>
      <dsp:spPr>
        <a:xfrm>
          <a:off x="6377796" y="1647248"/>
          <a:ext cx="145479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管理者到網站觀看現場影像直播串流</a:t>
          </a:r>
        </a:p>
      </dsp:txBody>
      <dsp:txXfrm>
        <a:off x="6448813" y="1718265"/>
        <a:ext cx="1312763" cy="2054297"/>
      </dsp:txXfrm>
    </dsp:sp>
    <dsp:sp modelId="{F02B7A15-2EB4-4904-B7A9-FF397CF3DA47}">
      <dsp:nvSpPr>
        <dsp:cNvPr id="0" name=""/>
        <dsp:cNvSpPr/>
      </dsp:nvSpPr>
      <dsp:spPr>
        <a:xfrm>
          <a:off x="8204751" y="1647248"/>
          <a:ext cx="1454797" cy="21963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將攝影機影像發送並通知給相關人員</a:t>
          </a:r>
        </a:p>
      </dsp:txBody>
      <dsp:txXfrm>
        <a:off x="8275768" y="1718265"/>
        <a:ext cx="1312763" cy="20542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09A9-601B-407D-BB72-5AD9D6B75078}" type="datetimeFigureOut">
              <a:rPr lang="zh-CN" altLang="en-US" smtClean="0"/>
              <a:t>2020/9/24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88E57-AF26-4FA1-B576-B58FC88565B6}" type="slidenum">
              <a:rPr lang="zh-CN" altLang="en-US" smtClean="0"/>
              <a:t>‹#›</a:t>
            </a:fld>
            <a:endParaRPr lang="zh-CN" altLang="en-US"/>
          </a:p>
        </p:txBody>
      </p:sp>
    </p:spTree>
    <p:extLst>
      <p:ext uri="{BB962C8B-B14F-4D97-AF65-F5344CB8AC3E}">
        <p14:creationId xmlns:p14="http://schemas.microsoft.com/office/powerpoint/2010/main" val="102781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a:t>
            </a:fld>
            <a:endParaRPr lang="zh-CN" altLang="en-US"/>
          </a:p>
        </p:txBody>
      </p:sp>
    </p:spTree>
    <p:extLst>
      <p:ext uri="{BB962C8B-B14F-4D97-AF65-F5344CB8AC3E}">
        <p14:creationId xmlns:p14="http://schemas.microsoft.com/office/powerpoint/2010/main" val="3744603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10</a:t>
            </a:fld>
            <a:endParaRPr lang="zh-CN" altLang="en-US"/>
          </a:p>
        </p:txBody>
      </p:sp>
    </p:spTree>
    <p:extLst>
      <p:ext uri="{BB962C8B-B14F-4D97-AF65-F5344CB8AC3E}">
        <p14:creationId xmlns:p14="http://schemas.microsoft.com/office/powerpoint/2010/main" val="612367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11</a:t>
            </a:fld>
            <a:endParaRPr lang="zh-CN" altLang="en-US"/>
          </a:p>
        </p:txBody>
      </p:sp>
    </p:spTree>
    <p:extLst>
      <p:ext uri="{BB962C8B-B14F-4D97-AF65-F5344CB8AC3E}">
        <p14:creationId xmlns:p14="http://schemas.microsoft.com/office/powerpoint/2010/main" val="81290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12</a:t>
            </a:fld>
            <a:endParaRPr lang="zh-CN" altLang="en-US"/>
          </a:p>
        </p:txBody>
      </p:sp>
    </p:spTree>
    <p:extLst>
      <p:ext uri="{BB962C8B-B14F-4D97-AF65-F5344CB8AC3E}">
        <p14:creationId xmlns:p14="http://schemas.microsoft.com/office/powerpoint/2010/main" val="72253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0188E57-AF26-4FA1-B576-B58FC88565B6}" type="slidenum">
              <a:rPr lang="zh-CN" altLang="en-US" smtClean="0"/>
              <a:t>17</a:t>
            </a:fld>
            <a:endParaRPr lang="zh-CN" altLang="en-US"/>
          </a:p>
        </p:txBody>
      </p:sp>
    </p:spTree>
    <p:extLst>
      <p:ext uri="{BB962C8B-B14F-4D97-AF65-F5344CB8AC3E}">
        <p14:creationId xmlns:p14="http://schemas.microsoft.com/office/powerpoint/2010/main" val="7751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20</a:t>
            </a:fld>
            <a:endParaRPr lang="zh-CN" altLang="en-US"/>
          </a:p>
        </p:txBody>
      </p:sp>
    </p:spTree>
    <p:extLst>
      <p:ext uri="{BB962C8B-B14F-4D97-AF65-F5344CB8AC3E}">
        <p14:creationId xmlns:p14="http://schemas.microsoft.com/office/powerpoint/2010/main" val="22454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21</a:t>
            </a:fld>
            <a:endParaRPr lang="zh-CN" altLang="en-US"/>
          </a:p>
        </p:txBody>
      </p:sp>
    </p:spTree>
    <p:extLst>
      <p:ext uri="{BB962C8B-B14F-4D97-AF65-F5344CB8AC3E}">
        <p14:creationId xmlns:p14="http://schemas.microsoft.com/office/powerpoint/2010/main" val="3426856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22</a:t>
            </a:fld>
            <a:endParaRPr lang="zh-CN" altLang="en-US"/>
          </a:p>
        </p:txBody>
      </p:sp>
    </p:spTree>
    <p:extLst>
      <p:ext uri="{BB962C8B-B14F-4D97-AF65-F5344CB8AC3E}">
        <p14:creationId xmlns:p14="http://schemas.microsoft.com/office/powerpoint/2010/main" val="270965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23</a:t>
            </a:fld>
            <a:endParaRPr lang="zh-CN" altLang="en-US"/>
          </a:p>
        </p:txBody>
      </p:sp>
    </p:spTree>
    <p:extLst>
      <p:ext uri="{BB962C8B-B14F-4D97-AF65-F5344CB8AC3E}">
        <p14:creationId xmlns:p14="http://schemas.microsoft.com/office/powerpoint/2010/main" val="243864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24</a:t>
            </a:fld>
            <a:endParaRPr lang="zh-CN" altLang="en-US"/>
          </a:p>
        </p:txBody>
      </p:sp>
    </p:spTree>
    <p:extLst>
      <p:ext uri="{BB962C8B-B14F-4D97-AF65-F5344CB8AC3E}">
        <p14:creationId xmlns:p14="http://schemas.microsoft.com/office/powerpoint/2010/main" val="86354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25</a:t>
            </a:fld>
            <a:endParaRPr lang="zh-CN" altLang="en-US"/>
          </a:p>
        </p:txBody>
      </p:sp>
    </p:spTree>
    <p:extLst>
      <p:ext uri="{BB962C8B-B14F-4D97-AF65-F5344CB8AC3E}">
        <p14:creationId xmlns:p14="http://schemas.microsoft.com/office/powerpoint/2010/main" val="323404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a:t>
            </a:fld>
            <a:endParaRPr lang="zh-CN" altLang="en-US"/>
          </a:p>
        </p:txBody>
      </p:sp>
    </p:spTree>
    <p:extLst>
      <p:ext uri="{BB962C8B-B14F-4D97-AF65-F5344CB8AC3E}">
        <p14:creationId xmlns:p14="http://schemas.microsoft.com/office/powerpoint/2010/main" val="2350632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26</a:t>
            </a:fld>
            <a:endParaRPr lang="zh-CN" altLang="en-US"/>
          </a:p>
        </p:txBody>
      </p:sp>
    </p:spTree>
    <p:extLst>
      <p:ext uri="{BB962C8B-B14F-4D97-AF65-F5344CB8AC3E}">
        <p14:creationId xmlns:p14="http://schemas.microsoft.com/office/powerpoint/2010/main" val="3321097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27</a:t>
            </a:fld>
            <a:endParaRPr lang="zh-CN" altLang="en-US"/>
          </a:p>
        </p:txBody>
      </p:sp>
    </p:spTree>
    <p:extLst>
      <p:ext uri="{BB962C8B-B14F-4D97-AF65-F5344CB8AC3E}">
        <p14:creationId xmlns:p14="http://schemas.microsoft.com/office/powerpoint/2010/main" val="2582414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28</a:t>
            </a:fld>
            <a:endParaRPr lang="zh-CN" altLang="en-US"/>
          </a:p>
        </p:txBody>
      </p:sp>
    </p:spTree>
    <p:extLst>
      <p:ext uri="{BB962C8B-B14F-4D97-AF65-F5344CB8AC3E}">
        <p14:creationId xmlns:p14="http://schemas.microsoft.com/office/powerpoint/2010/main" val="3634942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29</a:t>
            </a:fld>
            <a:endParaRPr lang="zh-CN" altLang="en-US"/>
          </a:p>
        </p:txBody>
      </p:sp>
    </p:spTree>
    <p:extLst>
      <p:ext uri="{BB962C8B-B14F-4D97-AF65-F5344CB8AC3E}">
        <p14:creationId xmlns:p14="http://schemas.microsoft.com/office/powerpoint/2010/main" val="1869585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30</a:t>
            </a:fld>
            <a:endParaRPr lang="zh-CN" altLang="en-US"/>
          </a:p>
        </p:txBody>
      </p:sp>
    </p:spTree>
    <p:extLst>
      <p:ext uri="{BB962C8B-B14F-4D97-AF65-F5344CB8AC3E}">
        <p14:creationId xmlns:p14="http://schemas.microsoft.com/office/powerpoint/2010/main" val="3017960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31</a:t>
            </a:fld>
            <a:endParaRPr lang="zh-CN" altLang="en-US"/>
          </a:p>
        </p:txBody>
      </p:sp>
    </p:spTree>
    <p:extLst>
      <p:ext uri="{BB962C8B-B14F-4D97-AF65-F5344CB8AC3E}">
        <p14:creationId xmlns:p14="http://schemas.microsoft.com/office/powerpoint/2010/main" val="1448846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32</a:t>
            </a:fld>
            <a:endParaRPr lang="zh-CN" altLang="en-US"/>
          </a:p>
        </p:txBody>
      </p:sp>
    </p:spTree>
    <p:extLst>
      <p:ext uri="{BB962C8B-B14F-4D97-AF65-F5344CB8AC3E}">
        <p14:creationId xmlns:p14="http://schemas.microsoft.com/office/powerpoint/2010/main" val="555345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33</a:t>
            </a:fld>
            <a:endParaRPr lang="zh-CN" altLang="en-US"/>
          </a:p>
        </p:txBody>
      </p:sp>
    </p:spTree>
    <p:extLst>
      <p:ext uri="{BB962C8B-B14F-4D97-AF65-F5344CB8AC3E}">
        <p14:creationId xmlns:p14="http://schemas.microsoft.com/office/powerpoint/2010/main" val="3998897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34</a:t>
            </a:fld>
            <a:endParaRPr lang="zh-CN" altLang="en-US"/>
          </a:p>
        </p:txBody>
      </p:sp>
    </p:spTree>
    <p:extLst>
      <p:ext uri="{BB962C8B-B14F-4D97-AF65-F5344CB8AC3E}">
        <p14:creationId xmlns:p14="http://schemas.microsoft.com/office/powerpoint/2010/main" val="1048165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35</a:t>
            </a:fld>
            <a:endParaRPr lang="zh-CN" altLang="en-US"/>
          </a:p>
        </p:txBody>
      </p:sp>
    </p:spTree>
    <p:extLst>
      <p:ext uri="{BB962C8B-B14F-4D97-AF65-F5344CB8AC3E}">
        <p14:creationId xmlns:p14="http://schemas.microsoft.com/office/powerpoint/2010/main" val="1677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a:t>
            </a:fld>
            <a:endParaRPr lang="zh-CN" altLang="en-US"/>
          </a:p>
        </p:txBody>
      </p:sp>
    </p:spTree>
    <p:extLst>
      <p:ext uri="{BB962C8B-B14F-4D97-AF65-F5344CB8AC3E}">
        <p14:creationId xmlns:p14="http://schemas.microsoft.com/office/powerpoint/2010/main" val="241145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36</a:t>
            </a:fld>
            <a:endParaRPr lang="zh-CN" altLang="en-US"/>
          </a:p>
        </p:txBody>
      </p:sp>
    </p:spTree>
    <p:extLst>
      <p:ext uri="{BB962C8B-B14F-4D97-AF65-F5344CB8AC3E}">
        <p14:creationId xmlns:p14="http://schemas.microsoft.com/office/powerpoint/2010/main" val="2984634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37</a:t>
            </a:fld>
            <a:endParaRPr lang="zh-CN" altLang="en-US"/>
          </a:p>
        </p:txBody>
      </p:sp>
    </p:spTree>
    <p:extLst>
      <p:ext uri="{BB962C8B-B14F-4D97-AF65-F5344CB8AC3E}">
        <p14:creationId xmlns:p14="http://schemas.microsoft.com/office/powerpoint/2010/main" val="3949030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38</a:t>
            </a:fld>
            <a:endParaRPr lang="zh-CN" altLang="en-US"/>
          </a:p>
        </p:txBody>
      </p:sp>
    </p:spTree>
    <p:extLst>
      <p:ext uri="{BB962C8B-B14F-4D97-AF65-F5344CB8AC3E}">
        <p14:creationId xmlns:p14="http://schemas.microsoft.com/office/powerpoint/2010/main" val="4292446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39</a:t>
            </a:fld>
            <a:endParaRPr lang="zh-CN" altLang="en-US"/>
          </a:p>
        </p:txBody>
      </p:sp>
    </p:spTree>
    <p:extLst>
      <p:ext uri="{BB962C8B-B14F-4D97-AF65-F5344CB8AC3E}">
        <p14:creationId xmlns:p14="http://schemas.microsoft.com/office/powerpoint/2010/main" val="336008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a:t>
            </a:fld>
            <a:endParaRPr lang="zh-CN" altLang="en-US"/>
          </a:p>
        </p:txBody>
      </p:sp>
    </p:spTree>
    <p:extLst>
      <p:ext uri="{BB962C8B-B14F-4D97-AF65-F5344CB8AC3E}">
        <p14:creationId xmlns:p14="http://schemas.microsoft.com/office/powerpoint/2010/main" val="223742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5</a:t>
            </a:fld>
            <a:endParaRPr lang="zh-CN" altLang="en-US"/>
          </a:p>
        </p:txBody>
      </p:sp>
    </p:spTree>
    <p:extLst>
      <p:ext uri="{BB962C8B-B14F-4D97-AF65-F5344CB8AC3E}">
        <p14:creationId xmlns:p14="http://schemas.microsoft.com/office/powerpoint/2010/main" val="239770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6</a:t>
            </a:fld>
            <a:endParaRPr lang="zh-CN" altLang="en-US"/>
          </a:p>
        </p:txBody>
      </p:sp>
    </p:spTree>
    <p:extLst>
      <p:ext uri="{BB962C8B-B14F-4D97-AF65-F5344CB8AC3E}">
        <p14:creationId xmlns:p14="http://schemas.microsoft.com/office/powerpoint/2010/main" val="153070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7</a:t>
            </a:fld>
            <a:endParaRPr lang="zh-CN" altLang="en-US"/>
          </a:p>
        </p:txBody>
      </p:sp>
    </p:spTree>
    <p:extLst>
      <p:ext uri="{BB962C8B-B14F-4D97-AF65-F5344CB8AC3E}">
        <p14:creationId xmlns:p14="http://schemas.microsoft.com/office/powerpoint/2010/main" val="26079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8</a:t>
            </a:fld>
            <a:endParaRPr lang="zh-CN" altLang="en-US"/>
          </a:p>
        </p:txBody>
      </p:sp>
    </p:spTree>
    <p:extLst>
      <p:ext uri="{BB962C8B-B14F-4D97-AF65-F5344CB8AC3E}">
        <p14:creationId xmlns:p14="http://schemas.microsoft.com/office/powerpoint/2010/main" val="377526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9</a:t>
            </a:fld>
            <a:endParaRPr lang="zh-CN" altLang="en-US"/>
          </a:p>
        </p:txBody>
      </p:sp>
    </p:spTree>
    <p:extLst>
      <p:ext uri="{BB962C8B-B14F-4D97-AF65-F5344CB8AC3E}">
        <p14:creationId xmlns:p14="http://schemas.microsoft.com/office/powerpoint/2010/main" val="5534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8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2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8F19D0-F4B1-4C67-8B9B-2D43605F14E0}"/>
              </a:ext>
            </a:extLst>
          </p:cNvPr>
          <p:cNvSpPr/>
          <p:nvPr userDrawn="1"/>
        </p:nvSpPr>
        <p:spPr>
          <a:xfrm>
            <a:off x="0" y="0"/>
            <a:ext cx="6096000" cy="3429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DB69652-717E-4E82-B343-89A08A675C12}"/>
              </a:ext>
            </a:extLst>
          </p:cNvPr>
          <p:cNvSpPr/>
          <p:nvPr userDrawn="1"/>
        </p:nvSpPr>
        <p:spPr>
          <a:xfrm>
            <a:off x="6096000" y="3428998"/>
            <a:ext cx="6096000" cy="3429002"/>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977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ABA3BE-18E6-4010-9492-4FBFC48D5492}"/>
              </a:ext>
            </a:extLst>
          </p:cNvPr>
          <p:cNvSpPr/>
          <p:nvPr userDrawn="1"/>
        </p:nvSpPr>
        <p:spPr>
          <a:xfrm>
            <a:off x="0" y="3429000"/>
            <a:ext cx="12192000" cy="3429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7C3314B-EF1D-4293-876E-FCBFD460FA97}"/>
              </a:ext>
            </a:extLst>
          </p:cNvPr>
          <p:cNvSpPr/>
          <p:nvPr userDrawn="1"/>
        </p:nvSpPr>
        <p:spPr>
          <a:xfrm>
            <a:off x="0" y="0"/>
            <a:ext cx="12192000" cy="3429001"/>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3C3015F2-B8FA-4BFE-8BFA-054E3A312611}"/>
              </a:ext>
            </a:extLst>
          </p:cNvPr>
          <p:cNvSpPr/>
          <p:nvPr userDrawn="1"/>
        </p:nvSpPr>
        <p:spPr>
          <a:xfrm>
            <a:off x="270113" y="191067"/>
            <a:ext cx="11721068" cy="6480628"/>
          </a:xfrm>
          <a:prstGeom prst="roundRect">
            <a:avLst>
              <a:gd name="adj" fmla="val 3785"/>
            </a:avLst>
          </a:prstGeom>
          <a:solidFill>
            <a:schemeClr val="bg1"/>
          </a:solidFill>
          <a:ln w="19304">
            <a:solidFill>
              <a:srgbClr val="727272"/>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1996CCC-4024-4AD3-950C-6384B5FBAA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695" t="28208" r="52504" b="33610"/>
          <a:stretch/>
        </p:blipFill>
        <p:spPr>
          <a:xfrm>
            <a:off x="-454808" y="596900"/>
            <a:ext cx="3405971" cy="5562600"/>
          </a:xfrm>
          <a:prstGeom prst="rect">
            <a:avLst/>
          </a:prstGeom>
          <a:effectLst/>
        </p:spPr>
      </p:pic>
    </p:spTree>
    <p:extLst>
      <p:ext uri="{BB962C8B-B14F-4D97-AF65-F5344CB8AC3E}">
        <p14:creationId xmlns:p14="http://schemas.microsoft.com/office/powerpoint/2010/main" val="177195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406D85-5E05-4ED4-9A9F-CED228D8EF20}"/>
              </a:ext>
            </a:extLst>
          </p:cNvPr>
          <p:cNvSpPr/>
          <p:nvPr userDrawn="1"/>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AA9DC88-92C9-4AAF-9D8B-C247ACBE7C8A}"/>
              </a:ext>
            </a:extLst>
          </p:cNvPr>
          <p:cNvSpPr/>
          <p:nvPr userDrawn="1"/>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730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2E857AC-EF41-4A43-98EC-1155DE42E698}"/>
              </a:ext>
            </a:extLst>
          </p:cNvPr>
          <p:cNvSpPr/>
          <p:nvPr userDrawn="1"/>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51B6B24-BE61-400D-8757-F475B342A88A}"/>
              </a:ext>
            </a:extLst>
          </p:cNvPr>
          <p:cNvSpPr/>
          <p:nvPr userDrawn="1"/>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58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F6425-1037-4540-BC05-2DBE933288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E33552C-8D36-427D-9EB7-C41031A87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534600F-F334-4BBC-A55D-3DADE3336EFA}"/>
              </a:ext>
            </a:extLst>
          </p:cNvPr>
          <p:cNvSpPr>
            <a:spLocks noGrp="1"/>
          </p:cNvSpPr>
          <p:nvPr>
            <p:ph type="dt" sz="half" idx="10"/>
          </p:nvPr>
        </p:nvSpPr>
        <p:spPr/>
        <p:txBody>
          <a:bodyPr/>
          <a:lstStyle/>
          <a:p>
            <a:fld id="{37C9AF92-B659-4BF9-B165-FC6C59C5FF9E}" type="datetimeFigureOut">
              <a:rPr lang="zh-TW" altLang="en-US" smtClean="0"/>
              <a:t>2020/9/24</a:t>
            </a:fld>
            <a:endParaRPr lang="zh-TW" altLang="en-US"/>
          </a:p>
        </p:txBody>
      </p:sp>
      <p:sp>
        <p:nvSpPr>
          <p:cNvPr id="5" name="頁尾版面配置區 4">
            <a:extLst>
              <a:ext uri="{FF2B5EF4-FFF2-40B4-BE49-F238E27FC236}">
                <a16:creationId xmlns:a16="http://schemas.microsoft.com/office/drawing/2014/main" id="{2639BCE3-5A14-457C-AC82-E10B38EDE6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CBAB95-07AE-4A79-AE0B-9F46ABBBC492}"/>
              </a:ext>
            </a:extLst>
          </p:cNvPr>
          <p:cNvSpPr>
            <a:spLocks noGrp="1"/>
          </p:cNvSpPr>
          <p:nvPr>
            <p:ph type="sldNum" sz="quarter" idx="12"/>
          </p:nvPr>
        </p:nvSpPr>
        <p:spPr/>
        <p:txBody>
          <a:bodyPr/>
          <a:lstStyle/>
          <a:p>
            <a:fld id="{2F0A46A2-86DA-4142-9C1D-B9074BF6AF57}" type="slidenum">
              <a:rPr lang="zh-TW" altLang="en-US" smtClean="0"/>
              <a:t>‹#›</a:t>
            </a:fld>
            <a:endParaRPr lang="zh-TW" altLang="en-US"/>
          </a:p>
        </p:txBody>
      </p:sp>
    </p:spTree>
    <p:extLst>
      <p:ext uri="{BB962C8B-B14F-4D97-AF65-F5344CB8AC3E}">
        <p14:creationId xmlns:p14="http://schemas.microsoft.com/office/powerpoint/2010/main" val="385948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735AF-7BD6-4EE0-8663-D397F27695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B92F68E-564B-4A7F-991F-CAF4E67E1A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AFE224-CE55-4ABD-BDC3-4AB2959DB1FF}"/>
              </a:ext>
            </a:extLst>
          </p:cNvPr>
          <p:cNvSpPr>
            <a:spLocks noGrp="1"/>
          </p:cNvSpPr>
          <p:nvPr>
            <p:ph type="dt" sz="half" idx="10"/>
          </p:nvPr>
        </p:nvSpPr>
        <p:spPr/>
        <p:txBody>
          <a:bodyPr/>
          <a:lstStyle/>
          <a:p>
            <a:fld id="{37C9AF92-B659-4BF9-B165-FC6C59C5FF9E}" type="datetimeFigureOut">
              <a:rPr lang="zh-TW" altLang="en-US" smtClean="0"/>
              <a:t>2020/9/24</a:t>
            </a:fld>
            <a:endParaRPr lang="zh-TW" altLang="en-US"/>
          </a:p>
        </p:txBody>
      </p:sp>
      <p:sp>
        <p:nvSpPr>
          <p:cNvPr id="5" name="頁尾版面配置區 4">
            <a:extLst>
              <a:ext uri="{FF2B5EF4-FFF2-40B4-BE49-F238E27FC236}">
                <a16:creationId xmlns:a16="http://schemas.microsoft.com/office/drawing/2014/main" id="{B167B60D-4A7C-4F3F-BE45-E8385627F6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488FBD-66A5-4788-AF91-65B180079415}"/>
              </a:ext>
            </a:extLst>
          </p:cNvPr>
          <p:cNvSpPr>
            <a:spLocks noGrp="1"/>
          </p:cNvSpPr>
          <p:nvPr>
            <p:ph type="sldNum" sz="quarter" idx="12"/>
          </p:nvPr>
        </p:nvSpPr>
        <p:spPr/>
        <p:txBody>
          <a:bodyPr/>
          <a:lstStyle/>
          <a:p>
            <a:fld id="{2F0A46A2-86DA-4142-9C1D-B9074BF6AF57}" type="slidenum">
              <a:rPr lang="zh-TW" altLang="en-US" smtClean="0"/>
              <a:t>‹#›</a:t>
            </a:fld>
            <a:endParaRPr lang="zh-TW" altLang="en-US"/>
          </a:p>
        </p:txBody>
      </p:sp>
    </p:spTree>
    <p:extLst>
      <p:ext uri="{BB962C8B-B14F-4D97-AF65-F5344CB8AC3E}">
        <p14:creationId xmlns:p14="http://schemas.microsoft.com/office/powerpoint/2010/main" val="243453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55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0.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0.sv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https://cdn6.aptoide.com/imgs/1/8/e/18ebcb97bf9ece26a504727322902d3f_icon.png?w=256" TargetMode="Externa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9.png"/><Relationship Id="rId7" Type="http://schemas.openxmlformats.org/officeDocument/2006/relationships/image" Target="https://image.flaticon.com/icons/png/512/939/939855.p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https://cdn6.aptoide.com/imgs/1/8/e/18ebcb97bf9ece26a504727322902d3f_icon.png?w=256" TargetMode="External"/><Relationship Id="rId4" Type="http://schemas.openxmlformats.org/officeDocument/2006/relationships/image" Target="../media/image30.png"/><Relationship Id="rId9" Type="http://schemas.openxmlformats.org/officeDocument/2006/relationships/image" Target="../media/image20.sv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3.svg"/><Relationship Id="rId3"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svg"/><Relationship Id="rId9" Type="http://schemas.openxmlformats.org/officeDocument/2006/relationships/image" Target="../media/image12.sv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4.sv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5.svg"/><Relationship Id="rId3"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sv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svg"/><Relationship Id="rId11" Type="http://schemas.openxmlformats.org/officeDocument/2006/relationships/image" Target="../media/image12.sv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5.sv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6.jpeg"/><Relationship Id="rId4" Type="http://schemas.openxmlformats.org/officeDocument/2006/relationships/image" Target="../media/image14.svg"/></Relationships>
</file>

<file path=ppt/slides/_rels/slide3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3.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7.jpg"/><Relationship Id="rId5" Type="http://schemas.openxmlformats.org/officeDocument/2006/relationships/image" Target="../media/image36.jpeg"/><Relationship Id="rId4" Type="http://schemas.openxmlformats.org/officeDocument/2006/relationships/image" Target="../media/image14.sv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jp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3.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13.png"/><Relationship Id="rId7" Type="http://schemas.openxmlformats.org/officeDocument/2006/relationships/image" Target="../media/image38.jp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jp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jp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jp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sv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E36C7F1-6C00-4850-BBD3-E2708CA8A36A}"/>
              </a:ext>
            </a:extLst>
          </p:cNvPr>
          <p:cNvSpPr/>
          <p:nvPr/>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BB73022-E843-4B58-8CAE-72943EF2BA47}"/>
              </a:ext>
            </a:extLst>
          </p:cNvPr>
          <p:cNvSpPr/>
          <p:nvPr/>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DD138FA-3C37-42AF-8AF2-84E223662A24}"/>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13963" r="15432" b="9410"/>
          <a:stretch/>
        </p:blipFill>
        <p:spPr>
          <a:xfrm rot="5400000">
            <a:off x="2515440" y="-2202731"/>
            <a:ext cx="7034120" cy="11163542"/>
          </a:xfrm>
          <a:prstGeom prst="rect">
            <a:avLst/>
          </a:prstGeom>
          <a:effectLst>
            <a:outerShdw blurRad="152400" dist="76200" dir="5400000" algn="t" rotWithShape="0">
              <a:prstClr val="black">
                <a:alpha val="40000"/>
              </a:prstClr>
            </a:outerShdw>
          </a:effectLst>
        </p:spPr>
      </p:pic>
      <p:sp>
        <p:nvSpPr>
          <p:cNvPr id="7" name="文本框 6">
            <a:extLst>
              <a:ext uri="{FF2B5EF4-FFF2-40B4-BE49-F238E27FC236}">
                <a16:creationId xmlns:a16="http://schemas.microsoft.com/office/drawing/2014/main" id="{0676F23F-3559-42D1-8355-679E391FB725}"/>
              </a:ext>
            </a:extLst>
          </p:cNvPr>
          <p:cNvSpPr txBox="1"/>
          <p:nvPr/>
        </p:nvSpPr>
        <p:spPr>
          <a:xfrm>
            <a:off x="3292536" y="1361614"/>
            <a:ext cx="5751646" cy="3139321"/>
          </a:xfrm>
          <a:prstGeom prst="rect">
            <a:avLst/>
          </a:prstGeom>
          <a:noFill/>
        </p:spPr>
        <p:txBody>
          <a:bodyPr wrap="square" rtlCol="0">
            <a:spAutoFit/>
          </a:bodyPr>
          <a:lstStyle/>
          <a:p>
            <a:pPr algn="ctr"/>
            <a:r>
              <a:rPr lang="zh-TW" altLang="en-US" sz="6600" b="1" spc="-150" dirty="0">
                <a:solidFill>
                  <a:srgbClr val="FFC73E"/>
                </a:solidFill>
                <a:latin typeface="方正手迹-小欢卡通体" panose="02000500000000000000" pitchFamily="2" charset="-122"/>
                <a:ea typeface="方正手迹-小欢卡通体" panose="02000500000000000000" pitchFamily="2" charset="-122"/>
              </a:rPr>
              <a:t>具智慧目標追蹤功能的緊急視訊通報系統</a:t>
            </a:r>
            <a:endParaRPr lang="zh-CN" altLang="en-US" sz="6600" b="1" spc="-150" dirty="0">
              <a:solidFill>
                <a:srgbClr val="FFC73E"/>
              </a:solidFill>
              <a:latin typeface="方正手迹-小欢卡通体" panose="02000500000000000000" pitchFamily="2" charset="-122"/>
              <a:ea typeface="方正手迹-小欢卡通体" panose="02000500000000000000" pitchFamily="2" charset="-122"/>
            </a:endParaRPr>
          </a:p>
        </p:txBody>
      </p:sp>
      <p:pic>
        <p:nvPicPr>
          <p:cNvPr id="6" name="图片 5">
            <a:extLst>
              <a:ext uri="{FF2B5EF4-FFF2-40B4-BE49-F238E27FC236}">
                <a16:creationId xmlns:a16="http://schemas.microsoft.com/office/drawing/2014/main" id="{6E0EC271-F6FA-400A-98A1-C5D063F69E46}"/>
              </a:ext>
            </a:extLst>
          </p:cNvPr>
          <p:cNvPicPr>
            <a:picLocks noChangeAspect="1"/>
          </p:cNvPicPr>
          <p:nvPr/>
        </p:nvPicPr>
        <p:blipFill rotWithShape="1">
          <a:blip r:embed="rId4"/>
          <a:srcRect r="50000"/>
          <a:stretch/>
        </p:blipFill>
        <p:spPr>
          <a:xfrm>
            <a:off x="1120836" y="849246"/>
            <a:ext cx="4749800" cy="2802443"/>
          </a:xfrm>
          <a:prstGeom prst="rect">
            <a:avLst/>
          </a:prstGeom>
        </p:spPr>
      </p:pic>
      <p:sp>
        <p:nvSpPr>
          <p:cNvPr id="18" name="矩形 17">
            <a:extLst>
              <a:ext uri="{FF2B5EF4-FFF2-40B4-BE49-F238E27FC236}">
                <a16:creationId xmlns:a16="http://schemas.microsoft.com/office/drawing/2014/main" id="{F1C18E1B-3E2C-401E-A30C-B8E4B40EDF25}"/>
              </a:ext>
            </a:extLst>
          </p:cNvPr>
          <p:cNvSpPr/>
          <p:nvPr/>
        </p:nvSpPr>
        <p:spPr>
          <a:xfrm>
            <a:off x="5118008" y="5470090"/>
            <a:ext cx="1955985" cy="369332"/>
          </a:xfrm>
          <a:prstGeom prst="rect">
            <a:avLst/>
          </a:prstGeom>
        </p:spPr>
        <p:txBody>
          <a:bodyPr wrap="none">
            <a:spAutoFit/>
          </a:bodyPr>
          <a:lstStyle/>
          <a:p>
            <a:pPr algn="ctr"/>
            <a:r>
              <a:rPr lang="zh-CN" altLang="en-US" dirty="0">
                <a:solidFill>
                  <a:schemeClr val="bg1"/>
                </a:solidFill>
                <a:latin typeface="方正雅士黑 简" panose="02000500000000000000" pitchFamily="2" charset="-122"/>
                <a:ea typeface="方正雅士黑 简" panose="02000500000000000000" pitchFamily="2" charset="-122"/>
              </a:rPr>
              <a:t>汇报人：优品</a:t>
            </a:r>
            <a:r>
              <a:rPr lang="en-US" altLang="zh-CN" dirty="0">
                <a:solidFill>
                  <a:schemeClr val="bg1"/>
                </a:solidFill>
                <a:latin typeface="方正雅士黑 简" panose="02000500000000000000" pitchFamily="2" charset="-122"/>
                <a:ea typeface="方正雅士黑 简" panose="02000500000000000000" pitchFamily="2" charset="-122"/>
              </a:rPr>
              <a:t>PPT</a:t>
            </a:r>
            <a:endParaRPr lang="zh-CN" altLang="en-US" dirty="0">
              <a:solidFill>
                <a:schemeClr val="bg1"/>
              </a:solidFill>
              <a:latin typeface="方正雅士黑 简" panose="02000500000000000000" pitchFamily="2" charset="-122"/>
              <a:ea typeface="方正雅士黑 简" panose="02000500000000000000" pitchFamily="2" charset="-122"/>
            </a:endParaRPr>
          </a:p>
        </p:txBody>
      </p:sp>
      <p:pic>
        <p:nvPicPr>
          <p:cNvPr id="14" name="图片 13">
            <a:extLst>
              <a:ext uri="{FF2B5EF4-FFF2-40B4-BE49-F238E27FC236}">
                <a16:creationId xmlns:a16="http://schemas.microsoft.com/office/drawing/2014/main" id="{EA40FC9A-B7C0-426E-9DB1-8176B1F1ECA3}"/>
              </a:ext>
            </a:extLst>
          </p:cNvPr>
          <p:cNvPicPr>
            <a:picLocks noChangeAspect="1"/>
          </p:cNvPicPr>
          <p:nvPr/>
        </p:nvPicPr>
        <p:blipFill rotWithShape="1">
          <a:blip r:embed="rId4"/>
          <a:srcRect r="50000"/>
          <a:stretch/>
        </p:blipFill>
        <p:spPr>
          <a:xfrm flipH="1">
            <a:off x="6600301" y="849245"/>
            <a:ext cx="4749800" cy="2802443"/>
          </a:xfrm>
          <a:prstGeom prst="rect">
            <a:avLst/>
          </a:prstGeom>
        </p:spPr>
      </p:pic>
      <p:sp>
        <p:nvSpPr>
          <p:cNvPr id="19" name="文本框 130">
            <a:extLst>
              <a:ext uri="{FF2B5EF4-FFF2-40B4-BE49-F238E27FC236}">
                <a16:creationId xmlns:a16="http://schemas.microsoft.com/office/drawing/2014/main" id="{BB2F7A38-090A-443B-BFA9-1A2A20D6597A}"/>
              </a:ext>
            </a:extLst>
          </p:cNvPr>
          <p:cNvSpPr txBox="1"/>
          <p:nvPr/>
        </p:nvSpPr>
        <p:spPr>
          <a:xfrm>
            <a:off x="2465766" y="5220377"/>
            <a:ext cx="7405185" cy="1877437"/>
          </a:xfrm>
          <a:prstGeom prst="rect">
            <a:avLst/>
          </a:prstGeom>
          <a:noFill/>
          <a:ln>
            <a:noFill/>
          </a:ln>
        </p:spPr>
        <p:txBody>
          <a:bodyPr wrap="square" rtlCol="0">
            <a:spAutoFit/>
          </a:bodyPr>
          <a:lstStyle/>
          <a:p>
            <a:pPr algn="ctr"/>
            <a:r>
              <a:rPr kumimoji="1" lang="zh-TW" altLang="en-US" sz="4400" dirty="0">
                <a:solidFill>
                  <a:schemeClr val="accent4"/>
                </a:solidFill>
                <a:latin typeface="Microsoft YaHei" charset="0"/>
                <a:ea typeface="Microsoft YaHei" charset="0"/>
                <a:cs typeface="Microsoft YaHei" charset="0"/>
              </a:rPr>
              <a:t>組員</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曾凰嘉</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蔣有為</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楊家維</a:t>
            </a:r>
            <a:endParaRPr kumimoji="1" lang="en-US" altLang="zh-TW" sz="4400" dirty="0">
              <a:solidFill>
                <a:schemeClr val="accent4"/>
              </a:solidFill>
              <a:latin typeface="Microsoft YaHei" charset="0"/>
              <a:ea typeface="Microsoft YaHei" charset="0"/>
              <a:cs typeface="Microsoft YaHei" charset="0"/>
            </a:endParaRPr>
          </a:p>
          <a:p>
            <a:pPr algn="ctr"/>
            <a:endParaRPr kumimoji="1" lang="zh-CN" altLang="en-US" sz="72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833951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2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1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750"/>
                            </p:stCondLst>
                            <p:childTnLst>
                              <p:par>
                                <p:cTn id="16" presetID="50" presetClass="entr" presetSubtype="0" decel="100000"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750" fill="hold"/>
                                        <p:tgtEl>
                                          <p:spTgt spid="7"/>
                                        </p:tgtEl>
                                        <p:attrNameLst>
                                          <p:attrName>ppt_w</p:attrName>
                                        </p:attrNameLst>
                                      </p:cBhvr>
                                      <p:tavLst>
                                        <p:tav tm="0">
                                          <p:val>
                                            <p:strVal val="#ppt_w+.3"/>
                                          </p:val>
                                        </p:tav>
                                        <p:tav tm="100000">
                                          <p:val>
                                            <p:strVal val="#ppt_w"/>
                                          </p:val>
                                        </p:tav>
                                      </p:tavLst>
                                    </p:anim>
                                    <p:anim calcmode="lin" valueType="num">
                                      <p:cBhvr>
                                        <p:cTn id="19" dur="750" fill="hold"/>
                                        <p:tgtEl>
                                          <p:spTgt spid="7"/>
                                        </p:tgtEl>
                                        <p:attrNameLst>
                                          <p:attrName>ppt_h</p:attrName>
                                        </p:attrNameLst>
                                      </p:cBhvr>
                                      <p:tavLst>
                                        <p:tav tm="0">
                                          <p:val>
                                            <p:strVal val="#ppt_h"/>
                                          </p:val>
                                        </p:tav>
                                        <p:tav tm="100000">
                                          <p:val>
                                            <p:strVal val="#ppt_h"/>
                                          </p:val>
                                        </p:tav>
                                      </p:tavLst>
                                    </p:anim>
                                    <p:animEffect transition="in" filter="fade">
                                      <p:cBhvr>
                                        <p:cTn id="20" dur="750"/>
                                        <p:tgtEl>
                                          <p:spTgt spid="7"/>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22083336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272742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1504474570"/>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895936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963922614"/>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3290805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3CD13B8-C737-4219-A66C-9357F12A2ED2}"/>
              </a:ext>
            </a:extLst>
          </p:cNvPr>
          <p:cNvSpPr txBox="1">
            <a:spLocks/>
          </p:cNvSpPr>
          <p:nvPr/>
        </p:nvSpPr>
        <p:spPr>
          <a:xfrm>
            <a:off x="4205177" y="380362"/>
            <a:ext cx="5358063" cy="110749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6000" b="1" dirty="0">
                <a:latin typeface="微軟正黑體 Light" panose="020B0304030504040204" pitchFamily="34" charset="-120"/>
                <a:ea typeface="微軟正黑體 Light" panose="020B0304030504040204" pitchFamily="34" charset="-120"/>
              </a:rPr>
              <a:t>系統架構圖</a:t>
            </a:r>
          </a:p>
        </p:txBody>
      </p:sp>
      <p:pic>
        <p:nvPicPr>
          <p:cNvPr id="3" name="圖片 2">
            <a:extLst>
              <a:ext uri="{FF2B5EF4-FFF2-40B4-BE49-F238E27FC236}">
                <a16:creationId xmlns:a16="http://schemas.microsoft.com/office/drawing/2014/main" id="{39AEEFD4-F0B7-413F-B7CE-C0143CAC8ABB}"/>
              </a:ext>
            </a:extLst>
          </p:cNvPr>
          <p:cNvPicPr>
            <a:picLocks noChangeAspect="1"/>
          </p:cNvPicPr>
          <p:nvPr/>
        </p:nvPicPr>
        <p:blipFill>
          <a:blip r:embed="rId2"/>
          <a:stretch>
            <a:fillRect/>
          </a:stretch>
        </p:blipFill>
        <p:spPr>
          <a:xfrm>
            <a:off x="1852263" y="1254648"/>
            <a:ext cx="8759537" cy="5221442"/>
          </a:xfrm>
          <a:prstGeom prst="rect">
            <a:avLst/>
          </a:prstGeom>
        </p:spPr>
      </p:pic>
    </p:spTree>
    <p:extLst>
      <p:ext uri="{BB962C8B-B14F-4D97-AF65-F5344CB8AC3E}">
        <p14:creationId xmlns:p14="http://schemas.microsoft.com/office/powerpoint/2010/main" val="246922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3CD13B8-C737-4219-A66C-9357F12A2ED2}"/>
              </a:ext>
            </a:extLst>
          </p:cNvPr>
          <p:cNvSpPr txBox="1">
            <a:spLocks/>
          </p:cNvSpPr>
          <p:nvPr/>
        </p:nvSpPr>
        <p:spPr>
          <a:xfrm>
            <a:off x="3792223" y="381910"/>
            <a:ext cx="5358063" cy="110749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b="1" dirty="0">
                <a:latin typeface="微軟正黑體 Light" panose="020B0304030504040204" pitchFamily="34" charset="-120"/>
                <a:ea typeface="微軟正黑體 Light" panose="020B0304030504040204" pitchFamily="34" charset="-120"/>
              </a:rPr>
              <a:t>APP </a:t>
            </a:r>
            <a:r>
              <a:rPr lang="zh-TW" altLang="en-US" sz="6000" b="1" dirty="0">
                <a:latin typeface="微軟正黑體 Light" panose="020B0304030504040204" pitchFamily="34" charset="-120"/>
                <a:ea typeface="微軟正黑體 Light" panose="020B0304030504040204" pitchFamily="34" charset="-120"/>
              </a:rPr>
              <a:t>示意圖</a:t>
            </a:r>
          </a:p>
        </p:txBody>
      </p:sp>
      <p:graphicFrame>
        <p:nvGraphicFramePr>
          <p:cNvPr id="5" name="資料庫圖表 4">
            <a:extLst>
              <a:ext uri="{FF2B5EF4-FFF2-40B4-BE49-F238E27FC236}">
                <a16:creationId xmlns:a16="http://schemas.microsoft.com/office/drawing/2014/main" id="{0C333BFE-7178-4D3D-A7C7-EAC2C39211A6}"/>
              </a:ext>
            </a:extLst>
          </p:cNvPr>
          <p:cNvGraphicFramePr/>
          <p:nvPr>
            <p:extLst>
              <p:ext uri="{D42A27DB-BD31-4B8C-83A1-F6EECF244321}">
                <p14:modId xmlns:p14="http://schemas.microsoft.com/office/powerpoint/2010/main" val="536694706"/>
              </p:ext>
            </p:extLst>
          </p:nvPr>
        </p:nvGraphicFramePr>
        <p:xfrm>
          <a:off x="1206139" y="1489400"/>
          <a:ext cx="9964623" cy="49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25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3" descr="一張含有 螢幕擷取畫面 的圖片&#10;&#10;自動產生的描述">
            <a:extLst>
              <a:ext uri="{FF2B5EF4-FFF2-40B4-BE49-F238E27FC236}">
                <a16:creationId xmlns:a16="http://schemas.microsoft.com/office/drawing/2014/main" id="{DB5DF42F-D3BB-4704-B673-02A0BE07F850}"/>
              </a:ext>
            </a:extLst>
          </p:cNvPr>
          <p:cNvPicPr>
            <a:picLocks noChangeAspect="1"/>
          </p:cNvPicPr>
          <p:nvPr/>
        </p:nvPicPr>
        <p:blipFill rotWithShape="1">
          <a:blip r:embed="rId2"/>
          <a:srcRect t="3156" r="1" b="29180"/>
          <a:stretch/>
        </p:blipFill>
        <p:spPr>
          <a:xfrm>
            <a:off x="1896981" y="891052"/>
            <a:ext cx="7853298" cy="4012011"/>
          </a:xfrm>
          <a:prstGeom prst="rect">
            <a:avLst/>
          </a:prstGeom>
        </p:spPr>
      </p:pic>
      <p:sp>
        <p:nvSpPr>
          <p:cNvPr id="3" name="文字方塊 2">
            <a:extLst>
              <a:ext uri="{FF2B5EF4-FFF2-40B4-BE49-F238E27FC236}">
                <a16:creationId xmlns:a16="http://schemas.microsoft.com/office/drawing/2014/main" id="{5D0421B8-BD9B-486B-B0AC-024EF35058F4}"/>
              </a:ext>
            </a:extLst>
          </p:cNvPr>
          <p:cNvSpPr txBox="1"/>
          <p:nvPr/>
        </p:nvSpPr>
        <p:spPr>
          <a:xfrm>
            <a:off x="2781300" y="0"/>
            <a:ext cx="6629400" cy="1015663"/>
          </a:xfrm>
          <a:prstGeom prst="rect">
            <a:avLst/>
          </a:prstGeom>
          <a:noFill/>
        </p:spPr>
        <p:txBody>
          <a:bodyPr wrap="square" rtlCol="0">
            <a:spAutoFit/>
          </a:bodyPr>
          <a:lstStyle/>
          <a:p>
            <a:pPr algn="ctr"/>
            <a:r>
              <a:rPr lang="en-US" altLang="zh-TW" sz="6000" b="1" dirty="0"/>
              <a:t>Android APP</a:t>
            </a:r>
            <a:endParaRPr lang="zh-TW" altLang="en-US" sz="6000" b="1" dirty="0"/>
          </a:p>
        </p:txBody>
      </p:sp>
      <p:pic>
        <p:nvPicPr>
          <p:cNvPr id="4" name="圖片 3">
            <a:extLst>
              <a:ext uri="{FF2B5EF4-FFF2-40B4-BE49-F238E27FC236}">
                <a16:creationId xmlns:a16="http://schemas.microsoft.com/office/drawing/2014/main" id="{3DD30160-BEDD-4CE6-8118-E01DD8F1B4D5}"/>
              </a:ext>
            </a:extLst>
          </p:cNvPr>
          <p:cNvPicPr>
            <a:picLocks noChangeAspect="1"/>
          </p:cNvPicPr>
          <p:nvPr/>
        </p:nvPicPr>
        <p:blipFill>
          <a:blip r:embed="rId3"/>
          <a:stretch>
            <a:fillRect/>
          </a:stretch>
        </p:blipFill>
        <p:spPr>
          <a:xfrm>
            <a:off x="1304221" y="4875969"/>
            <a:ext cx="9178290" cy="1817065"/>
          </a:xfrm>
          <a:prstGeom prst="rect">
            <a:avLst/>
          </a:prstGeom>
        </p:spPr>
      </p:pic>
    </p:spTree>
    <p:extLst>
      <p:ext uri="{BB962C8B-B14F-4D97-AF65-F5344CB8AC3E}">
        <p14:creationId xmlns:p14="http://schemas.microsoft.com/office/powerpoint/2010/main" val="321743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AB9C5DC-3934-4469-A5E2-5920B1A35586}"/>
              </a:ext>
            </a:extLst>
          </p:cNvPr>
          <p:cNvSpPr txBox="1"/>
          <p:nvPr/>
        </p:nvSpPr>
        <p:spPr>
          <a:xfrm>
            <a:off x="2659380" y="388620"/>
            <a:ext cx="6629400" cy="1015663"/>
          </a:xfrm>
          <a:prstGeom prst="rect">
            <a:avLst/>
          </a:prstGeom>
          <a:noFill/>
        </p:spPr>
        <p:txBody>
          <a:bodyPr wrap="square" rtlCol="0">
            <a:spAutoFit/>
          </a:bodyPr>
          <a:lstStyle/>
          <a:p>
            <a:pPr algn="ctr"/>
            <a:r>
              <a:rPr lang="en-US" altLang="zh-TW" sz="6000" b="1" dirty="0"/>
              <a:t>Android APP</a:t>
            </a:r>
            <a:endParaRPr lang="zh-TW" altLang="en-US" sz="6000" b="1" dirty="0"/>
          </a:p>
        </p:txBody>
      </p:sp>
      <p:pic>
        <p:nvPicPr>
          <p:cNvPr id="5" name="圖片 4">
            <a:extLst>
              <a:ext uri="{FF2B5EF4-FFF2-40B4-BE49-F238E27FC236}">
                <a16:creationId xmlns:a16="http://schemas.microsoft.com/office/drawing/2014/main" id="{3A1E1E7C-CEBA-4F32-A066-298BC7C819AD}"/>
              </a:ext>
            </a:extLst>
          </p:cNvPr>
          <p:cNvPicPr>
            <a:picLocks noChangeAspect="1"/>
          </p:cNvPicPr>
          <p:nvPr/>
        </p:nvPicPr>
        <p:blipFill>
          <a:blip r:embed="rId2"/>
          <a:stretch>
            <a:fillRect/>
          </a:stretch>
        </p:blipFill>
        <p:spPr>
          <a:xfrm>
            <a:off x="740733" y="1467913"/>
            <a:ext cx="10930462" cy="4499253"/>
          </a:xfrm>
          <a:prstGeom prst="rect">
            <a:avLst/>
          </a:prstGeom>
        </p:spPr>
      </p:pic>
    </p:spTree>
    <p:extLst>
      <p:ext uri="{BB962C8B-B14F-4D97-AF65-F5344CB8AC3E}">
        <p14:creationId xmlns:p14="http://schemas.microsoft.com/office/powerpoint/2010/main" val="330463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3">
            <a:extLst>
              <a:ext uri="{FF2B5EF4-FFF2-40B4-BE49-F238E27FC236}">
                <a16:creationId xmlns:a16="http://schemas.microsoft.com/office/drawing/2014/main" id="{F94A34F8-A874-4AB2-B3F3-13F1D486419F}"/>
              </a:ext>
            </a:extLst>
          </p:cNvPr>
          <p:cNvPicPr>
            <a:picLocks noChangeAspect="1"/>
          </p:cNvPicPr>
          <p:nvPr/>
        </p:nvPicPr>
        <p:blipFill>
          <a:blip r:embed="rId3"/>
          <a:stretch>
            <a:fillRect/>
          </a:stretch>
        </p:blipFill>
        <p:spPr>
          <a:xfrm>
            <a:off x="1797618" y="1065698"/>
            <a:ext cx="8609679" cy="5429369"/>
          </a:xfrm>
          <a:prstGeom prst="rect">
            <a:avLst/>
          </a:prstGeom>
        </p:spPr>
      </p:pic>
      <p:sp>
        <p:nvSpPr>
          <p:cNvPr id="3" name="文字方塊 2">
            <a:extLst>
              <a:ext uri="{FF2B5EF4-FFF2-40B4-BE49-F238E27FC236}">
                <a16:creationId xmlns:a16="http://schemas.microsoft.com/office/drawing/2014/main" id="{85C1A493-6179-4A3A-B7BE-678D8BA3F95A}"/>
              </a:ext>
            </a:extLst>
          </p:cNvPr>
          <p:cNvSpPr txBox="1"/>
          <p:nvPr/>
        </p:nvSpPr>
        <p:spPr>
          <a:xfrm>
            <a:off x="4317476" y="188536"/>
            <a:ext cx="4345757" cy="1754326"/>
          </a:xfrm>
          <a:prstGeom prst="rect">
            <a:avLst/>
          </a:prstGeom>
          <a:noFill/>
        </p:spPr>
        <p:txBody>
          <a:bodyPr wrap="square" rtlCol="0">
            <a:spAutoFit/>
          </a:bodyPr>
          <a:lstStyle/>
          <a:p>
            <a:r>
              <a:rPr lang="en-US" altLang="zh-TW" sz="5400" b="1" dirty="0"/>
              <a:t>Broker</a:t>
            </a:r>
            <a:endParaRPr lang="zh-TW" altLang="en-US" sz="5400" b="1" dirty="0"/>
          </a:p>
          <a:p>
            <a:endParaRPr lang="zh-TW" altLang="en-US" sz="5400" b="1" dirty="0"/>
          </a:p>
        </p:txBody>
      </p:sp>
    </p:spTree>
    <p:extLst>
      <p:ext uri="{BB962C8B-B14F-4D97-AF65-F5344CB8AC3E}">
        <p14:creationId xmlns:p14="http://schemas.microsoft.com/office/powerpoint/2010/main" val="328532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5E9E882E-5257-4685-B0E6-432FCD9BDED0}"/>
              </a:ext>
            </a:extLst>
          </p:cNvPr>
          <p:cNvSpPr txBox="1"/>
          <p:nvPr/>
        </p:nvSpPr>
        <p:spPr>
          <a:xfrm>
            <a:off x="3399182" y="400558"/>
            <a:ext cx="5155924"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直播串流</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3" name="Title 20">
            <a:extLst>
              <a:ext uri="{FF2B5EF4-FFF2-40B4-BE49-F238E27FC236}">
                <a16:creationId xmlns:a16="http://schemas.microsoft.com/office/drawing/2014/main" id="{4BC9AB13-5776-4AAA-B684-11030C029DB3}"/>
              </a:ext>
            </a:extLst>
          </p:cNvPr>
          <p:cNvSpPr txBox="1"/>
          <p:nvPr/>
        </p:nvSpPr>
        <p:spPr>
          <a:xfrm>
            <a:off x="1102457" y="2064722"/>
            <a:ext cx="10260531" cy="2555341"/>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457200" indent="-457200" algn="l">
              <a:lnSpc>
                <a:spcPct val="150000"/>
              </a:lnSpc>
              <a:buFont typeface="Arial" panose="020B0604020202020204" pitchFamily="34" charset="0"/>
              <a:buChar char="•"/>
            </a:pPr>
            <a:r>
              <a:rPr lang="zh-TW" altLang="en-US" sz="3600" dirty="0">
                <a:solidFill>
                  <a:schemeClr val="tx1"/>
                </a:solidFill>
                <a:latin typeface="微軟正黑體" panose="020B0604030504040204" pitchFamily="34" charset="-120"/>
                <a:ea typeface="微軟正黑體" panose="020B0604030504040204" pitchFamily="34" charset="-120"/>
              </a:rPr>
              <a:t>後台接收到</a:t>
            </a:r>
            <a:r>
              <a:rPr lang="en-US" altLang="zh-TW" sz="3600" dirty="0">
                <a:solidFill>
                  <a:schemeClr val="tx1"/>
                </a:solidFill>
                <a:latin typeface="微軟正黑體" panose="020B0604030504040204" pitchFamily="34" charset="-120"/>
                <a:ea typeface="微軟正黑體" panose="020B0604030504040204" pitchFamily="34" charset="-120"/>
              </a:rPr>
              <a:t>APP</a:t>
            </a:r>
            <a:r>
              <a:rPr lang="zh-TW" altLang="en-US" sz="3600" dirty="0">
                <a:solidFill>
                  <a:schemeClr val="tx1"/>
                </a:solidFill>
                <a:latin typeface="微軟正黑體" panose="020B0604030504040204" pitchFamily="34" charset="-120"/>
                <a:ea typeface="微軟正黑體" panose="020B0604030504040204" pitchFamily="34" charset="-120"/>
              </a:rPr>
              <a:t>傳送過來的封包後，會將此封包內的</a:t>
            </a:r>
            <a:r>
              <a:rPr lang="en-US" altLang="zh-TW" sz="3600" dirty="0">
                <a:solidFill>
                  <a:schemeClr val="tx1"/>
                </a:solidFill>
                <a:latin typeface="微軟正黑體" panose="020B0604030504040204" pitchFamily="34" charset="-120"/>
                <a:ea typeface="微軟正黑體" panose="020B0604030504040204" pitchFamily="34" charset="-120"/>
              </a:rPr>
              <a:t>QR</a:t>
            </a:r>
            <a:r>
              <a:rPr lang="zh-TW" altLang="en-US" sz="3600" dirty="0">
                <a:solidFill>
                  <a:schemeClr val="tx1"/>
                </a:solidFill>
                <a:latin typeface="微軟正黑體" panose="020B0604030504040204" pitchFamily="34" charset="-120"/>
                <a:ea typeface="微軟正黑體" panose="020B0604030504040204" pitchFamily="34" charset="-120"/>
              </a:rPr>
              <a:t> </a:t>
            </a:r>
            <a:r>
              <a:rPr lang="en-US" altLang="zh-TW" sz="3600" dirty="0">
                <a:solidFill>
                  <a:schemeClr val="tx1"/>
                </a:solidFill>
                <a:latin typeface="微軟正黑體" panose="020B0604030504040204" pitchFamily="34" charset="-120"/>
                <a:ea typeface="微軟正黑體" panose="020B0604030504040204" pitchFamily="34" charset="-120"/>
              </a:rPr>
              <a:t>code</a:t>
            </a:r>
            <a:r>
              <a:rPr lang="zh-TW" altLang="en-US" sz="3600" dirty="0">
                <a:solidFill>
                  <a:schemeClr val="tx1"/>
                </a:solidFill>
                <a:latin typeface="微軟正黑體" panose="020B0604030504040204" pitchFamily="34" charset="-120"/>
                <a:ea typeface="微軟正黑體" panose="020B0604030504040204" pitchFamily="34" charset="-120"/>
              </a:rPr>
              <a:t>編號對應到的攝影機畫面上傳至</a:t>
            </a:r>
            <a:r>
              <a:rPr lang="zh-TW" altLang="en-US" sz="3600">
                <a:solidFill>
                  <a:schemeClr val="tx1"/>
                </a:solidFill>
                <a:latin typeface="微軟正黑體" panose="020B0604030504040204" pitchFamily="34" charset="-120"/>
                <a:ea typeface="微軟正黑體" panose="020B0604030504040204" pitchFamily="34" charset="-120"/>
              </a:rPr>
              <a:t>網站上供相關人員了解</a:t>
            </a:r>
            <a:r>
              <a:rPr lang="zh-TW" altLang="en-US" sz="3600" dirty="0">
                <a:solidFill>
                  <a:schemeClr val="tx1"/>
                </a:solidFill>
                <a:latin typeface="微軟正黑體" panose="020B0604030504040204" pitchFamily="34" charset="-120"/>
                <a:ea typeface="微軟正黑體" panose="020B0604030504040204" pitchFamily="34" charset="-120"/>
              </a:rPr>
              <a:t>當時情況。</a:t>
            </a:r>
            <a:endParaRPr lang="en-US" altLang="zh-CN" sz="36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501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C7FE9-F379-48DC-803B-804B20CDBB20}"/>
              </a:ext>
            </a:extLst>
          </p:cNvPr>
          <p:cNvSpPr txBox="1">
            <a:spLocks/>
          </p:cNvSpPr>
          <p:nvPr/>
        </p:nvSpPr>
        <p:spPr>
          <a:xfrm>
            <a:off x="838200" y="207390"/>
            <a:ext cx="10515600" cy="2029283"/>
          </a:xfr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4800">
                <a:latin typeface="微軟正黑體 Light" panose="020B0304030504040204" pitchFamily="34" charset="-120"/>
                <a:ea typeface="微軟正黑體 Light" panose="020B0304030504040204" pitchFamily="34" charset="-120"/>
              </a:rPr>
              <a:t>直播串流</a:t>
            </a:r>
            <a:br>
              <a:rPr lang="en-US" altLang="zh-TW" sz="4800">
                <a:latin typeface="微軟正黑體 Light" panose="020B0304030504040204" pitchFamily="34" charset="-120"/>
                <a:ea typeface="微軟正黑體 Light" panose="020B0304030504040204" pitchFamily="34" charset="-120"/>
              </a:rPr>
            </a:br>
            <a:endParaRPr lang="zh-TW" altLang="en-US" sz="4800" dirty="0">
              <a:latin typeface="微軟正黑體 Light" panose="020B0304030504040204" pitchFamily="34" charset="-120"/>
              <a:ea typeface="微軟正黑體 Light" panose="020B0304030504040204" pitchFamily="34" charset="-120"/>
            </a:endParaRPr>
          </a:p>
        </p:txBody>
      </p:sp>
      <p:pic>
        <p:nvPicPr>
          <p:cNvPr id="5" name="圖片 4">
            <a:extLst>
              <a:ext uri="{FF2B5EF4-FFF2-40B4-BE49-F238E27FC236}">
                <a16:creationId xmlns:a16="http://schemas.microsoft.com/office/drawing/2014/main" id="{910BB587-162F-4BC8-835F-59EA7D479EAB}"/>
              </a:ext>
            </a:extLst>
          </p:cNvPr>
          <p:cNvPicPr>
            <a:picLocks noChangeAspect="1"/>
          </p:cNvPicPr>
          <p:nvPr/>
        </p:nvPicPr>
        <p:blipFill>
          <a:blip r:embed="rId2"/>
          <a:stretch>
            <a:fillRect/>
          </a:stretch>
        </p:blipFill>
        <p:spPr>
          <a:xfrm>
            <a:off x="2175030" y="1054182"/>
            <a:ext cx="7841940" cy="5425332"/>
          </a:xfrm>
          <a:prstGeom prst="rect">
            <a:avLst/>
          </a:prstGeom>
        </p:spPr>
      </p:pic>
      <p:pic>
        <p:nvPicPr>
          <p:cNvPr id="3" name="內容版面配置區 3">
            <a:extLst>
              <a:ext uri="{FF2B5EF4-FFF2-40B4-BE49-F238E27FC236}">
                <a16:creationId xmlns:a16="http://schemas.microsoft.com/office/drawing/2014/main" id="{AFA4FCCF-9844-40B7-B1F9-272228902CAE}"/>
              </a:ext>
            </a:extLst>
          </p:cNvPr>
          <p:cNvPicPr>
            <a:picLocks noChangeAspect="1"/>
          </p:cNvPicPr>
          <p:nvPr/>
        </p:nvPicPr>
        <p:blipFill>
          <a:blip r:embed="rId3"/>
          <a:stretch>
            <a:fillRect/>
          </a:stretch>
        </p:blipFill>
        <p:spPr>
          <a:xfrm>
            <a:off x="2635014" y="1432874"/>
            <a:ext cx="6921971" cy="3669479"/>
          </a:xfrm>
          <a:prstGeom prst="rect">
            <a:avLst/>
          </a:prstGeom>
        </p:spPr>
      </p:pic>
    </p:spTree>
    <p:extLst>
      <p:ext uri="{BB962C8B-B14F-4D97-AF65-F5344CB8AC3E}">
        <p14:creationId xmlns:p14="http://schemas.microsoft.com/office/powerpoint/2010/main" val="107636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E9DDF95-C13C-4C2F-98FA-BA6DF0A643F6}"/>
              </a:ext>
            </a:extLst>
          </p:cNvPr>
          <p:cNvSpPr/>
          <p:nvPr/>
        </p:nvSpPr>
        <p:spPr>
          <a:xfrm>
            <a:off x="0" y="0"/>
            <a:ext cx="3645927"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AAD9E68-964B-476D-BD2F-D973751F83F0}"/>
              </a:ext>
            </a:extLst>
          </p:cNvPr>
          <p:cNvSpPr/>
          <p:nvPr/>
        </p:nvSpPr>
        <p:spPr>
          <a:xfrm>
            <a:off x="3645927" y="0"/>
            <a:ext cx="8546073"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2392C822-3930-40D4-A6E1-218B19530898}"/>
              </a:ext>
            </a:extLst>
          </p:cNvPr>
          <p:cNvSpPr/>
          <p:nvPr/>
        </p:nvSpPr>
        <p:spPr>
          <a:xfrm>
            <a:off x="3645927" y="191067"/>
            <a:ext cx="8336523" cy="6480628"/>
          </a:xfrm>
          <a:prstGeom prst="roundRect">
            <a:avLst>
              <a:gd name="adj" fmla="val 3785"/>
            </a:avLst>
          </a:prstGeom>
          <a:solidFill>
            <a:schemeClr val="bg1"/>
          </a:solidFill>
          <a:ln w="20320">
            <a:solidFill>
              <a:srgbClr val="8E8E8E"/>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B50A14D-2544-4414-8AEB-25EF28F27027}"/>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28208" r="52504" b="33610"/>
          <a:stretch/>
        </p:blipFill>
        <p:spPr>
          <a:xfrm>
            <a:off x="2921006" y="596900"/>
            <a:ext cx="3405971" cy="5562600"/>
          </a:xfrm>
          <a:prstGeom prst="rect">
            <a:avLst/>
          </a:prstGeom>
          <a:effectLst/>
        </p:spPr>
      </p:pic>
      <p:sp>
        <p:nvSpPr>
          <p:cNvPr id="10" name="矩形 9">
            <a:extLst>
              <a:ext uri="{FF2B5EF4-FFF2-40B4-BE49-F238E27FC236}">
                <a16:creationId xmlns:a16="http://schemas.microsoft.com/office/drawing/2014/main" id="{382F3FE9-C66D-43C5-AC91-E450615115F5}"/>
              </a:ext>
            </a:extLst>
          </p:cNvPr>
          <p:cNvSpPr/>
          <p:nvPr/>
        </p:nvSpPr>
        <p:spPr>
          <a:xfrm>
            <a:off x="923984" y="123563"/>
            <a:ext cx="2089033" cy="2400657"/>
          </a:xfrm>
          <a:prstGeom prst="rect">
            <a:avLst/>
          </a:prstGeom>
        </p:spPr>
        <p:txBody>
          <a:bodyPr wrap="none">
            <a:spAutoFit/>
          </a:bodyPr>
          <a:lstStyle/>
          <a:p>
            <a:r>
              <a:rPr lang="zh-CN" altLang="en-US" sz="15000" b="1" spc="-150" dirty="0">
                <a:solidFill>
                  <a:schemeClr val="bg1"/>
                </a:solidFill>
                <a:latin typeface="微軟正黑體" panose="020B0604030504040204" pitchFamily="34" charset="-120"/>
                <a:ea typeface="微軟正黑體" panose="020B0604030504040204" pitchFamily="34" charset="-120"/>
              </a:rPr>
              <a:t>目</a:t>
            </a:r>
            <a:endParaRPr lang="zh-CN" altLang="en-US" sz="15000" b="1"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8ED7D6BA-80C1-4581-BEBC-5171927AB9F4}"/>
              </a:ext>
            </a:extLst>
          </p:cNvPr>
          <p:cNvSpPr/>
          <p:nvPr/>
        </p:nvSpPr>
        <p:spPr>
          <a:xfrm>
            <a:off x="1043666" y="2088077"/>
            <a:ext cx="2089033" cy="2400657"/>
          </a:xfrm>
          <a:prstGeom prst="rect">
            <a:avLst/>
          </a:prstGeom>
        </p:spPr>
        <p:txBody>
          <a:bodyPr wrap="none">
            <a:spAutoFit/>
          </a:bodyPr>
          <a:lstStyle/>
          <a:p>
            <a:r>
              <a:rPr lang="zh-TW" altLang="en-US" sz="15000" b="1" spc="-150" dirty="0">
                <a:solidFill>
                  <a:schemeClr val="bg1"/>
                </a:solidFill>
                <a:latin typeface="微軟正黑體" panose="020B0604030504040204" pitchFamily="34" charset="-120"/>
                <a:ea typeface="微軟正黑體" panose="020B0604030504040204" pitchFamily="34" charset="-120"/>
              </a:rPr>
              <a:t>錄</a:t>
            </a:r>
            <a:endParaRPr lang="zh-CN" altLang="en-US" sz="15000" b="1" dirty="0">
              <a:latin typeface="微軟正黑體" panose="020B0604030504040204" pitchFamily="34" charset="-120"/>
              <a:ea typeface="微軟正黑體" panose="020B0604030504040204" pitchFamily="34" charset="-120"/>
            </a:endParaRPr>
          </a:p>
        </p:txBody>
      </p:sp>
      <p:sp>
        <p:nvSpPr>
          <p:cNvPr id="12" name="文本框 11">
            <a:extLst>
              <a:ext uri="{FF2B5EF4-FFF2-40B4-BE49-F238E27FC236}">
                <a16:creationId xmlns:a16="http://schemas.microsoft.com/office/drawing/2014/main" id="{C94B21F7-1412-47FD-BA17-6E31953DADD1}"/>
              </a:ext>
            </a:extLst>
          </p:cNvPr>
          <p:cNvSpPr txBox="1"/>
          <p:nvPr/>
        </p:nvSpPr>
        <p:spPr>
          <a:xfrm rot="5400000">
            <a:off x="-1429865" y="4961770"/>
            <a:ext cx="4475325" cy="830997"/>
          </a:xfrm>
          <a:prstGeom prst="rect">
            <a:avLst/>
          </a:prstGeom>
          <a:noFill/>
        </p:spPr>
        <p:txBody>
          <a:bodyPr wrap="square" rtlCol="0">
            <a:spAutoFit/>
          </a:bodyPr>
          <a:lstStyle/>
          <a:p>
            <a:r>
              <a:rPr lang="en-US" altLang="zh-CN" sz="4800" dirty="0">
                <a:solidFill>
                  <a:schemeClr val="bg1"/>
                </a:solidFill>
                <a:latin typeface="Arial Black" panose="020B0A04020102020204" pitchFamily="34" charset="0"/>
              </a:rPr>
              <a:t>contents</a:t>
            </a:r>
            <a:endParaRPr lang="zh-CN" altLang="en-US" sz="4800" dirty="0">
              <a:solidFill>
                <a:schemeClr val="bg1"/>
              </a:solidFill>
              <a:latin typeface="Arial Black" panose="020B0A04020102020204" pitchFamily="34" charset="0"/>
            </a:endParaRPr>
          </a:p>
        </p:txBody>
      </p:sp>
      <p:pic>
        <p:nvPicPr>
          <p:cNvPr id="21" name="图片 20">
            <a:extLst>
              <a:ext uri="{FF2B5EF4-FFF2-40B4-BE49-F238E27FC236}">
                <a16:creationId xmlns:a16="http://schemas.microsoft.com/office/drawing/2014/main" id="{48B8E1E2-7D75-4C1B-908C-7C9A5858BDA9}"/>
              </a:ext>
            </a:extLst>
          </p:cNvPr>
          <p:cNvPicPr>
            <a:picLocks noChangeAspect="1"/>
          </p:cNvPicPr>
          <p:nvPr/>
        </p:nvPicPr>
        <p:blipFill rotWithShape="1">
          <a:blip r:embed="rId4"/>
          <a:srcRect l="56738"/>
          <a:stretch/>
        </p:blipFill>
        <p:spPr>
          <a:xfrm rot="19728995">
            <a:off x="897093" y="5418143"/>
            <a:ext cx="1770851" cy="1207572"/>
          </a:xfrm>
          <a:prstGeom prst="rect">
            <a:avLst/>
          </a:prstGeom>
        </p:spPr>
      </p:pic>
      <p:pic>
        <p:nvPicPr>
          <p:cNvPr id="22" name="图形 21">
            <a:extLst>
              <a:ext uri="{FF2B5EF4-FFF2-40B4-BE49-F238E27FC236}">
                <a16:creationId xmlns:a16="http://schemas.microsoft.com/office/drawing/2014/main" id="{DCFDDBF6-077C-45A4-8601-63A0D34CDF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311" y="1287769"/>
            <a:ext cx="268506" cy="268506"/>
          </a:xfrm>
          <a:prstGeom prst="rect">
            <a:avLst/>
          </a:prstGeom>
        </p:spPr>
      </p:pic>
      <p:cxnSp>
        <p:nvCxnSpPr>
          <p:cNvPr id="4" name="直接连接符 3">
            <a:extLst>
              <a:ext uri="{FF2B5EF4-FFF2-40B4-BE49-F238E27FC236}">
                <a16:creationId xmlns:a16="http://schemas.microsoft.com/office/drawing/2014/main" id="{BA3BC38C-CE99-4627-830C-7466BFD18C2D}"/>
              </a:ext>
            </a:extLst>
          </p:cNvPr>
          <p:cNvCxnSpPr/>
          <p:nvPr/>
        </p:nvCxnSpPr>
        <p:spPr>
          <a:xfrm>
            <a:off x="5321012" y="2140994"/>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E2BABD0-86DB-421D-A28F-71C0844E62A9}"/>
              </a:ext>
            </a:extLst>
          </p:cNvPr>
          <p:cNvCxnSpPr/>
          <p:nvPr/>
        </p:nvCxnSpPr>
        <p:spPr>
          <a:xfrm>
            <a:off x="5321012" y="3261565"/>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0A191FF-1FCC-468D-B9E2-404E5CCC2DE9}"/>
              </a:ext>
            </a:extLst>
          </p:cNvPr>
          <p:cNvCxnSpPr/>
          <p:nvPr/>
        </p:nvCxnSpPr>
        <p:spPr>
          <a:xfrm>
            <a:off x="5321012" y="4382136"/>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49C08-9738-4CFE-9A92-8F833511F00E}"/>
              </a:ext>
            </a:extLst>
          </p:cNvPr>
          <p:cNvCxnSpPr/>
          <p:nvPr/>
        </p:nvCxnSpPr>
        <p:spPr>
          <a:xfrm>
            <a:off x="5321012" y="5502707"/>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文本框 22">
            <a:extLst>
              <a:ext uri="{FF2B5EF4-FFF2-40B4-BE49-F238E27FC236}">
                <a16:creationId xmlns:a16="http://schemas.microsoft.com/office/drawing/2014/main" id="{17644E1A-F68A-4F67-B59F-EC159DE95A8D}"/>
              </a:ext>
            </a:extLst>
          </p:cNvPr>
          <p:cNvSpPr txBox="1"/>
          <p:nvPr/>
        </p:nvSpPr>
        <p:spPr>
          <a:xfrm>
            <a:off x="6217738" y="5730614"/>
            <a:ext cx="2831182"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未來進度分配</a:t>
            </a:r>
            <a:endParaRPr kumimoji="1" lang="zh-CN" altLang="en-US" sz="3200" b="1" dirty="0">
              <a:latin typeface="Microsoft YaHei" charset="0"/>
              <a:ea typeface="Microsoft YaHei" charset="0"/>
              <a:cs typeface="Microsoft YaHei" charset="0"/>
            </a:endParaRPr>
          </a:p>
        </p:txBody>
      </p:sp>
      <p:sp>
        <p:nvSpPr>
          <p:cNvPr id="41" name="文本框 19">
            <a:extLst>
              <a:ext uri="{FF2B5EF4-FFF2-40B4-BE49-F238E27FC236}">
                <a16:creationId xmlns:a16="http://schemas.microsoft.com/office/drawing/2014/main" id="{5F134577-81E8-4765-8C6D-88D9FAF224F3}"/>
              </a:ext>
            </a:extLst>
          </p:cNvPr>
          <p:cNvSpPr txBox="1"/>
          <p:nvPr/>
        </p:nvSpPr>
        <p:spPr>
          <a:xfrm>
            <a:off x="6265083" y="1236918"/>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研究動機</a:t>
            </a:r>
            <a:endParaRPr kumimoji="1" lang="zh-CN" altLang="en-US" sz="3200" b="1" dirty="0">
              <a:latin typeface="Microsoft YaHei" charset="0"/>
              <a:ea typeface="Microsoft YaHei" charset="0"/>
              <a:cs typeface="Microsoft YaHei" charset="0"/>
            </a:endParaRPr>
          </a:p>
        </p:txBody>
      </p:sp>
      <p:sp>
        <p:nvSpPr>
          <p:cNvPr id="42" name="文本框 20">
            <a:extLst>
              <a:ext uri="{FF2B5EF4-FFF2-40B4-BE49-F238E27FC236}">
                <a16:creationId xmlns:a16="http://schemas.microsoft.com/office/drawing/2014/main" id="{AA164629-CCDC-470A-8BD9-790952ED1E18}"/>
              </a:ext>
            </a:extLst>
          </p:cNvPr>
          <p:cNvSpPr txBox="1"/>
          <p:nvPr/>
        </p:nvSpPr>
        <p:spPr>
          <a:xfrm>
            <a:off x="6259954" y="2398439"/>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研究方法</a:t>
            </a:r>
            <a:endParaRPr kumimoji="1" lang="zh-CN" altLang="en-US" sz="3200" b="1" dirty="0">
              <a:latin typeface="Microsoft YaHei" charset="0"/>
              <a:ea typeface="Microsoft YaHei" charset="0"/>
              <a:cs typeface="Microsoft YaHei" charset="0"/>
            </a:endParaRPr>
          </a:p>
        </p:txBody>
      </p:sp>
      <p:sp>
        <p:nvSpPr>
          <p:cNvPr id="43" name="文本框 21">
            <a:extLst>
              <a:ext uri="{FF2B5EF4-FFF2-40B4-BE49-F238E27FC236}">
                <a16:creationId xmlns:a16="http://schemas.microsoft.com/office/drawing/2014/main" id="{9FA223E5-A457-41D8-B1D1-BDF0CE620274}"/>
              </a:ext>
            </a:extLst>
          </p:cNvPr>
          <p:cNvSpPr txBox="1"/>
          <p:nvPr/>
        </p:nvSpPr>
        <p:spPr>
          <a:xfrm>
            <a:off x="6293466" y="3536177"/>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預期結果</a:t>
            </a:r>
            <a:endParaRPr kumimoji="1" lang="zh-CN" altLang="en-US" sz="3200" b="1" dirty="0">
              <a:latin typeface="Microsoft YaHei" charset="0"/>
              <a:ea typeface="Microsoft YaHei" charset="0"/>
              <a:cs typeface="Microsoft YaHei" charset="0"/>
            </a:endParaRPr>
          </a:p>
        </p:txBody>
      </p:sp>
      <p:sp>
        <p:nvSpPr>
          <p:cNvPr id="44" name="文本框 22">
            <a:extLst>
              <a:ext uri="{FF2B5EF4-FFF2-40B4-BE49-F238E27FC236}">
                <a16:creationId xmlns:a16="http://schemas.microsoft.com/office/drawing/2014/main" id="{09B18BB3-EF3A-4D6F-8700-4EE2B9E0F566}"/>
              </a:ext>
            </a:extLst>
          </p:cNvPr>
          <p:cNvSpPr txBox="1"/>
          <p:nvPr/>
        </p:nvSpPr>
        <p:spPr>
          <a:xfrm>
            <a:off x="6253462" y="4668296"/>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目前進度</a:t>
            </a:r>
            <a:endParaRPr kumimoji="1" lang="zh-CN" altLang="en-US" sz="3200" b="1" dirty="0">
              <a:latin typeface="Microsoft YaHei" charset="0"/>
              <a:ea typeface="Microsoft YaHei" charset="0"/>
              <a:cs typeface="Microsoft YaHei" charset="0"/>
            </a:endParaRPr>
          </a:p>
        </p:txBody>
      </p:sp>
      <p:sp>
        <p:nvSpPr>
          <p:cNvPr id="45" name="椭圆 23">
            <a:extLst>
              <a:ext uri="{FF2B5EF4-FFF2-40B4-BE49-F238E27FC236}">
                <a16:creationId xmlns:a16="http://schemas.microsoft.com/office/drawing/2014/main" id="{E3891CC6-FDF1-416B-ACA6-7FABDABD984C}"/>
              </a:ext>
            </a:extLst>
          </p:cNvPr>
          <p:cNvSpPr/>
          <p:nvPr/>
        </p:nvSpPr>
        <p:spPr>
          <a:xfrm>
            <a:off x="5415069" y="1267688"/>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dirty="0">
              <a:solidFill>
                <a:schemeClr val="bg1"/>
              </a:solidFill>
            </a:endParaRPr>
          </a:p>
        </p:txBody>
      </p:sp>
      <p:sp>
        <p:nvSpPr>
          <p:cNvPr id="46" name="椭圆 24">
            <a:extLst>
              <a:ext uri="{FF2B5EF4-FFF2-40B4-BE49-F238E27FC236}">
                <a16:creationId xmlns:a16="http://schemas.microsoft.com/office/drawing/2014/main" id="{3F3F3DBF-8E0E-4B33-902B-AA3C855E72E5}"/>
              </a:ext>
            </a:extLst>
          </p:cNvPr>
          <p:cNvSpPr/>
          <p:nvPr/>
        </p:nvSpPr>
        <p:spPr>
          <a:xfrm>
            <a:off x="5394572" y="2359630"/>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47" name="椭圆 25">
            <a:extLst>
              <a:ext uri="{FF2B5EF4-FFF2-40B4-BE49-F238E27FC236}">
                <a16:creationId xmlns:a16="http://schemas.microsoft.com/office/drawing/2014/main" id="{52B7E1D7-B64B-4540-9DC6-DFED33E1E6A3}"/>
              </a:ext>
            </a:extLst>
          </p:cNvPr>
          <p:cNvSpPr/>
          <p:nvPr/>
        </p:nvSpPr>
        <p:spPr>
          <a:xfrm>
            <a:off x="5394572" y="3583809"/>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48" name="椭圆 26">
            <a:extLst>
              <a:ext uri="{FF2B5EF4-FFF2-40B4-BE49-F238E27FC236}">
                <a16:creationId xmlns:a16="http://schemas.microsoft.com/office/drawing/2014/main" id="{6985B126-9762-4DC9-881C-E0414DB4A5BC}"/>
              </a:ext>
            </a:extLst>
          </p:cNvPr>
          <p:cNvSpPr/>
          <p:nvPr/>
        </p:nvSpPr>
        <p:spPr>
          <a:xfrm>
            <a:off x="5354858" y="4693915"/>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4</a:t>
            </a:r>
            <a:endParaRPr kumimoji="1" lang="zh-CN" altLang="en-US" sz="2800" b="1" dirty="0">
              <a:solidFill>
                <a:schemeClr val="bg1"/>
              </a:solidFill>
            </a:endParaRPr>
          </a:p>
        </p:txBody>
      </p:sp>
      <p:sp>
        <p:nvSpPr>
          <p:cNvPr id="49" name="椭圆 26">
            <a:extLst>
              <a:ext uri="{FF2B5EF4-FFF2-40B4-BE49-F238E27FC236}">
                <a16:creationId xmlns:a16="http://schemas.microsoft.com/office/drawing/2014/main" id="{3FA2563D-55A1-4A73-9D2C-2DF8AFBE2DD3}"/>
              </a:ext>
            </a:extLst>
          </p:cNvPr>
          <p:cNvSpPr/>
          <p:nvPr/>
        </p:nvSpPr>
        <p:spPr>
          <a:xfrm>
            <a:off x="5394572" y="5760225"/>
            <a:ext cx="579692" cy="5796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2800" b="1" dirty="0">
                <a:solidFill>
                  <a:schemeClr val="bg1"/>
                </a:solidFill>
              </a:rPr>
              <a:t>5</a:t>
            </a:r>
            <a:endParaRPr kumimoji="1" lang="zh-CN" altLang="en-US" sz="2800" b="1" dirty="0">
              <a:solidFill>
                <a:schemeClr val="bg1"/>
              </a:solidFill>
            </a:endParaRPr>
          </a:p>
        </p:txBody>
      </p:sp>
    </p:spTree>
    <p:extLst>
      <p:ext uri="{BB962C8B-B14F-4D97-AF65-F5344CB8AC3E}">
        <p14:creationId xmlns:p14="http://schemas.microsoft.com/office/powerpoint/2010/main" val="44095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59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9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59000">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250" fill="hold"/>
                                            <p:tgtEl>
                                              <p:spTgt spid="10"/>
                                            </p:tgtEl>
                                            <p:attrNameLst>
                                              <p:attrName>ppt_w</p:attrName>
                                            </p:attrNameLst>
                                          </p:cBhvr>
                                          <p:tavLst>
                                            <p:tav tm="0">
                                              <p:val>
                                                <p:fltVal val="0"/>
                                              </p:val>
                                            </p:tav>
                                            <p:tav tm="100000">
                                              <p:val>
                                                <p:strVal val="#ppt_w"/>
                                              </p:val>
                                            </p:tav>
                                          </p:tavLst>
                                        </p:anim>
                                        <p:anim calcmode="lin" valueType="num">
                                          <p:cBhvr>
                                            <p:cTn id="12" dur="1250" fill="hold"/>
                                            <p:tgtEl>
                                              <p:spTgt spid="10"/>
                                            </p:tgtEl>
                                            <p:attrNameLst>
                                              <p:attrName>ppt_h</p:attrName>
                                            </p:attrNameLst>
                                          </p:cBhvr>
                                          <p:tavLst>
                                            <p:tav tm="0">
                                              <p:val>
                                                <p:fltVal val="0"/>
                                              </p:val>
                                            </p:tav>
                                            <p:tav tm="100000">
                                              <p:val>
                                                <p:strVal val="#ppt_h"/>
                                              </p:val>
                                            </p:tav>
                                          </p:tavLst>
                                        </p:anim>
                                        <p:anim calcmode="lin" valueType="num">
                                          <p:cBhvr>
                                            <p:cTn id="13" dur="1250" fill="hold"/>
                                            <p:tgtEl>
                                              <p:spTgt spid="10"/>
                                            </p:tgtEl>
                                            <p:attrNameLst>
                                              <p:attrName>style.rotation</p:attrName>
                                            </p:attrNameLst>
                                          </p:cBhvr>
                                          <p:tavLst>
                                            <p:tav tm="0">
                                              <p:val>
                                                <p:fltVal val="360"/>
                                              </p:val>
                                            </p:tav>
                                            <p:tav tm="100000">
                                              <p:val>
                                                <p:fltVal val="0"/>
                                              </p:val>
                                            </p:tav>
                                          </p:tavLst>
                                        </p:anim>
                                        <p:animEffect transition="in" filter="fade">
                                          <p:cBhvr>
                                            <p:cTn id="14" dur="1250"/>
                                            <p:tgtEl>
                                              <p:spTgt spid="10"/>
                                            </p:tgtEl>
                                          </p:cBhvr>
                                        </p:animEffect>
                                      </p:childTnLst>
                                    </p:cTn>
                                  </p:par>
                                  <p:par>
                                    <p:cTn id="15" presetID="2" presetClass="entr" presetSubtype="9" fill="hold" grpId="0" nodeType="withEffect" p14:presetBounceEnd="59000">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14:bounceEnd="59000">
                                          <p:cBhvr additive="base">
                                            <p:cTn id="17" dur="1500" fill="hold"/>
                                            <p:tgtEl>
                                              <p:spTgt spid="11"/>
                                            </p:tgtEl>
                                            <p:attrNameLst>
                                              <p:attrName>ppt_x</p:attrName>
                                            </p:attrNameLst>
                                          </p:cBhvr>
                                          <p:tavLst>
                                            <p:tav tm="0">
                                              <p:val>
                                                <p:strVal val="0-#ppt_w/2"/>
                                              </p:val>
                                            </p:tav>
                                            <p:tav tm="100000">
                                              <p:val>
                                                <p:strVal val="#ppt_x"/>
                                              </p:val>
                                            </p:tav>
                                          </p:tavLst>
                                        </p:anim>
                                        <p:anim calcmode="lin" valueType="num" p14:bounceEnd="59000">
                                          <p:cBhvr additive="base">
                                            <p:cTn id="18" dur="1500" fill="hold"/>
                                            <p:tgtEl>
                                              <p:spTgt spid="11"/>
                                            </p:tgtEl>
                                            <p:attrNameLst>
                                              <p:attrName>ppt_y</p:attrName>
                                            </p:attrNameLst>
                                          </p:cBhvr>
                                          <p:tavLst>
                                            <p:tav tm="0">
                                              <p:val>
                                                <p:strVal val="0-#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250" fill="hold"/>
                                            <p:tgtEl>
                                              <p:spTgt spid="11"/>
                                            </p:tgtEl>
                                            <p:attrNameLst>
                                              <p:attrName>ppt_w</p:attrName>
                                            </p:attrNameLst>
                                          </p:cBhvr>
                                          <p:tavLst>
                                            <p:tav tm="0">
                                              <p:val>
                                                <p:fltVal val="0"/>
                                              </p:val>
                                            </p:tav>
                                            <p:tav tm="100000">
                                              <p:val>
                                                <p:strVal val="#ppt_w"/>
                                              </p:val>
                                            </p:tav>
                                          </p:tavLst>
                                        </p:anim>
                                        <p:anim calcmode="lin" valueType="num">
                                          <p:cBhvr>
                                            <p:cTn id="22" dur="1250" fill="hold"/>
                                            <p:tgtEl>
                                              <p:spTgt spid="11"/>
                                            </p:tgtEl>
                                            <p:attrNameLst>
                                              <p:attrName>ppt_h</p:attrName>
                                            </p:attrNameLst>
                                          </p:cBhvr>
                                          <p:tavLst>
                                            <p:tav tm="0">
                                              <p:val>
                                                <p:fltVal val="0"/>
                                              </p:val>
                                            </p:tav>
                                            <p:tav tm="100000">
                                              <p:val>
                                                <p:strVal val="#ppt_h"/>
                                              </p:val>
                                            </p:tav>
                                          </p:tavLst>
                                        </p:anim>
                                        <p:anim calcmode="lin" valueType="num">
                                          <p:cBhvr>
                                            <p:cTn id="23" dur="1250" fill="hold"/>
                                            <p:tgtEl>
                                              <p:spTgt spid="11"/>
                                            </p:tgtEl>
                                            <p:attrNameLst>
                                              <p:attrName>style.rotation</p:attrName>
                                            </p:attrNameLst>
                                          </p:cBhvr>
                                          <p:tavLst>
                                            <p:tav tm="0">
                                              <p:val>
                                                <p:fltVal val="360"/>
                                              </p:val>
                                            </p:tav>
                                            <p:tav tm="100000">
                                              <p:val>
                                                <p:fltVal val="0"/>
                                              </p:val>
                                            </p:tav>
                                          </p:tavLst>
                                        </p:anim>
                                        <p:animEffect transition="in" filter="fade">
                                          <p:cBhvr>
                                            <p:cTn id="24" dur="1250"/>
                                            <p:tgtEl>
                                              <p:spTgt spid="11"/>
                                            </p:tgtEl>
                                          </p:cBhvr>
                                        </p:animEffect>
                                      </p:childTnLst>
                                    </p:cTn>
                                  </p:par>
                                </p:childTnLst>
                              </p:cTn>
                            </p:par>
                            <p:par>
                              <p:cTn id="25" fill="hold">
                                <p:stCondLst>
                                  <p:cond delay="1750"/>
                                </p:stCondLst>
                                <p:childTnLst>
                                  <p:par>
                                    <p:cTn id="26" presetID="2" presetClass="entr" presetSubtype="1" fill="hold" grpId="0" nodeType="afterEffect">
                                      <p:stCondLst>
                                        <p:cond delay="0"/>
                                      </p:stCondLst>
                                      <p:iterate type="lt">
                                        <p:tmPct val="10000"/>
                                      </p:iterate>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22" presetClass="entr" presetSubtype="8"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250" fill="hold"/>
                                            <p:tgtEl>
                                              <p:spTgt spid="10"/>
                                            </p:tgtEl>
                                            <p:attrNameLst>
                                              <p:attrName>ppt_w</p:attrName>
                                            </p:attrNameLst>
                                          </p:cBhvr>
                                          <p:tavLst>
                                            <p:tav tm="0">
                                              <p:val>
                                                <p:fltVal val="0"/>
                                              </p:val>
                                            </p:tav>
                                            <p:tav tm="100000">
                                              <p:val>
                                                <p:strVal val="#ppt_w"/>
                                              </p:val>
                                            </p:tav>
                                          </p:tavLst>
                                        </p:anim>
                                        <p:anim calcmode="lin" valueType="num">
                                          <p:cBhvr>
                                            <p:cTn id="12" dur="1250" fill="hold"/>
                                            <p:tgtEl>
                                              <p:spTgt spid="10"/>
                                            </p:tgtEl>
                                            <p:attrNameLst>
                                              <p:attrName>ppt_h</p:attrName>
                                            </p:attrNameLst>
                                          </p:cBhvr>
                                          <p:tavLst>
                                            <p:tav tm="0">
                                              <p:val>
                                                <p:fltVal val="0"/>
                                              </p:val>
                                            </p:tav>
                                            <p:tav tm="100000">
                                              <p:val>
                                                <p:strVal val="#ppt_h"/>
                                              </p:val>
                                            </p:tav>
                                          </p:tavLst>
                                        </p:anim>
                                        <p:anim calcmode="lin" valueType="num">
                                          <p:cBhvr>
                                            <p:cTn id="13" dur="1250" fill="hold"/>
                                            <p:tgtEl>
                                              <p:spTgt spid="10"/>
                                            </p:tgtEl>
                                            <p:attrNameLst>
                                              <p:attrName>style.rotation</p:attrName>
                                            </p:attrNameLst>
                                          </p:cBhvr>
                                          <p:tavLst>
                                            <p:tav tm="0">
                                              <p:val>
                                                <p:fltVal val="360"/>
                                              </p:val>
                                            </p:tav>
                                            <p:tav tm="100000">
                                              <p:val>
                                                <p:fltVal val="0"/>
                                              </p:val>
                                            </p:tav>
                                          </p:tavLst>
                                        </p:anim>
                                        <p:animEffect transition="in" filter="fade">
                                          <p:cBhvr>
                                            <p:cTn id="14" dur="1250"/>
                                            <p:tgtEl>
                                              <p:spTgt spid="10"/>
                                            </p:tgtEl>
                                          </p:cBhvr>
                                        </p:animEffect>
                                      </p:childTnLst>
                                    </p:cTn>
                                  </p:par>
                                  <p:par>
                                    <p:cTn id="15" presetID="2" presetClass="entr" presetSubtype="9" fill="hold" grpId="0" nodeType="withEffect">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500" fill="hold"/>
                                            <p:tgtEl>
                                              <p:spTgt spid="11"/>
                                            </p:tgtEl>
                                            <p:attrNameLst>
                                              <p:attrName>ppt_x</p:attrName>
                                            </p:attrNameLst>
                                          </p:cBhvr>
                                          <p:tavLst>
                                            <p:tav tm="0">
                                              <p:val>
                                                <p:strVal val="0-#ppt_w/2"/>
                                              </p:val>
                                            </p:tav>
                                            <p:tav tm="100000">
                                              <p:val>
                                                <p:strVal val="#ppt_x"/>
                                              </p:val>
                                            </p:tav>
                                          </p:tavLst>
                                        </p:anim>
                                        <p:anim calcmode="lin" valueType="num">
                                          <p:cBhvr additive="base">
                                            <p:cTn id="18" dur="1500" fill="hold"/>
                                            <p:tgtEl>
                                              <p:spTgt spid="11"/>
                                            </p:tgtEl>
                                            <p:attrNameLst>
                                              <p:attrName>ppt_y</p:attrName>
                                            </p:attrNameLst>
                                          </p:cBhvr>
                                          <p:tavLst>
                                            <p:tav tm="0">
                                              <p:val>
                                                <p:strVal val="0-#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250" fill="hold"/>
                                            <p:tgtEl>
                                              <p:spTgt spid="11"/>
                                            </p:tgtEl>
                                            <p:attrNameLst>
                                              <p:attrName>ppt_w</p:attrName>
                                            </p:attrNameLst>
                                          </p:cBhvr>
                                          <p:tavLst>
                                            <p:tav tm="0">
                                              <p:val>
                                                <p:fltVal val="0"/>
                                              </p:val>
                                            </p:tav>
                                            <p:tav tm="100000">
                                              <p:val>
                                                <p:strVal val="#ppt_w"/>
                                              </p:val>
                                            </p:tav>
                                          </p:tavLst>
                                        </p:anim>
                                        <p:anim calcmode="lin" valueType="num">
                                          <p:cBhvr>
                                            <p:cTn id="22" dur="1250" fill="hold"/>
                                            <p:tgtEl>
                                              <p:spTgt spid="11"/>
                                            </p:tgtEl>
                                            <p:attrNameLst>
                                              <p:attrName>ppt_h</p:attrName>
                                            </p:attrNameLst>
                                          </p:cBhvr>
                                          <p:tavLst>
                                            <p:tav tm="0">
                                              <p:val>
                                                <p:fltVal val="0"/>
                                              </p:val>
                                            </p:tav>
                                            <p:tav tm="100000">
                                              <p:val>
                                                <p:strVal val="#ppt_h"/>
                                              </p:val>
                                            </p:tav>
                                          </p:tavLst>
                                        </p:anim>
                                        <p:anim calcmode="lin" valueType="num">
                                          <p:cBhvr>
                                            <p:cTn id="23" dur="1250" fill="hold"/>
                                            <p:tgtEl>
                                              <p:spTgt spid="11"/>
                                            </p:tgtEl>
                                            <p:attrNameLst>
                                              <p:attrName>style.rotation</p:attrName>
                                            </p:attrNameLst>
                                          </p:cBhvr>
                                          <p:tavLst>
                                            <p:tav tm="0">
                                              <p:val>
                                                <p:fltVal val="360"/>
                                              </p:val>
                                            </p:tav>
                                            <p:tav tm="100000">
                                              <p:val>
                                                <p:fltVal val="0"/>
                                              </p:val>
                                            </p:tav>
                                          </p:tavLst>
                                        </p:anim>
                                        <p:animEffect transition="in" filter="fade">
                                          <p:cBhvr>
                                            <p:cTn id="24" dur="1250"/>
                                            <p:tgtEl>
                                              <p:spTgt spid="11"/>
                                            </p:tgtEl>
                                          </p:cBhvr>
                                        </p:animEffect>
                                      </p:childTnLst>
                                    </p:cTn>
                                  </p:par>
                                </p:childTnLst>
                              </p:cTn>
                            </p:par>
                            <p:par>
                              <p:cTn id="25" fill="hold">
                                <p:stCondLst>
                                  <p:cond delay="1750"/>
                                </p:stCondLst>
                                <p:childTnLst>
                                  <p:par>
                                    <p:cTn id="26" presetID="2" presetClass="entr" presetSubtype="1" fill="hold" grpId="0" nodeType="afterEffect">
                                      <p:stCondLst>
                                        <p:cond delay="0"/>
                                      </p:stCondLst>
                                      <p:iterate type="lt">
                                        <p:tmPct val="10000"/>
                                      </p:iterate>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22" presetClass="entr" presetSubtype="8"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Tree>
    <p:extLst>
      <p:ext uri="{BB962C8B-B14F-4D97-AF65-F5344CB8AC3E}">
        <p14:creationId xmlns:p14="http://schemas.microsoft.com/office/powerpoint/2010/main" val="595283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325696409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555433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726493" y="1335262"/>
            <a:ext cx="5025307" cy="5058790"/>
            <a:chOff x="2109" y="1832"/>
            <a:chExt cx="5867" cy="5432"/>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287372"/>
            <a:ext cx="1204043" cy="1648068"/>
          </a:xfrm>
          <a:prstGeom prst="rect">
            <a:avLst/>
          </a:prstGeom>
        </p:spPr>
      </p:pic>
      <p:sp>
        <p:nvSpPr>
          <p:cNvPr id="9" name="箭號: 向下 4">
            <a:extLst>
              <a:ext uri="{FF2B5EF4-FFF2-40B4-BE49-F238E27FC236}">
                <a16:creationId xmlns:a16="http://schemas.microsoft.com/office/drawing/2014/main" id="{D8680873-4E35-413F-B511-890A74AD8F43}"/>
              </a:ext>
            </a:extLst>
          </p:cNvPr>
          <p:cNvSpPr>
            <a:spLocks noChangeArrowheads="1"/>
          </p:cNvSpPr>
          <p:nvPr/>
        </p:nvSpPr>
        <p:spPr bwMode="auto">
          <a:xfrm>
            <a:off x="2290095" y="4896532"/>
            <a:ext cx="266383" cy="914531"/>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11" name="矩形 5">
            <a:extLst>
              <a:ext uri="{FF2B5EF4-FFF2-40B4-BE49-F238E27FC236}">
                <a16:creationId xmlns:a16="http://schemas.microsoft.com/office/drawing/2014/main" id="{419A2240-67DD-440A-9342-62D01E6067C3}"/>
              </a:ext>
            </a:extLst>
          </p:cNvPr>
          <p:cNvSpPr>
            <a:spLocks noChangeArrowheads="1"/>
          </p:cNvSpPr>
          <p:nvPr/>
        </p:nvSpPr>
        <p:spPr bwMode="auto">
          <a:xfrm>
            <a:off x="1317924" y="5828757"/>
            <a:ext cx="2083957" cy="565296"/>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55835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192013" y="1335262"/>
            <a:ext cx="5559788" cy="5058791"/>
            <a:chOff x="1485" y="1832"/>
            <a:chExt cx="6491" cy="5432"/>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Image result for netcamera icon">
              <a:extLst>
                <a:ext uri="{FF2B5EF4-FFF2-40B4-BE49-F238E27FC236}">
                  <a16:creationId xmlns:a16="http://schemas.microsoft.com/office/drawing/2014/main" id="{06287DD5-04CB-4296-B1B5-69F7F907D2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85" y="2682"/>
              <a:ext cx="2249" cy="224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grpSp>
          <p:nvGrpSpPr>
            <p:cNvPr id="19" name="Group 26">
              <a:extLst>
                <a:ext uri="{FF2B5EF4-FFF2-40B4-BE49-F238E27FC236}">
                  <a16:creationId xmlns:a16="http://schemas.microsoft.com/office/drawing/2014/main" id="{CC2E8918-470F-436A-BF2B-FB9F8D34EF2C}"/>
                </a:ext>
              </a:extLst>
            </p:cNvPr>
            <p:cNvGrpSpPr>
              <a:grpSpLocks/>
            </p:cNvGrpSpPr>
            <p:nvPr/>
          </p:nvGrpSpPr>
          <p:grpSpPr bwMode="auto">
            <a:xfrm>
              <a:off x="1632" y="5656"/>
              <a:ext cx="2433" cy="1608"/>
              <a:chOff x="1632" y="5656"/>
              <a:chExt cx="2433" cy="1608"/>
            </a:xfrm>
          </p:grpSpPr>
          <p:sp>
            <p:nvSpPr>
              <p:cNvPr id="22" name="箭號: 向下 4">
                <a:extLst>
                  <a:ext uri="{FF2B5EF4-FFF2-40B4-BE49-F238E27FC236}">
                    <a16:creationId xmlns:a16="http://schemas.microsoft.com/office/drawing/2014/main" id="{91E43F34-87E4-4C87-8B37-6CA3F93C05CD}"/>
                  </a:ext>
                </a:extLst>
              </p:cNvPr>
              <p:cNvSpPr>
                <a:spLocks noChangeArrowheads="1"/>
              </p:cNvSpPr>
              <p:nvPr/>
            </p:nvSpPr>
            <p:spPr bwMode="auto">
              <a:xfrm>
                <a:off x="2767" y="5656"/>
                <a:ext cx="311" cy="982"/>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23" name="矩形 5">
                <a:extLst>
                  <a:ext uri="{FF2B5EF4-FFF2-40B4-BE49-F238E27FC236}">
                    <a16:creationId xmlns:a16="http://schemas.microsoft.com/office/drawing/2014/main" id="{CF1E5115-C692-4657-A8A6-C4A5F1E97A67}"/>
                  </a:ext>
                </a:extLst>
              </p:cNvPr>
              <p:cNvSpPr>
                <a:spLocks noChangeArrowheads="1"/>
              </p:cNvSpPr>
              <p:nvPr/>
            </p:nvSpPr>
            <p:spPr bwMode="auto">
              <a:xfrm>
                <a:off x="1632" y="6657"/>
                <a:ext cx="2433" cy="607"/>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7957" y="5287372"/>
            <a:ext cx="1204043" cy="1648068"/>
          </a:xfrm>
          <a:prstGeom prst="rect">
            <a:avLst/>
          </a:prstGeom>
        </p:spPr>
      </p:pic>
    </p:spTree>
    <p:extLst>
      <p:ext uri="{BB962C8B-B14F-4D97-AF65-F5344CB8AC3E}">
        <p14:creationId xmlns:p14="http://schemas.microsoft.com/office/powerpoint/2010/main" val="1831633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399182" y="400558"/>
            <a:ext cx="5155924"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伺服馬達控制</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6" name="图形 27">
            <a:extLst>
              <a:ext uri="{FF2B5EF4-FFF2-40B4-BE49-F238E27FC236}">
                <a16:creationId xmlns:a16="http://schemas.microsoft.com/office/drawing/2014/main" id="{4B05799D-E537-4B3B-8D04-36E6B33E57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7283" y="5133421"/>
            <a:ext cx="1204043" cy="1648068"/>
          </a:xfrm>
          <a:prstGeom prst="rect">
            <a:avLst/>
          </a:prstGeom>
        </p:spPr>
      </p:pic>
      <p:sp>
        <p:nvSpPr>
          <p:cNvPr id="8" name="Title 20">
            <a:extLst>
              <a:ext uri="{FF2B5EF4-FFF2-40B4-BE49-F238E27FC236}">
                <a16:creationId xmlns:a16="http://schemas.microsoft.com/office/drawing/2014/main" id="{4E14AECF-8A40-49EE-AC17-B1A4277F9717}"/>
              </a:ext>
            </a:extLst>
          </p:cNvPr>
          <p:cNvSpPr txBox="1"/>
          <p:nvPr/>
        </p:nvSpPr>
        <p:spPr>
          <a:xfrm>
            <a:off x="1064750" y="2187270"/>
            <a:ext cx="10260531" cy="3431991"/>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457200" indent="-457200">
              <a:lnSpc>
                <a:spcPct val="150000"/>
              </a:lnSpc>
              <a:buFont typeface="Arial" panose="020B0604020202020204" pitchFamily="34" charset="0"/>
              <a:buChar char="•"/>
            </a:pPr>
            <a:r>
              <a:rPr lang="zh-TW" altLang="zh-TW" dirty="0">
                <a:solidFill>
                  <a:schemeClr val="tx1"/>
                </a:solidFill>
                <a:latin typeface="微軟正黑體" panose="020B0604030504040204" pitchFamily="34" charset="-120"/>
                <a:ea typeface="微軟正黑體" panose="020B0604030504040204" pitchFamily="34" charset="-120"/>
              </a:rPr>
              <a:t>利用前後兩張影像的誤差量來做為</a:t>
            </a:r>
            <a:r>
              <a:rPr lang="zh-TW" altLang="en-US" dirty="0">
                <a:solidFill>
                  <a:schemeClr val="tx1"/>
                </a:solidFill>
                <a:latin typeface="微軟正黑體" panose="020B0604030504040204" pitchFamily="34" charset="-120"/>
                <a:ea typeface="微軟正黑體" panose="020B0604030504040204" pitchFamily="34" charset="-120"/>
              </a:rPr>
              <a:t>伺服馬達</a:t>
            </a:r>
            <a:r>
              <a:rPr lang="zh-TW" altLang="zh-TW" dirty="0">
                <a:solidFill>
                  <a:schemeClr val="tx1"/>
                </a:solidFill>
                <a:latin typeface="微軟正黑體" panose="020B0604030504040204" pitchFamily="34" charset="-120"/>
                <a:ea typeface="微軟正黑體" panose="020B0604030504040204" pitchFamily="34" charset="-120"/>
              </a:rPr>
              <a:t>移動的計算，</a:t>
            </a:r>
            <a:r>
              <a:rPr lang="zh-TW" altLang="en-US" dirty="0">
                <a:solidFill>
                  <a:schemeClr val="tx1"/>
                </a:solidFill>
                <a:latin typeface="微軟正黑體" panose="020B0604030504040204" pitchFamily="34" charset="-120"/>
                <a:ea typeface="微軟正黑體" panose="020B0604030504040204" pitchFamily="34" charset="-120"/>
              </a:rPr>
              <a:t>因為馬達</a:t>
            </a:r>
            <a:r>
              <a:rPr lang="zh-TW" altLang="zh-TW" dirty="0">
                <a:solidFill>
                  <a:schemeClr val="tx1"/>
                </a:solidFill>
                <a:latin typeface="微軟正黑體" panose="020B0604030504040204" pitchFamily="34" charset="-120"/>
                <a:ea typeface="微軟正黑體" panose="020B0604030504040204" pitchFamily="34" charset="-120"/>
              </a:rPr>
              <a:t>瞬間移動的過程可能會造成系統轉動的不穩定以及光線補償對膚色造成改變，導致後續的人臉位置的判斷錯誤，所以我們設定當移動的變量超過一定的閥值，馬達才會進行轉動</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CN"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06072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192013" y="972989"/>
            <a:ext cx="9467314" cy="5421065"/>
            <a:chOff x="1485" y="1443"/>
            <a:chExt cx="11053" cy="5821"/>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Image result for netcamera icon">
              <a:extLst>
                <a:ext uri="{FF2B5EF4-FFF2-40B4-BE49-F238E27FC236}">
                  <a16:creationId xmlns:a16="http://schemas.microsoft.com/office/drawing/2014/main" id="{06287DD5-04CB-4296-B1B5-69F7F907D2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85" y="2682"/>
              <a:ext cx="2249" cy="224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14" name="AutoShape 33">
              <a:extLst>
                <a:ext uri="{FF2B5EF4-FFF2-40B4-BE49-F238E27FC236}">
                  <a16:creationId xmlns:a16="http://schemas.microsoft.com/office/drawing/2014/main" id="{D88F96D1-D827-4D37-9B45-CDB4DD0246F1}"/>
                </a:ext>
              </a:extLst>
            </p:cNvPr>
            <p:cNvSpPr>
              <a:spLocks noChangeShapeType="1"/>
            </p:cNvSpPr>
            <p:nvPr/>
          </p:nvSpPr>
          <p:spPr bwMode="auto">
            <a:xfrm flipV="1">
              <a:off x="7368" y="2859"/>
              <a:ext cx="3144" cy="1324"/>
            </a:xfrm>
            <a:prstGeom prst="straightConnector1">
              <a:avLst/>
            </a:prstGeom>
            <a:noFill/>
            <a:ln w="76200">
              <a:solidFill>
                <a:schemeClr val="accent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sz="2000"/>
            </a:p>
          </p:txBody>
        </p:sp>
        <p:pic>
          <p:nvPicPr>
            <p:cNvPr id="15" name="Picture 32" descr="Image result for alarm icon">
              <a:extLst>
                <a:ext uri="{FF2B5EF4-FFF2-40B4-BE49-F238E27FC236}">
                  <a16:creationId xmlns:a16="http://schemas.microsoft.com/office/drawing/2014/main" id="{B9DC1E04-82E0-46C1-B5C3-57A688630DA7}"/>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0082" y="1443"/>
              <a:ext cx="1851" cy="18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26">
              <a:extLst>
                <a:ext uri="{FF2B5EF4-FFF2-40B4-BE49-F238E27FC236}">
                  <a16:creationId xmlns:a16="http://schemas.microsoft.com/office/drawing/2014/main" id="{CC2E8918-470F-436A-BF2B-FB9F8D34EF2C}"/>
                </a:ext>
              </a:extLst>
            </p:cNvPr>
            <p:cNvGrpSpPr>
              <a:grpSpLocks/>
            </p:cNvGrpSpPr>
            <p:nvPr/>
          </p:nvGrpSpPr>
          <p:grpSpPr bwMode="auto">
            <a:xfrm>
              <a:off x="1632" y="5656"/>
              <a:ext cx="2433" cy="1608"/>
              <a:chOff x="1632" y="5656"/>
              <a:chExt cx="2433" cy="1608"/>
            </a:xfrm>
          </p:grpSpPr>
          <p:sp>
            <p:nvSpPr>
              <p:cNvPr id="22" name="箭號: 向下 4">
                <a:extLst>
                  <a:ext uri="{FF2B5EF4-FFF2-40B4-BE49-F238E27FC236}">
                    <a16:creationId xmlns:a16="http://schemas.microsoft.com/office/drawing/2014/main" id="{91E43F34-87E4-4C87-8B37-6CA3F93C05CD}"/>
                  </a:ext>
                </a:extLst>
              </p:cNvPr>
              <p:cNvSpPr>
                <a:spLocks noChangeArrowheads="1"/>
              </p:cNvSpPr>
              <p:nvPr/>
            </p:nvSpPr>
            <p:spPr bwMode="auto">
              <a:xfrm>
                <a:off x="2767" y="5656"/>
                <a:ext cx="311" cy="982"/>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23" name="矩形 5">
                <a:extLst>
                  <a:ext uri="{FF2B5EF4-FFF2-40B4-BE49-F238E27FC236}">
                    <a16:creationId xmlns:a16="http://schemas.microsoft.com/office/drawing/2014/main" id="{CF1E5115-C692-4657-A8A6-C4A5F1E97A67}"/>
                  </a:ext>
                </a:extLst>
              </p:cNvPr>
              <p:cNvSpPr>
                <a:spLocks noChangeArrowheads="1"/>
              </p:cNvSpPr>
              <p:nvPr/>
            </p:nvSpPr>
            <p:spPr bwMode="auto">
              <a:xfrm>
                <a:off x="1632" y="6657"/>
                <a:ext cx="2433" cy="607"/>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sp>
          <p:nvSpPr>
            <p:cNvPr id="21" name="矩形 5">
              <a:extLst>
                <a:ext uri="{FF2B5EF4-FFF2-40B4-BE49-F238E27FC236}">
                  <a16:creationId xmlns:a16="http://schemas.microsoft.com/office/drawing/2014/main" id="{67253615-B557-4641-B9CF-BF09C1891284}"/>
                </a:ext>
              </a:extLst>
            </p:cNvPr>
            <p:cNvSpPr>
              <a:spLocks noChangeArrowheads="1"/>
            </p:cNvSpPr>
            <p:nvPr/>
          </p:nvSpPr>
          <p:spPr bwMode="auto">
            <a:xfrm>
              <a:off x="9486" y="3449"/>
              <a:ext cx="3052" cy="693"/>
            </a:xfrm>
            <a:prstGeom prst="rect">
              <a:avLst/>
            </a:prstGeom>
            <a:solidFill>
              <a:schemeClr val="accent5"/>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警報服務</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287372"/>
            <a:ext cx="1204043" cy="1648068"/>
          </a:xfrm>
          <a:prstGeom prst="rect">
            <a:avLst/>
          </a:prstGeom>
        </p:spPr>
      </p:pic>
    </p:spTree>
    <p:extLst>
      <p:ext uri="{BB962C8B-B14F-4D97-AF65-F5344CB8AC3E}">
        <p14:creationId xmlns:p14="http://schemas.microsoft.com/office/powerpoint/2010/main" val="1642479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預期結果</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041809" y="4783176"/>
            <a:ext cx="2190023"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THREE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形 30">
            <a:extLst>
              <a:ext uri="{FF2B5EF4-FFF2-40B4-BE49-F238E27FC236}">
                <a16:creationId xmlns:a16="http://schemas.microsoft.com/office/drawing/2014/main" id="{8E7C9A55-0AF8-4BE9-B7A9-619101AA8B55}"/>
              </a:ext>
            </a:extLst>
          </p:cNvPr>
          <p:cNvPicPr>
            <a:picLocks noChangeAspect="1"/>
          </p:cNvPicPr>
          <p:nvPr/>
        </p:nvPicPr>
        <p:blipFill>
          <a:blip r:embed="rId12">
            <a:extLst>
              <a:ext uri="{96DAC541-7B7A-43D3-8B79-37D633B846F1}">
                <asvg:svgBlip xmlns:asvg="http://schemas.microsoft.com/office/drawing/2016/SVG/main" r:embed="rId13"/>
              </a:ext>
            </a:extLst>
          </a:blip>
          <a:srcRect l="19172" t="1040" r="22017" b="5670"/>
          <a:stretch>
            <a:fillRect/>
          </a:stretch>
        </p:blipFill>
        <p:spPr>
          <a:xfrm>
            <a:off x="6114898" y="1770900"/>
            <a:ext cx="1008148" cy="1326536"/>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Tree>
    <p:extLst>
      <p:ext uri="{BB962C8B-B14F-4D97-AF65-F5344CB8AC3E}">
        <p14:creationId xmlns:p14="http://schemas.microsoft.com/office/powerpoint/2010/main" val="2992289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9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49000">
                                          <p:cBhvr additive="base">
                                            <p:cTn id="11" dur="1250" fill="hold"/>
                                            <p:tgtEl>
                                              <p:spTgt spid="31"/>
                                            </p:tgtEl>
                                            <p:attrNameLst>
                                              <p:attrName>ppt_x</p:attrName>
                                            </p:attrNameLst>
                                          </p:cBhvr>
                                          <p:tavLst>
                                            <p:tav tm="0">
                                              <p:val>
                                                <p:strVal val="1+#ppt_w/2"/>
                                              </p:val>
                                            </p:tav>
                                            <p:tav tm="100000">
                                              <p:val>
                                                <p:strVal val="#ppt_x"/>
                                              </p:val>
                                            </p:tav>
                                          </p:tavLst>
                                        </p:anim>
                                        <p:anim calcmode="lin" valueType="num" p14:bounceEnd="49000">
                                          <p:cBhvr additive="base">
                                            <p:cTn id="12" dur="1250" fill="hold"/>
                                            <p:tgtEl>
                                              <p:spTgt spid="31"/>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250" fill="hold"/>
                                            <p:tgtEl>
                                              <p:spTgt spid="31"/>
                                            </p:tgtEl>
                                            <p:attrNameLst>
                                              <p:attrName>ppt_x</p:attrName>
                                            </p:attrNameLst>
                                          </p:cBhvr>
                                          <p:tavLst>
                                            <p:tav tm="0">
                                              <p:val>
                                                <p:strVal val="1+#ppt_w/2"/>
                                              </p:val>
                                            </p:tav>
                                            <p:tav tm="100000">
                                              <p:val>
                                                <p:strVal val="#ppt_x"/>
                                              </p:val>
                                            </p:tav>
                                          </p:tavLst>
                                        </p:anim>
                                        <p:anim calcmode="lin" valueType="num">
                                          <p:cBhvr additive="base">
                                            <p:cTn id="12" dur="1250" fill="hold"/>
                                            <p:tgtEl>
                                              <p:spTgt spid="31"/>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3887266" y="1852180"/>
            <a:ext cx="701675" cy="700088"/>
          </a:xfrm>
          <a:prstGeom prst="ellipse">
            <a:avLst/>
          </a:prstGeom>
          <a:solidFill>
            <a:srgbClr val="60A8AF"/>
          </a:solidFill>
          <a:ln>
            <a:noFill/>
          </a:ln>
        </p:spPr>
        <p:txBody>
          <a:bodyPr anchor="ctr"/>
          <a:lstStyle/>
          <a:p>
            <a:pPr algn="ctr"/>
            <a:r>
              <a:rPr lang="en-US" altLang="zh-CN" sz="2000" b="1" dirty="0">
                <a:solidFill>
                  <a:schemeClr val="bg1"/>
                </a:solidFill>
              </a:rPr>
              <a:t>01</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610679" y="3262674"/>
            <a:ext cx="701675" cy="700088"/>
          </a:xfrm>
          <a:prstGeom prst="ellipse">
            <a:avLst/>
          </a:prstGeom>
          <a:solidFill>
            <a:srgbClr val="FFC73E"/>
          </a:solidFill>
          <a:ln>
            <a:noFill/>
          </a:ln>
        </p:spPr>
        <p:txBody>
          <a:bodyPr anchor="ctr"/>
          <a:lstStyle/>
          <a:p>
            <a:pPr algn="ctr"/>
            <a:r>
              <a:rPr lang="en-US" altLang="zh-CN" sz="2000" b="1" dirty="0">
                <a:solidFill>
                  <a:schemeClr val="bg1"/>
                </a:solidFill>
              </a:rPr>
              <a:t>02</a:t>
            </a:r>
            <a:endParaRPr sz="2000" b="1" dirty="0">
              <a:solidFill>
                <a:schemeClr val="bg1"/>
              </a:solidFill>
            </a:endParaRPr>
          </a:p>
        </p:txBody>
      </p:sp>
      <p:sp>
        <p:nvSpPr>
          <p:cNvPr id="52" name="íśḷîḍé">
            <a:extLst>
              <a:ext uri="{FF2B5EF4-FFF2-40B4-BE49-F238E27FC236}">
                <a16:creationId xmlns:a16="http://schemas.microsoft.com/office/drawing/2014/main" id="{4E7C7AE2-8718-44F7-A6D6-4C315AF897EA}"/>
              </a:ext>
            </a:extLst>
          </p:cNvPr>
          <p:cNvSpPr/>
          <p:nvPr/>
        </p:nvSpPr>
        <p:spPr bwMode="auto">
          <a:xfrm>
            <a:off x="3923678" y="4823980"/>
            <a:ext cx="701675" cy="700088"/>
          </a:xfrm>
          <a:prstGeom prst="ellipse">
            <a:avLst/>
          </a:prstGeom>
          <a:solidFill>
            <a:srgbClr val="FF626C"/>
          </a:solidFill>
          <a:ln>
            <a:noFill/>
          </a:ln>
        </p:spPr>
        <p:txBody>
          <a:bodyPr anchor="ctr"/>
          <a:lstStyle/>
          <a:p>
            <a:pPr algn="ctr"/>
            <a:r>
              <a:rPr lang="en-US" altLang="zh-CN" sz="2000" b="1" dirty="0">
                <a:solidFill>
                  <a:schemeClr val="bg1"/>
                </a:solidFill>
              </a:rPr>
              <a:t>03</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487466" y="1379585"/>
            <a:ext cx="5626736" cy="2217851"/>
          </a:xfrm>
          <a:prstGeom prst="rect">
            <a:avLst/>
          </a:prstGeom>
        </p:spPr>
        <p:txBody>
          <a:bodyPr wrap="square">
            <a:spAutoFit/>
          </a:bodyPr>
          <a:lstStyle/>
          <a:p>
            <a:pPr>
              <a:lnSpc>
                <a:spcPct val="150000"/>
              </a:lnSpc>
            </a:pPr>
            <a:r>
              <a:rPr lang="zh-TW" altLang="zh-TW" sz="3200" b="1" dirty="0">
                <a:latin typeface="微軟正黑體" panose="020B0604030504040204" pitchFamily="34" charset="-120"/>
                <a:ea typeface="微軟正黑體" panose="020B0604030504040204" pitchFamily="34" charset="-120"/>
              </a:rPr>
              <a:t>使用者發生緊急情況時</a:t>
            </a:r>
            <a:r>
              <a:rPr lang="zh-TW" altLang="en-US" sz="3200" b="1" dirty="0">
                <a:latin typeface="微軟正黑體" panose="020B0604030504040204" pitchFamily="34" charset="-120"/>
                <a:ea typeface="微軟正黑體" panose="020B0604030504040204" pitchFamily="34" charset="-120"/>
              </a:rPr>
              <a:t>，</a:t>
            </a:r>
            <a:r>
              <a:rPr lang="zh-TW" altLang="zh-TW" sz="3200" b="1" dirty="0">
                <a:latin typeface="微軟正黑體" panose="020B0604030504040204" pitchFamily="34" charset="-120"/>
                <a:ea typeface="微軟正黑體" panose="020B0604030504040204" pitchFamily="34" charset="-120"/>
              </a:rPr>
              <a:t>管理者能夠快速知道使用者的位置</a:t>
            </a:r>
            <a:r>
              <a:rPr lang="zh-TW" altLang="en-US" sz="3200" b="1" dirty="0">
                <a:latin typeface="微軟正黑體" panose="020B0604030504040204" pitchFamily="34" charset="-120"/>
                <a:ea typeface="微軟正黑體" panose="020B0604030504040204" pitchFamily="34" charset="-120"/>
              </a:rPr>
              <a:t>。</a:t>
            </a:r>
            <a:endParaRPr lang="en-US" altLang="zh-TW" sz="3200" b="1" dirty="0">
              <a:latin typeface="微軟正黑體" panose="020B0604030504040204" pitchFamily="34" charset="-120"/>
              <a:ea typeface="微軟正黑體" panose="020B0604030504040204" pitchFamily="34" charset="-120"/>
            </a:endParaRPr>
          </a:p>
          <a:p>
            <a:pPr>
              <a:lnSpc>
                <a:spcPct val="150000"/>
              </a:lnSpc>
            </a:pPr>
            <a:endParaRPr lang="en-US" altLang="zh-CN" sz="32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858180" y="3232065"/>
            <a:ext cx="4885307" cy="1077218"/>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後台將攝影機畫面進行直播串流</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286341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702300" y="4404880"/>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Rectangle 60">
            <a:extLst>
              <a:ext uri="{FF2B5EF4-FFF2-40B4-BE49-F238E27FC236}">
                <a16:creationId xmlns:a16="http://schemas.microsoft.com/office/drawing/2014/main" id="{F1319F36-5BD3-440E-867A-748321B9B044}"/>
              </a:ext>
            </a:extLst>
          </p:cNvPr>
          <p:cNvSpPr/>
          <p:nvPr/>
        </p:nvSpPr>
        <p:spPr>
          <a:xfrm>
            <a:off x="5348798" y="4823980"/>
            <a:ext cx="4885307" cy="584775"/>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攝影機影像追蹤人物</a:t>
            </a:r>
            <a:endParaRPr lang="en-US" altLang="zh-TW" sz="3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61960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4500"/>
                                </p:stCondLst>
                                <p:childTnLst>
                                  <p:par>
                                    <p:cTn id="73" presetID="53" presetClass="entr" presetSubtype="16"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4272216" y="2250821"/>
            <a:ext cx="701675" cy="700088"/>
          </a:xfrm>
          <a:prstGeom prst="ellipse">
            <a:avLst/>
          </a:prstGeom>
          <a:solidFill>
            <a:srgbClr val="60A8AF"/>
          </a:solidFill>
          <a:ln>
            <a:noFill/>
          </a:ln>
        </p:spPr>
        <p:txBody>
          <a:bodyPr anchor="ctr"/>
          <a:lstStyle/>
          <a:p>
            <a:pPr algn="ctr"/>
            <a:r>
              <a:rPr lang="en-US" altLang="zh-CN" sz="2000" b="1" dirty="0">
                <a:solidFill>
                  <a:schemeClr val="bg1"/>
                </a:solidFill>
              </a:rPr>
              <a:t>0</a:t>
            </a:r>
            <a:r>
              <a:rPr lang="en-US" altLang="zh-TW" sz="2000" b="1" dirty="0">
                <a:solidFill>
                  <a:schemeClr val="bg1"/>
                </a:solidFill>
              </a:rPr>
              <a:t>4</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341291" y="4111368"/>
            <a:ext cx="701675" cy="700088"/>
          </a:xfrm>
          <a:prstGeom prst="ellipse">
            <a:avLst/>
          </a:prstGeom>
          <a:solidFill>
            <a:srgbClr val="FFC73E"/>
          </a:solidFill>
          <a:ln>
            <a:noFill/>
          </a:ln>
        </p:spPr>
        <p:txBody>
          <a:bodyPr anchor="ctr"/>
          <a:lstStyle/>
          <a:p>
            <a:pPr algn="ctr"/>
            <a:r>
              <a:rPr lang="en-US" altLang="zh-CN" sz="2000" b="1" dirty="0">
                <a:solidFill>
                  <a:schemeClr val="bg1"/>
                </a:solidFill>
              </a:rPr>
              <a:t>0</a:t>
            </a:r>
            <a:r>
              <a:rPr lang="en-US" altLang="zh-TW" sz="2000" b="1" dirty="0">
                <a:solidFill>
                  <a:schemeClr val="bg1"/>
                </a:solidFill>
              </a:rPr>
              <a:t>5</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586343" y="1714688"/>
            <a:ext cx="5626736" cy="1479187"/>
          </a:xfrm>
          <a:prstGeom prst="rect">
            <a:avLst/>
          </a:prstGeom>
        </p:spPr>
        <p:txBody>
          <a:bodyPr wrap="square">
            <a:spAutoFit/>
          </a:bodyPr>
          <a:lstStyle/>
          <a:p>
            <a:pPr>
              <a:lnSpc>
                <a:spcPct val="150000"/>
              </a:lnSpc>
            </a:pPr>
            <a:r>
              <a:rPr lang="zh-TW" altLang="en-US" sz="3200" b="1" dirty="0">
                <a:latin typeface="微軟正黑體" panose="020B0604030504040204" pitchFamily="34" charset="-120"/>
                <a:ea typeface="微軟正黑體" panose="020B0604030504040204" pitchFamily="34" charset="-120"/>
              </a:rPr>
              <a:t>將直播串流的影像推播給相關人員</a:t>
            </a:r>
            <a:endParaRPr lang="en-US" altLang="zh-CN" sz="3200" b="1" dirty="0">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702300" y="4215949"/>
            <a:ext cx="4885307" cy="1569660"/>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管理者及相關人員能夠透過直播串流影像及位置做出對應的處理</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3449827"/>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586343" y="522982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61433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目前進度</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090757" y="4783176"/>
            <a:ext cx="2010487"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FOUR</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205710"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形 32">
            <a:extLst>
              <a:ext uri="{FF2B5EF4-FFF2-40B4-BE49-F238E27FC236}">
                <a16:creationId xmlns:a16="http://schemas.microsoft.com/office/drawing/2014/main" id="{691936AE-9F41-48DB-9097-2D72D1EDA095}"/>
              </a:ext>
            </a:extLst>
          </p:cNvPr>
          <p:cNvPicPr>
            <a:picLocks noChangeAspect="1"/>
          </p:cNvPicPr>
          <p:nvPr/>
        </p:nvPicPr>
        <p:blipFill>
          <a:blip r:embed="rId12">
            <a:extLst>
              <a:ext uri="{96DAC541-7B7A-43D3-8B79-37D633B846F1}">
                <asvg:svgBlip xmlns:asvg="http://schemas.microsoft.com/office/drawing/2016/SVG/main" r:embed="rId13"/>
              </a:ext>
            </a:extLst>
          </a:blip>
          <a:srcRect l="2082" t="8841" r="12030" b="12361"/>
          <a:stretch>
            <a:fillRect/>
          </a:stretch>
        </p:blipFill>
        <p:spPr>
          <a:xfrm>
            <a:off x="6113274" y="1818997"/>
            <a:ext cx="1096230" cy="1275941"/>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Tree>
    <p:extLst>
      <p:ext uri="{BB962C8B-B14F-4D97-AF65-F5344CB8AC3E}">
        <p14:creationId xmlns:p14="http://schemas.microsoft.com/office/powerpoint/2010/main" val="1385468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ID="22" presetClass="entr" presetSubtype="4"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down)">
                                          <p:cBhvr>
                                            <p:cTn id="15" dur="500"/>
                                            <p:tgtEl>
                                              <p:spTgt spid="75"/>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3333"/>
                                      </p:iterate>
                                      <p:childTnLst>
                                        <p:set>
                                          <p:cBhvr>
                                            <p:cTn id="18" dur="1" fill="hold">
                                              <p:stCondLst>
                                                <p:cond delay="0"/>
                                              </p:stCondLst>
                                            </p:cTn>
                                            <p:tgtEl>
                                              <p:spTgt spid="14"/>
                                            </p:tgtEl>
                                            <p:attrNameLst>
                                              <p:attrName>style.visibility</p:attrName>
                                            </p:attrNameLst>
                                          </p:cBhvr>
                                          <p:to>
                                            <p:strVal val="visible"/>
                                          </p:to>
                                        </p:set>
                                        <p:anim by="(-#ppt_w*2)" calcmode="lin" valueType="num">
                                          <p:cBhvr rctx="PPT">
                                            <p:cTn id="19" dur="375" autoRev="1" fill="hold">
                                              <p:stCondLst>
                                                <p:cond delay="0"/>
                                              </p:stCondLst>
                                            </p:cTn>
                                            <p:tgtEl>
                                              <p:spTgt spid="14"/>
                                            </p:tgtEl>
                                            <p:attrNameLst>
                                              <p:attrName>ppt_w</p:attrName>
                                            </p:attrNameLst>
                                          </p:cBhvr>
                                        </p:anim>
                                        <p:anim by="(#ppt_w*0.50)" calcmode="lin" valueType="num">
                                          <p:cBhvr>
                                            <p:cTn id="20" dur="375" decel="50000" autoRev="1" fill="hold">
                                              <p:stCondLst>
                                                <p:cond delay="0"/>
                                              </p:stCondLst>
                                            </p:cTn>
                                            <p:tgtEl>
                                              <p:spTgt spid="14"/>
                                            </p:tgtEl>
                                            <p:attrNameLst>
                                              <p:attrName>ppt_x</p:attrName>
                                            </p:attrNameLst>
                                          </p:cBhvr>
                                        </p:anim>
                                        <p:anim from="(-#ppt_h/2)" to="(#ppt_y)" calcmode="lin" valueType="num">
                                          <p:cBhvr>
                                            <p:cTn id="21" dur="750" fill="hold">
                                              <p:stCondLst>
                                                <p:cond delay="0"/>
                                              </p:stCondLst>
                                            </p:cTn>
                                            <p:tgtEl>
                                              <p:spTgt spid="14"/>
                                            </p:tgtEl>
                                            <p:attrNameLst>
                                              <p:attrName>ppt_y</p:attrName>
                                            </p:attrNameLst>
                                          </p:cBhvr>
                                        </p:anim>
                                        <p:animRot by="21600000">
                                          <p:cBhvr>
                                            <p:cTn id="22" dur="750" fill="hold">
                                              <p:stCondLst>
                                                <p:cond delay="0"/>
                                              </p:stCondLst>
                                            </p:cTn>
                                            <p:tgtEl>
                                              <p:spTgt spid="14"/>
                                            </p:tgtEl>
                                            <p:attrNameLst>
                                              <p:attrName>r</p:attrName>
                                            </p:attrNameLst>
                                          </p:cBhvr>
                                        </p:animRot>
                                      </p:childTnLst>
                                    </p:cTn>
                                  </p:par>
                                </p:childTnLst>
                              </p:cTn>
                            </p:par>
                            <p:par>
                              <p:cTn id="23" fill="hold">
                                <p:stCondLst>
                                  <p:cond delay="2800"/>
                                </p:stCondLst>
                                <p:childTnLst>
                                  <p:par>
                                    <p:cTn id="24" presetID="26" presetClass="emph" presetSubtype="0" fill="hold" grpId="1" nodeType="afterEffect">
                                      <p:stCondLst>
                                        <p:cond delay="0"/>
                                      </p:stCondLst>
                                      <p:iterate type="lt">
                                        <p:tmPct val="1000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par>
                              <p:cTn id="27" fill="hold">
                                <p:stCondLst>
                                  <p:cond delay="3450"/>
                                </p:stCondLst>
                                <p:childTnLst>
                                  <p:par>
                                    <p:cTn id="28" presetID="16" presetClass="entr" presetSubtype="21"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outVertical)">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250" fill="hold"/>
                                            <p:tgtEl>
                                              <p:spTgt spid="33"/>
                                            </p:tgtEl>
                                            <p:attrNameLst>
                                              <p:attrName>ppt_x</p:attrName>
                                            </p:attrNameLst>
                                          </p:cBhvr>
                                          <p:tavLst>
                                            <p:tav tm="0">
                                              <p:val>
                                                <p:strVal val="1+#ppt_w/2"/>
                                              </p:val>
                                            </p:tav>
                                            <p:tav tm="100000">
                                              <p:val>
                                                <p:strVal val="#ppt_x"/>
                                              </p:val>
                                            </p:tav>
                                          </p:tavLst>
                                        </p:anim>
                                        <p:anim calcmode="lin" valueType="num">
                                          <p:cBhvr additive="base">
                                            <p:cTn id="12" dur="125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研究動機</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208579" y="4783176"/>
            <a:ext cx="1774846"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ONE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25" name="图形 24">
            <a:extLst>
              <a:ext uri="{FF2B5EF4-FFF2-40B4-BE49-F238E27FC236}">
                <a16:creationId xmlns:a16="http://schemas.microsoft.com/office/drawing/2014/main" id="{EB439E43-824A-4AEF-9049-253B0748B0F4}"/>
              </a:ext>
            </a:extLst>
          </p:cNvPr>
          <p:cNvPicPr>
            <a:picLocks noChangeAspect="1"/>
          </p:cNvPicPr>
          <p:nvPr/>
        </p:nvPicPr>
        <p:blipFill>
          <a:blip r:embed="rId8">
            <a:extLst>
              <a:ext uri="{96DAC541-7B7A-43D3-8B79-37D633B846F1}">
                <asvg:svgBlip xmlns:asvg="http://schemas.microsoft.com/office/drawing/2016/SVG/main" r:embed="rId9"/>
              </a:ext>
            </a:extLst>
          </a:blip>
          <a:srcRect l="7384" t="2999" r="26979" b="5167"/>
          <a:stretch>
            <a:fillRect/>
          </a:stretch>
        </p:blipFill>
        <p:spPr>
          <a:xfrm>
            <a:off x="6220433" y="1715302"/>
            <a:ext cx="718794" cy="1275860"/>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p:spPr>
      </p:pic>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10">
            <a:extLst>
              <a:ext uri="{96DAC541-7B7A-43D3-8B79-37D633B846F1}">
                <asvg:svgBlip xmlns:asvg="http://schemas.microsoft.com/office/drawing/2016/SVG/main" r:embed="rId11"/>
              </a:ext>
            </a:extLst>
          </a:blip>
          <a:srcRect l="25200" t="18077" r="27996" b="22696"/>
          <a:stretch>
            <a:fillRect/>
          </a:stretch>
        </p:blipFill>
        <p:spPr>
          <a:xfrm>
            <a:off x="512287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5302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14:presetBounceEnd="49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49000">
                                          <p:cBhvr additive="base">
                                            <p:cTn id="7" dur="1250" fill="hold"/>
                                            <p:tgtEl>
                                              <p:spTgt spid="25"/>
                                            </p:tgtEl>
                                            <p:attrNameLst>
                                              <p:attrName>ppt_x</p:attrName>
                                            </p:attrNameLst>
                                          </p:cBhvr>
                                          <p:tavLst>
                                            <p:tav tm="0">
                                              <p:val>
                                                <p:strVal val="1+#ppt_w/2"/>
                                              </p:val>
                                            </p:tav>
                                            <p:tav tm="100000">
                                              <p:val>
                                                <p:strVal val="#ppt_x"/>
                                              </p:val>
                                            </p:tav>
                                          </p:tavLst>
                                        </p:anim>
                                        <p:anim calcmode="lin" valueType="num" p14:bounceEnd="49000">
                                          <p:cBhvr additive="base">
                                            <p:cTn id="8" dur="12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9000">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14:bounceEnd="49000">
                                          <p:cBhvr additive="base">
                                            <p:cTn id="11"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12" dur="125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250" fill="hold"/>
                                            <p:tgtEl>
                                              <p:spTgt spid="25"/>
                                            </p:tgtEl>
                                            <p:attrNameLst>
                                              <p:attrName>ppt_x</p:attrName>
                                            </p:attrNameLst>
                                          </p:cBhvr>
                                          <p:tavLst>
                                            <p:tav tm="0">
                                              <p:val>
                                                <p:strVal val="1+#ppt_w/2"/>
                                              </p:val>
                                            </p:tav>
                                            <p:tav tm="100000">
                                              <p:val>
                                                <p:strVal val="#ppt_x"/>
                                              </p:val>
                                            </p:tav>
                                          </p:tavLst>
                                        </p:anim>
                                        <p:anim calcmode="lin" valueType="num">
                                          <p:cBhvr additive="base">
                                            <p:cTn id="8" dur="12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250" fill="hold"/>
                                            <p:tgtEl>
                                              <p:spTgt spid="37"/>
                                            </p:tgtEl>
                                            <p:attrNameLst>
                                              <p:attrName>ppt_x</p:attrName>
                                            </p:attrNameLst>
                                          </p:cBhvr>
                                          <p:tavLst>
                                            <p:tav tm="0">
                                              <p:val>
                                                <p:strVal val="0-#ppt_w/2"/>
                                              </p:val>
                                            </p:tav>
                                            <p:tav tm="100000">
                                              <p:val>
                                                <p:strVal val="#ppt_x"/>
                                              </p:val>
                                            </p:tav>
                                          </p:tavLst>
                                        </p:anim>
                                        <p:anim calcmode="lin" valueType="num">
                                          <p:cBhvr additive="base">
                                            <p:cTn id="12" dur="125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7" name="Title 20">
            <a:extLst>
              <a:ext uri="{FF2B5EF4-FFF2-40B4-BE49-F238E27FC236}">
                <a16:creationId xmlns:a16="http://schemas.microsoft.com/office/drawing/2014/main" id="{B1B57346-89DA-4BBC-9675-5CD1F97F4178}"/>
              </a:ext>
            </a:extLst>
          </p:cNvPr>
          <p:cNvSpPr txBox="1"/>
          <p:nvPr/>
        </p:nvSpPr>
        <p:spPr>
          <a:xfrm>
            <a:off x="985237" y="4709119"/>
            <a:ext cx="4284758" cy="1758263"/>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CN" sz="2400" b="1" dirty="0" err="1">
                <a:solidFill>
                  <a:schemeClr val="tx1">
                    <a:lumMod val="75000"/>
                    <a:lumOff val="25000"/>
                  </a:schemeClr>
                </a:solidFill>
                <a:latin typeface="微軟正黑體" panose="020B0604030504040204" pitchFamily="34" charset="-120"/>
                <a:ea typeface="微軟正黑體" panose="020B0604030504040204" pitchFamily="34" charset="-120"/>
              </a:rPr>
              <a:t>Webduino</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執行人臉辨識並控制伺服馬達轉動攝影機持續追蹤人臉位置</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41" name="Picture 1">
            <a:extLst>
              <a:ext uri="{FF2B5EF4-FFF2-40B4-BE49-F238E27FC236}">
                <a16:creationId xmlns:a16="http://schemas.microsoft.com/office/drawing/2014/main" id="{358239C7-0A27-4548-AAAA-A0386EFE2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704" y="1313948"/>
            <a:ext cx="4021825" cy="330774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6">
            <a:extLst>
              <a:ext uri="{96DAC541-7B7A-43D3-8B79-37D633B846F1}">
                <asvg:svgBlip xmlns:asvg="http://schemas.microsoft.com/office/drawing/2016/SVG/main" r:embed="rId7"/>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F8C89005-39C0-468F-93F6-11F0E63FD307}"/>
              </a:ext>
            </a:extLst>
          </p:cNvPr>
          <p:cNvSpPr txBox="1"/>
          <p:nvPr/>
        </p:nvSpPr>
        <p:spPr>
          <a:xfrm>
            <a:off x="1858297" y="2497394"/>
            <a:ext cx="2627978" cy="1446550"/>
          </a:xfrm>
          <a:prstGeom prst="rect">
            <a:avLst/>
          </a:prstGeom>
          <a:noFill/>
          <a:ln w="57150">
            <a:solidFill>
              <a:srgbClr val="FF0000"/>
            </a:solidFill>
          </a:ln>
        </p:spPr>
        <p:txBody>
          <a:bodyPr wrap="square" rtlCol="0">
            <a:spAutoFit/>
          </a:bodyPr>
          <a:lstStyle/>
          <a:p>
            <a:r>
              <a:rPr lang="zh-TW" altLang="en-US" sz="8800" b="1" dirty="0">
                <a:solidFill>
                  <a:srgbClr val="FF0000"/>
                </a:solidFill>
                <a:latin typeface="微軟正黑體" panose="020B0604030504040204" pitchFamily="34" charset="-120"/>
                <a:ea typeface="微軟正黑體" panose="020B0604030504040204" pitchFamily="34" charset="-120"/>
              </a:rPr>
              <a:t>完成</a:t>
            </a:r>
            <a:endParaRPr lang="zh-TW" altLang="en-US" sz="8800" dirty="0">
              <a:solidFill>
                <a:srgbClr val="FF0000"/>
              </a:solidFill>
            </a:endParaRPr>
          </a:p>
        </p:txBody>
      </p:sp>
    </p:spTree>
    <p:extLst>
      <p:ext uri="{BB962C8B-B14F-4D97-AF65-F5344CB8AC3E}">
        <p14:creationId xmlns:p14="http://schemas.microsoft.com/office/powerpoint/2010/main" val="1990244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2" presetClass="entr" presetSubtype="3" fill="hold" nodeType="withEffect" p14:presetBounceEnd="49000">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14:bounceEnd="49000">
                                          <p:cBhvr additive="base">
                                            <p:cTn id="33"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34"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250" fill="hold"/>
                                            <p:tgtEl>
                                              <p:spTgt spid="14"/>
                                            </p:tgtEl>
                                            <p:attrNameLst>
                                              <p:attrName>ppt_x</p:attrName>
                                            </p:attrNameLst>
                                          </p:cBhvr>
                                          <p:tavLst>
                                            <p:tav tm="0">
                                              <p:val>
                                                <p:strVal val="1+#ppt_w/2"/>
                                              </p:val>
                                            </p:tav>
                                            <p:tav tm="100000">
                                              <p:val>
                                                <p:strVal val="#ppt_x"/>
                                              </p:val>
                                            </p:tav>
                                          </p:tavLst>
                                        </p:anim>
                                        <p:anim calcmode="lin" valueType="num">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7" name="Title 20">
            <a:extLst>
              <a:ext uri="{FF2B5EF4-FFF2-40B4-BE49-F238E27FC236}">
                <a16:creationId xmlns:a16="http://schemas.microsoft.com/office/drawing/2014/main" id="{B1B57346-89DA-4BBC-9675-5CD1F97F4178}"/>
              </a:ext>
            </a:extLst>
          </p:cNvPr>
          <p:cNvSpPr txBox="1"/>
          <p:nvPr/>
        </p:nvSpPr>
        <p:spPr>
          <a:xfrm>
            <a:off x="985237" y="4709119"/>
            <a:ext cx="4284758" cy="1758263"/>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CN" sz="2400" b="1" dirty="0" err="1">
                <a:solidFill>
                  <a:schemeClr val="tx1">
                    <a:lumMod val="75000"/>
                    <a:lumOff val="25000"/>
                  </a:schemeClr>
                </a:solidFill>
                <a:latin typeface="微軟正黑體" panose="020B0604030504040204" pitchFamily="34" charset="-120"/>
                <a:ea typeface="微軟正黑體" panose="020B0604030504040204" pitchFamily="34" charset="-120"/>
              </a:rPr>
              <a:t>Webduino</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執行人臉辨識並控制伺服馬達轉動攝影機持續追蹤人臉位置完成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41" name="Picture 1">
            <a:extLst>
              <a:ext uri="{FF2B5EF4-FFF2-40B4-BE49-F238E27FC236}">
                <a16:creationId xmlns:a16="http://schemas.microsoft.com/office/drawing/2014/main" id="{358239C7-0A27-4548-AAAA-A0386EFE2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704" y="1313948"/>
            <a:ext cx="4021825" cy="3307740"/>
          </a:xfrm>
          <a:prstGeom prst="rect">
            <a:avLst/>
          </a:prstGeom>
          <a:noFill/>
          <a:extLst>
            <a:ext uri="{909E8E84-426E-40DD-AFC4-6F175D3DCCD1}">
              <a14:hiddenFill xmlns:a14="http://schemas.microsoft.com/office/drawing/2010/main">
                <a:solidFill>
                  <a:srgbClr val="FFFFFF"/>
                </a:solidFill>
              </a14:hiddenFill>
            </a:ext>
          </a:extLst>
        </p:spPr>
      </p:pic>
      <p:pic>
        <p:nvPicPr>
          <p:cNvPr id="50" name="內容版面配置區 4">
            <a:extLst>
              <a:ext uri="{FF2B5EF4-FFF2-40B4-BE49-F238E27FC236}">
                <a16:creationId xmlns:a16="http://schemas.microsoft.com/office/drawing/2014/main" id="{A8564B56-8C75-4A3B-912F-52B39D277389}"/>
              </a:ext>
            </a:extLst>
          </p:cNvPr>
          <p:cNvPicPr>
            <a:picLocks noChangeAspect="1"/>
          </p:cNvPicPr>
          <p:nvPr/>
        </p:nvPicPr>
        <p:blipFill rotWithShape="1">
          <a:blip r:embed="rId6">
            <a:extLst>
              <a:ext uri="{28A0092B-C50C-407E-A947-70E740481C1C}">
                <a14:useLocalDpi xmlns:a14="http://schemas.microsoft.com/office/drawing/2010/main" val="0"/>
              </a:ext>
            </a:extLst>
          </a:blip>
          <a:srcRect t="8169" r="1903"/>
          <a:stretch/>
        </p:blipFill>
        <p:spPr>
          <a:xfrm>
            <a:off x="7400982" y="1253982"/>
            <a:ext cx="3924299" cy="3921334"/>
          </a:xfrm>
          <a:prstGeom prst="rect">
            <a:avLst/>
          </a:prstGeom>
        </p:spPr>
      </p:pic>
      <p:sp>
        <p:nvSpPr>
          <p:cNvPr id="52" name="Title 20">
            <a:extLst>
              <a:ext uri="{FF2B5EF4-FFF2-40B4-BE49-F238E27FC236}">
                <a16:creationId xmlns:a16="http://schemas.microsoft.com/office/drawing/2014/main" id="{F09E7785-4871-4FB4-AE71-77F074E45513}"/>
              </a:ext>
            </a:extLst>
          </p:cNvPr>
          <p:cNvSpPr txBox="1"/>
          <p:nvPr/>
        </p:nvSpPr>
        <p:spPr>
          <a:xfrm>
            <a:off x="7595399" y="5356425"/>
            <a:ext cx="2944384" cy="1204266"/>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APP</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掃描</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QR</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 </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code</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並發送封包完成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7">
            <a:extLst>
              <a:ext uri="{96DAC541-7B7A-43D3-8B79-37D633B846F1}">
                <asvg:svgBlip xmlns:asvg="http://schemas.microsoft.com/office/drawing/2016/SVG/main" r:embed="rId8"/>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4278750C-1010-42C4-AB31-7CCFA847516A}"/>
              </a:ext>
            </a:extLst>
          </p:cNvPr>
          <p:cNvSpPr txBox="1"/>
          <p:nvPr/>
        </p:nvSpPr>
        <p:spPr>
          <a:xfrm>
            <a:off x="1858297" y="2497394"/>
            <a:ext cx="2627978" cy="1446550"/>
          </a:xfrm>
          <a:prstGeom prst="rect">
            <a:avLst/>
          </a:prstGeom>
          <a:noFill/>
          <a:ln w="57150">
            <a:solidFill>
              <a:srgbClr val="FF0000"/>
            </a:solidFill>
          </a:ln>
        </p:spPr>
        <p:txBody>
          <a:bodyPr wrap="square" rtlCol="0">
            <a:spAutoFit/>
          </a:bodyPr>
          <a:lstStyle/>
          <a:p>
            <a:r>
              <a:rPr lang="zh-TW" altLang="en-US" sz="8800" b="1" dirty="0">
                <a:solidFill>
                  <a:srgbClr val="FF0000"/>
                </a:solidFill>
                <a:latin typeface="微軟正黑體" panose="020B0604030504040204" pitchFamily="34" charset="-120"/>
                <a:ea typeface="微軟正黑體" panose="020B0604030504040204" pitchFamily="34" charset="-120"/>
              </a:rPr>
              <a:t>完成</a:t>
            </a:r>
            <a:endParaRPr lang="zh-TW" altLang="en-US" sz="8800" dirty="0">
              <a:solidFill>
                <a:srgbClr val="FF0000"/>
              </a:solidFill>
            </a:endParaRPr>
          </a:p>
        </p:txBody>
      </p:sp>
      <p:sp>
        <p:nvSpPr>
          <p:cNvPr id="3" name="文字方塊 2">
            <a:extLst>
              <a:ext uri="{FF2B5EF4-FFF2-40B4-BE49-F238E27FC236}">
                <a16:creationId xmlns:a16="http://schemas.microsoft.com/office/drawing/2014/main" id="{5ED90802-2D3B-4D6B-B6A1-AE7345DF2E9E}"/>
              </a:ext>
            </a:extLst>
          </p:cNvPr>
          <p:cNvSpPr txBox="1"/>
          <p:nvPr/>
        </p:nvSpPr>
        <p:spPr>
          <a:xfrm>
            <a:off x="8273845" y="2497394"/>
            <a:ext cx="2627978" cy="1446550"/>
          </a:xfrm>
          <a:prstGeom prst="rect">
            <a:avLst/>
          </a:prstGeom>
          <a:noFill/>
          <a:ln w="57150">
            <a:solidFill>
              <a:srgbClr val="FF0000"/>
            </a:solidFill>
          </a:ln>
        </p:spPr>
        <p:txBody>
          <a:bodyPr wrap="square" rtlCol="0">
            <a:spAutoFit/>
          </a:bodyPr>
          <a:lstStyle/>
          <a:p>
            <a:r>
              <a:rPr lang="zh-TW" altLang="en-US" sz="8800" b="1" dirty="0">
                <a:solidFill>
                  <a:srgbClr val="FF0000"/>
                </a:solidFill>
                <a:latin typeface="微軟正黑體" panose="020B0604030504040204" pitchFamily="34" charset="-120"/>
                <a:ea typeface="微軟正黑體" panose="020B0604030504040204" pitchFamily="34" charset="-120"/>
              </a:rPr>
              <a:t>完成</a:t>
            </a:r>
            <a:endParaRPr lang="zh-TW" altLang="en-US" sz="8800" dirty="0">
              <a:solidFill>
                <a:srgbClr val="FF0000"/>
              </a:solidFill>
            </a:endParaRPr>
          </a:p>
        </p:txBody>
      </p:sp>
    </p:spTree>
    <p:extLst>
      <p:ext uri="{BB962C8B-B14F-4D97-AF65-F5344CB8AC3E}">
        <p14:creationId xmlns:p14="http://schemas.microsoft.com/office/powerpoint/2010/main" val="144647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14:presetBounceEnd="49000">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14:bounceEnd="49000">
                                          <p:cBhvr additive="base">
                                            <p:cTn id="3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250" fill="hold"/>
                                            <p:tgtEl>
                                              <p:spTgt spid="14"/>
                                            </p:tgtEl>
                                            <p:attrNameLst>
                                              <p:attrName>ppt_x</p:attrName>
                                            </p:attrNameLst>
                                          </p:cBhvr>
                                          <p:tavLst>
                                            <p:tav tm="0">
                                              <p:val>
                                                <p:strVal val="1+#ppt_w/2"/>
                                              </p:val>
                                            </p:tav>
                                            <p:tav tm="100000">
                                              <p:val>
                                                <p:strVal val="#ppt_x"/>
                                              </p:val>
                                            </p:tav>
                                          </p:tavLst>
                                        </p:anim>
                                        <p:anim calcmode="lin" valueType="num">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遇到的問題</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3" name="圖片 2" descr="一張含有 刀 的圖片&#10;&#10;自動產生的描述">
            <a:extLst>
              <a:ext uri="{FF2B5EF4-FFF2-40B4-BE49-F238E27FC236}">
                <a16:creationId xmlns:a16="http://schemas.microsoft.com/office/drawing/2014/main" id="{9A603EFB-7D4D-466A-B264-014EAEB08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328" y="1313948"/>
            <a:ext cx="9281652" cy="1395317"/>
          </a:xfrm>
          <a:prstGeom prst="rect">
            <a:avLst/>
          </a:prstGeom>
        </p:spPr>
      </p:pic>
      <p:sp>
        <p:nvSpPr>
          <p:cNvPr id="4" name="文字方塊 3">
            <a:extLst>
              <a:ext uri="{FF2B5EF4-FFF2-40B4-BE49-F238E27FC236}">
                <a16:creationId xmlns:a16="http://schemas.microsoft.com/office/drawing/2014/main" id="{B0347ECF-FC84-4D6B-B112-51B18B770C13}"/>
              </a:ext>
            </a:extLst>
          </p:cNvPr>
          <p:cNvSpPr txBox="1"/>
          <p:nvPr/>
        </p:nvSpPr>
        <p:spPr>
          <a:xfrm>
            <a:off x="4925962" y="1944890"/>
            <a:ext cx="1848463" cy="769441"/>
          </a:xfrm>
          <a:prstGeom prst="rect">
            <a:avLst/>
          </a:prstGeom>
          <a:noFill/>
          <a:ln w="57150">
            <a:solidFill>
              <a:srgbClr val="FF0000"/>
            </a:solidFill>
          </a:ln>
        </p:spPr>
        <p:txBody>
          <a:bodyPr wrap="square" rtlCol="0">
            <a:spAutoFit/>
          </a:bodyPr>
          <a:lstStyle/>
          <a:p>
            <a:r>
              <a:rPr lang="en-US" altLang="zh-TW" sz="4400" b="1" dirty="0">
                <a:solidFill>
                  <a:srgbClr val="FF0000"/>
                </a:solidFill>
                <a:latin typeface="微軟正黑體" panose="020B0604030504040204" pitchFamily="34" charset="-120"/>
                <a:ea typeface="微軟正黑體" panose="020B0604030504040204" pitchFamily="34" charset="-120"/>
              </a:rPr>
              <a:t>Https</a:t>
            </a:r>
            <a:endParaRPr lang="zh-TW" altLang="en-US" sz="4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00762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遇到的問題</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3" name="圖片 2" descr="一張含有 刀 的圖片&#10;&#10;自動產生的描述">
            <a:extLst>
              <a:ext uri="{FF2B5EF4-FFF2-40B4-BE49-F238E27FC236}">
                <a16:creationId xmlns:a16="http://schemas.microsoft.com/office/drawing/2014/main" id="{9A603EFB-7D4D-466A-B264-014EAEB08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328" y="1313948"/>
            <a:ext cx="9281652" cy="1395317"/>
          </a:xfrm>
          <a:prstGeom prst="rect">
            <a:avLst/>
          </a:prstGeom>
        </p:spPr>
      </p:pic>
      <p:pic>
        <p:nvPicPr>
          <p:cNvPr id="6" name="圖片 5" descr="一張含有 螢幕擷取畫面 的圖片&#10;&#10;自動產生的描述">
            <a:extLst>
              <a:ext uri="{FF2B5EF4-FFF2-40B4-BE49-F238E27FC236}">
                <a16:creationId xmlns:a16="http://schemas.microsoft.com/office/drawing/2014/main" id="{DC2E99E2-FA8F-4627-83C2-8B7A99276A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0758" y="2244291"/>
            <a:ext cx="6222429" cy="4223091"/>
          </a:xfrm>
          <a:prstGeom prst="rect">
            <a:avLst/>
          </a:prstGeom>
        </p:spPr>
      </p:pic>
      <p:sp>
        <p:nvSpPr>
          <p:cNvPr id="8" name="文字方塊 7">
            <a:extLst>
              <a:ext uri="{FF2B5EF4-FFF2-40B4-BE49-F238E27FC236}">
                <a16:creationId xmlns:a16="http://schemas.microsoft.com/office/drawing/2014/main" id="{FB0C2FEA-0A20-4732-97B5-24274EA6C14E}"/>
              </a:ext>
            </a:extLst>
          </p:cNvPr>
          <p:cNvSpPr txBox="1"/>
          <p:nvPr/>
        </p:nvSpPr>
        <p:spPr>
          <a:xfrm>
            <a:off x="2628134" y="1879859"/>
            <a:ext cx="2376486" cy="1200329"/>
          </a:xfrm>
          <a:prstGeom prst="rect">
            <a:avLst/>
          </a:prstGeom>
          <a:noFill/>
          <a:ln w="57150">
            <a:solidFill>
              <a:srgbClr val="FF0000"/>
            </a:solidFill>
          </a:ln>
        </p:spPr>
        <p:txBody>
          <a:bodyPr wrap="square" rtlCol="0">
            <a:spAutoFit/>
          </a:bodyPr>
          <a:lstStyle/>
          <a:p>
            <a:r>
              <a:rPr lang="en-US" altLang="zh-TW" sz="7200" b="1" dirty="0">
                <a:solidFill>
                  <a:srgbClr val="FF0000"/>
                </a:solidFill>
                <a:latin typeface="微軟正黑體" panose="020B0604030504040204" pitchFamily="34" charset="-120"/>
                <a:ea typeface="微軟正黑體" panose="020B0604030504040204" pitchFamily="34" charset="-120"/>
              </a:rPr>
              <a:t>Http</a:t>
            </a:r>
            <a:endParaRPr lang="zh-TW" altLang="en-US" sz="7200" b="1" dirty="0">
              <a:solidFill>
                <a:srgbClr val="FF0000"/>
              </a:solidFill>
              <a:latin typeface="微軟正黑體" panose="020B0604030504040204" pitchFamily="34" charset="-120"/>
              <a:ea typeface="微軟正黑體" panose="020B0604030504040204" pitchFamily="34" charset="-120"/>
            </a:endParaRPr>
          </a:p>
        </p:txBody>
      </p:sp>
      <p:grpSp>
        <p:nvGrpSpPr>
          <p:cNvPr id="26" name="群組 25">
            <a:extLst>
              <a:ext uri="{FF2B5EF4-FFF2-40B4-BE49-F238E27FC236}">
                <a16:creationId xmlns:a16="http://schemas.microsoft.com/office/drawing/2014/main" id="{4A435EDF-0C7B-4E41-BE8A-0CAB1580369C}"/>
              </a:ext>
            </a:extLst>
          </p:cNvPr>
          <p:cNvGrpSpPr/>
          <p:nvPr/>
        </p:nvGrpSpPr>
        <p:grpSpPr>
          <a:xfrm>
            <a:off x="5309420" y="1813060"/>
            <a:ext cx="4409923" cy="1267128"/>
            <a:chOff x="4945626" y="1745720"/>
            <a:chExt cx="4409923" cy="1267128"/>
          </a:xfrm>
        </p:grpSpPr>
        <p:sp>
          <p:nvSpPr>
            <p:cNvPr id="27" name="文字方塊 26">
              <a:extLst>
                <a:ext uri="{FF2B5EF4-FFF2-40B4-BE49-F238E27FC236}">
                  <a16:creationId xmlns:a16="http://schemas.microsoft.com/office/drawing/2014/main" id="{8E1BA0CC-8AD0-428E-8827-CEB2D3915A2C}"/>
                </a:ext>
              </a:extLst>
            </p:cNvPr>
            <p:cNvSpPr txBox="1"/>
            <p:nvPr/>
          </p:nvSpPr>
          <p:spPr>
            <a:xfrm>
              <a:off x="6398805" y="1812519"/>
              <a:ext cx="2956744" cy="1200329"/>
            </a:xfrm>
            <a:prstGeom prst="rect">
              <a:avLst/>
            </a:prstGeom>
            <a:noFill/>
            <a:ln w="57150">
              <a:solidFill>
                <a:srgbClr val="FF0000"/>
              </a:solidFill>
            </a:ln>
          </p:spPr>
          <p:txBody>
            <a:bodyPr wrap="square" rtlCol="0">
              <a:spAutoFit/>
            </a:bodyPr>
            <a:lstStyle/>
            <a:p>
              <a:r>
                <a:rPr lang="en-US" altLang="zh-TW" sz="7200" b="1" dirty="0">
                  <a:solidFill>
                    <a:srgbClr val="FF0000"/>
                  </a:solidFill>
                  <a:latin typeface="微軟正黑體" panose="020B0604030504040204" pitchFamily="34" charset="-120"/>
                  <a:ea typeface="微軟正黑體" panose="020B0604030504040204" pitchFamily="34" charset="-120"/>
                </a:rPr>
                <a:t>Https</a:t>
              </a:r>
              <a:endParaRPr lang="zh-TW" altLang="en-US" sz="7200" b="1" dirty="0">
                <a:solidFill>
                  <a:srgbClr val="FF0000"/>
                </a:solidFill>
                <a:latin typeface="微軟正黑體" panose="020B0604030504040204" pitchFamily="34" charset="-120"/>
                <a:ea typeface="微軟正黑體" panose="020B0604030504040204" pitchFamily="34" charset="-120"/>
              </a:endParaRPr>
            </a:p>
          </p:txBody>
        </p:sp>
        <p:cxnSp>
          <p:nvCxnSpPr>
            <p:cNvPr id="28" name="直線接點 27">
              <a:extLst>
                <a:ext uri="{FF2B5EF4-FFF2-40B4-BE49-F238E27FC236}">
                  <a16:creationId xmlns:a16="http://schemas.microsoft.com/office/drawing/2014/main" id="{551FDF0C-081E-4A98-BE1C-FCE4690F380C}"/>
                </a:ext>
              </a:extLst>
            </p:cNvPr>
            <p:cNvCxnSpPr/>
            <p:nvPr/>
          </p:nvCxnSpPr>
          <p:spPr>
            <a:xfrm>
              <a:off x="4954112" y="2244291"/>
              <a:ext cx="115037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F6709CC-0BD4-47F4-8840-F767DA0779EC}"/>
                </a:ext>
              </a:extLst>
            </p:cNvPr>
            <p:cNvCxnSpPr/>
            <p:nvPr/>
          </p:nvCxnSpPr>
          <p:spPr>
            <a:xfrm>
              <a:off x="4945626" y="2498303"/>
              <a:ext cx="115037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25623676-D496-457A-893B-98AE7BC743CC}"/>
                </a:ext>
              </a:extLst>
            </p:cNvPr>
            <p:cNvCxnSpPr>
              <a:cxnSpLocks/>
            </p:cNvCxnSpPr>
            <p:nvPr/>
          </p:nvCxnSpPr>
          <p:spPr>
            <a:xfrm>
              <a:off x="4997012" y="1745720"/>
              <a:ext cx="1064575" cy="12175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文字方塊 30">
            <a:extLst>
              <a:ext uri="{FF2B5EF4-FFF2-40B4-BE49-F238E27FC236}">
                <a16:creationId xmlns:a16="http://schemas.microsoft.com/office/drawing/2014/main" id="{F5DA68F8-A1F7-486D-BD2B-8A4BA7AE6B70}"/>
              </a:ext>
            </a:extLst>
          </p:cNvPr>
          <p:cNvSpPr txBox="1"/>
          <p:nvPr/>
        </p:nvSpPr>
        <p:spPr>
          <a:xfrm>
            <a:off x="4314825" y="3999259"/>
            <a:ext cx="4457494" cy="1615827"/>
          </a:xfrm>
          <a:prstGeom prst="rect">
            <a:avLst/>
          </a:prstGeom>
          <a:noFill/>
          <a:ln w="76200">
            <a:solidFill>
              <a:srgbClr val="60A8AF"/>
            </a:solidFill>
          </a:ln>
        </p:spPr>
        <p:txBody>
          <a:bodyPr wrap="square" rtlCol="0">
            <a:spAutoFit/>
          </a:bodyPr>
          <a:lstStyle/>
          <a:p>
            <a:pPr>
              <a:lnSpc>
                <a:spcPct val="150000"/>
              </a:lnSpc>
            </a:pPr>
            <a:r>
              <a:rPr lang="zh-TW" altLang="en-US" sz="5400" b="1" i="0" dirty="0">
                <a:solidFill>
                  <a:srgbClr val="60A8AF"/>
                </a:solidFill>
                <a:effectLst/>
                <a:latin typeface="微軟正黑體" panose="020B0604030504040204" pitchFamily="34" charset="-120"/>
                <a:ea typeface="微軟正黑體" panose="020B0604030504040204" pitchFamily="34" charset="-120"/>
              </a:rPr>
              <a:t>申請 </a:t>
            </a:r>
            <a:r>
              <a:rPr lang="en-US" altLang="zh-TW" sz="5400" b="1" i="0" dirty="0">
                <a:solidFill>
                  <a:srgbClr val="60A8AF"/>
                </a:solidFill>
                <a:effectLst/>
                <a:latin typeface="微軟正黑體" panose="020B0604030504040204" pitchFamily="34" charset="-120"/>
                <a:ea typeface="微軟正黑體" panose="020B0604030504040204" pitchFamily="34" charset="-120"/>
              </a:rPr>
              <a:t>SSL </a:t>
            </a:r>
            <a:r>
              <a:rPr lang="zh-TW" altLang="en-US" sz="5400" b="1" i="0" dirty="0">
                <a:solidFill>
                  <a:srgbClr val="60A8AF"/>
                </a:solidFill>
                <a:effectLst/>
                <a:latin typeface="微軟正黑體" panose="020B0604030504040204" pitchFamily="34" charset="-120"/>
                <a:ea typeface="微軟正黑體" panose="020B0604030504040204" pitchFamily="34" charset="-120"/>
              </a:rPr>
              <a:t>憑證</a:t>
            </a:r>
          </a:p>
          <a:p>
            <a:endParaRPr lang="zh-TW" altLang="en-US" dirty="0"/>
          </a:p>
        </p:txBody>
      </p:sp>
    </p:spTree>
    <p:extLst>
      <p:ext uri="{BB962C8B-B14F-4D97-AF65-F5344CB8AC3E}">
        <p14:creationId xmlns:p14="http://schemas.microsoft.com/office/powerpoint/2010/main" val="11604897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改變策略</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9CD39775-3793-4F1B-8AC5-FD0A81FD13F1}"/>
              </a:ext>
            </a:extLst>
          </p:cNvPr>
          <p:cNvSpPr txBox="1"/>
          <p:nvPr/>
        </p:nvSpPr>
        <p:spPr>
          <a:xfrm>
            <a:off x="4539125" y="1573008"/>
            <a:ext cx="3166602" cy="923330"/>
          </a:xfrm>
          <a:prstGeom prst="rect">
            <a:avLst/>
          </a:prstGeom>
          <a:noFill/>
          <a:ln w="57150">
            <a:solidFill>
              <a:srgbClr val="60A8AF"/>
            </a:solidFill>
          </a:ln>
        </p:spPr>
        <p:txBody>
          <a:bodyPr wrap="square" rtlCol="0">
            <a:spAutoFit/>
          </a:bodyPr>
          <a:lstStyle/>
          <a:p>
            <a:r>
              <a:rPr lang="en-US" altLang="zh-TW" sz="5400" dirty="0">
                <a:solidFill>
                  <a:srgbClr val="60A8AF"/>
                </a:solidFill>
              </a:rPr>
              <a:t>Device ID</a:t>
            </a:r>
            <a:endParaRPr lang="zh-TW" altLang="en-US" sz="5400" dirty="0">
              <a:solidFill>
                <a:srgbClr val="60A8AF"/>
              </a:solidFill>
            </a:endParaRPr>
          </a:p>
        </p:txBody>
      </p:sp>
      <p:pic>
        <p:nvPicPr>
          <p:cNvPr id="5" name="圖片 4" descr="一張含有 螢幕擷取畫面 的圖片&#10;&#10;自動產生的描述">
            <a:extLst>
              <a:ext uri="{FF2B5EF4-FFF2-40B4-BE49-F238E27FC236}">
                <a16:creationId xmlns:a16="http://schemas.microsoft.com/office/drawing/2014/main" id="{77FAF8ED-9EE1-49FE-BE6C-15CAA632C5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501" y="2709430"/>
            <a:ext cx="10229850" cy="3248025"/>
          </a:xfrm>
          <a:prstGeom prst="rect">
            <a:avLst/>
          </a:prstGeom>
        </p:spPr>
      </p:pic>
    </p:spTree>
    <p:extLst>
      <p:ext uri="{BB962C8B-B14F-4D97-AF65-F5344CB8AC3E}">
        <p14:creationId xmlns:p14="http://schemas.microsoft.com/office/powerpoint/2010/main" val="9444897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改變策略</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
        <p:nvSpPr>
          <p:cNvPr id="2" name="文字方塊 1">
            <a:extLst>
              <a:ext uri="{FF2B5EF4-FFF2-40B4-BE49-F238E27FC236}">
                <a16:creationId xmlns:a16="http://schemas.microsoft.com/office/drawing/2014/main" id="{9CD39775-3793-4F1B-8AC5-FD0A81FD13F1}"/>
              </a:ext>
            </a:extLst>
          </p:cNvPr>
          <p:cNvSpPr txBox="1"/>
          <p:nvPr/>
        </p:nvSpPr>
        <p:spPr>
          <a:xfrm>
            <a:off x="4539125" y="1573008"/>
            <a:ext cx="3166602" cy="923330"/>
          </a:xfrm>
          <a:prstGeom prst="rect">
            <a:avLst/>
          </a:prstGeom>
          <a:noFill/>
          <a:ln w="57150">
            <a:solidFill>
              <a:srgbClr val="60A8AF"/>
            </a:solidFill>
          </a:ln>
        </p:spPr>
        <p:txBody>
          <a:bodyPr wrap="square" rtlCol="0">
            <a:spAutoFit/>
          </a:bodyPr>
          <a:lstStyle/>
          <a:p>
            <a:r>
              <a:rPr lang="en-US" altLang="zh-TW" sz="5400" dirty="0">
                <a:solidFill>
                  <a:srgbClr val="60A8AF"/>
                </a:solidFill>
              </a:rPr>
              <a:t>Device ID</a:t>
            </a:r>
            <a:endParaRPr lang="zh-TW" altLang="en-US" sz="5400" dirty="0">
              <a:solidFill>
                <a:srgbClr val="60A8AF"/>
              </a:solidFill>
            </a:endParaRPr>
          </a:p>
        </p:txBody>
      </p:sp>
      <p:pic>
        <p:nvPicPr>
          <p:cNvPr id="5" name="圖片 4" descr="一張含有 螢幕擷取畫面 的圖片&#10;&#10;自動產生的描述">
            <a:extLst>
              <a:ext uri="{FF2B5EF4-FFF2-40B4-BE49-F238E27FC236}">
                <a16:creationId xmlns:a16="http://schemas.microsoft.com/office/drawing/2014/main" id="{77FAF8ED-9EE1-49FE-BE6C-15CAA632C5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501" y="2709430"/>
            <a:ext cx="10229850" cy="3248025"/>
          </a:xfrm>
          <a:prstGeom prst="rect">
            <a:avLst/>
          </a:prstGeom>
        </p:spPr>
      </p:pic>
      <p:sp>
        <p:nvSpPr>
          <p:cNvPr id="9" name="矩形 8">
            <a:extLst>
              <a:ext uri="{FF2B5EF4-FFF2-40B4-BE49-F238E27FC236}">
                <a16:creationId xmlns:a16="http://schemas.microsoft.com/office/drawing/2014/main" id="{2CF9001A-665D-4932-9A48-E9D2A4201732}"/>
              </a:ext>
            </a:extLst>
          </p:cNvPr>
          <p:cNvSpPr/>
          <p:nvPr/>
        </p:nvSpPr>
        <p:spPr>
          <a:xfrm>
            <a:off x="1593418" y="3795253"/>
            <a:ext cx="9643933" cy="450170"/>
          </a:xfrm>
          <a:prstGeom prst="rect">
            <a:avLst/>
          </a:prstGeom>
          <a:noFill/>
          <a:ln w="76200">
            <a:solidFill>
              <a:srgbClr val="60A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670974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4" name="圖片 3" descr="一張含有 螢幕擷取畫面 的圖片&#10;&#10;自動產生的描述">
            <a:extLst>
              <a:ext uri="{FF2B5EF4-FFF2-40B4-BE49-F238E27FC236}">
                <a16:creationId xmlns:a16="http://schemas.microsoft.com/office/drawing/2014/main" id="{293C3B66-736F-4017-B546-45E0161AF4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0852" y="1189704"/>
            <a:ext cx="7068890" cy="5470173"/>
          </a:xfrm>
          <a:prstGeom prst="rect">
            <a:avLst/>
          </a:prstGeom>
        </p:spPr>
      </p:pic>
    </p:spTree>
    <p:extLst>
      <p:ext uri="{BB962C8B-B14F-4D97-AF65-F5344CB8AC3E}">
        <p14:creationId xmlns:p14="http://schemas.microsoft.com/office/powerpoint/2010/main" val="35658259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5">
            <a:extLst>
              <a:ext uri="{96DAC541-7B7A-43D3-8B79-37D633B846F1}">
                <asvg:svgBlip xmlns:asvg="http://schemas.microsoft.com/office/drawing/2016/SVG/main" r:embed="rId6"/>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pic>
        <p:nvPicPr>
          <p:cNvPr id="4" name="圖片 3" descr="一張含有 螢幕擷取畫面 的圖片&#10;&#10;自動產生的描述">
            <a:extLst>
              <a:ext uri="{FF2B5EF4-FFF2-40B4-BE49-F238E27FC236}">
                <a16:creationId xmlns:a16="http://schemas.microsoft.com/office/drawing/2014/main" id="{293C3B66-736F-4017-B546-45E0161AF4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0852" y="1189704"/>
            <a:ext cx="7068890" cy="5470173"/>
          </a:xfrm>
          <a:prstGeom prst="rect">
            <a:avLst/>
          </a:prstGeom>
        </p:spPr>
      </p:pic>
    </p:spTree>
    <p:extLst>
      <p:ext uri="{BB962C8B-B14F-4D97-AF65-F5344CB8AC3E}">
        <p14:creationId xmlns:p14="http://schemas.microsoft.com/office/powerpoint/2010/main" val="20582535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14:presetBounceEnd="49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9000">
                                          <p:cBhvr additive="base">
                                            <p:cTn id="2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2" presetClass="entr" presetSubtype="3"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250" fill="hold"/>
                                            <p:tgtEl>
                                              <p:spTgt spid="14"/>
                                            </p:tgtEl>
                                            <p:attrNameLst>
                                              <p:attrName>ppt_x</p:attrName>
                                            </p:attrNameLst>
                                          </p:cBhvr>
                                          <p:tavLst>
                                            <p:tav tm="0">
                                              <p:val>
                                                <p:strVal val="1+#ppt_w/2"/>
                                              </p:val>
                                            </p:tav>
                                            <p:tav tm="100000">
                                              <p:val>
                                                <p:strVal val="#ppt_x"/>
                                              </p:val>
                                            </p:tav>
                                          </p:tavLst>
                                        </p:anim>
                                        <p:anim calcmode="lin" valueType="num">
                                          <p:cBhvr additive="base">
                                            <p:cTn id="2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3517905" y="4635232"/>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3686180" y="2297432"/>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2079094" y="1165642"/>
            <a:ext cx="3061732" cy="1233944"/>
            <a:chOff x="348425" y="1519789"/>
            <a:chExt cx="2382900" cy="1233944"/>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43428" y="1749280"/>
              <a:ext cx="2192894" cy="6701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sz="3200" dirty="0">
                  <a:solidFill>
                    <a:schemeClr val="bg1"/>
                  </a:solidFill>
                  <a:latin typeface="Microsoft YaHei" charset="0"/>
                  <a:ea typeface="Microsoft YaHei" charset="0"/>
                  <a:cs typeface="Microsoft YaHei" charset="0"/>
                </a:rPr>
                <a:t>直播串流影像</a:t>
              </a:r>
              <a:endParaRPr lang="zh-CN" altLang="en-US" sz="3200"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3584026" y="2245946"/>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2953810" y="5065518"/>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20-09</a:t>
            </a:r>
            <a:endParaRPr lang="en-US" altLang="zh-CN" sz="2800" b="1" dirty="0">
              <a:latin typeface="Microsoft YaHei" charset="0"/>
              <a:ea typeface="Microsoft YaHei" charset="0"/>
              <a:cs typeface="Microsoft YaHei" charset="0"/>
            </a:endParaRPr>
          </a:p>
        </p:txBody>
      </p:sp>
      <p:sp>
        <p:nvSpPr>
          <p:cNvPr id="23" name="椭圆 87">
            <a:extLst>
              <a:ext uri="{FF2B5EF4-FFF2-40B4-BE49-F238E27FC236}">
                <a16:creationId xmlns:a16="http://schemas.microsoft.com/office/drawing/2014/main" id="{CE508118-0521-4376-9510-F5F0563C0B3A}"/>
              </a:ext>
            </a:extLst>
          </p:cNvPr>
          <p:cNvSpPr/>
          <p:nvPr/>
        </p:nvSpPr>
        <p:spPr>
          <a:xfrm>
            <a:off x="7422077" y="4633779"/>
            <a:ext cx="336550" cy="3365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5" name="直线连接符 88">
            <a:extLst>
              <a:ext uri="{FF2B5EF4-FFF2-40B4-BE49-F238E27FC236}">
                <a16:creationId xmlns:a16="http://schemas.microsoft.com/office/drawing/2014/main" id="{78D3423D-0FB8-4159-A3F1-059BBEBA46E0}"/>
              </a:ext>
            </a:extLst>
          </p:cNvPr>
          <p:cNvCxnSpPr/>
          <p:nvPr/>
        </p:nvCxnSpPr>
        <p:spPr>
          <a:xfrm flipV="1">
            <a:off x="7590352" y="3779439"/>
            <a:ext cx="0" cy="85434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组 89">
            <a:extLst>
              <a:ext uri="{FF2B5EF4-FFF2-40B4-BE49-F238E27FC236}">
                <a16:creationId xmlns:a16="http://schemas.microsoft.com/office/drawing/2014/main" id="{86BBD32E-7593-4E7F-8B47-76A0F6FCBE44}"/>
              </a:ext>
            </a:extLst>
          </p:cNvPr>
          <p:cNvGrpSpPr/>
          <p:nvPr/>
        </p:nvGrpSpPr>
        <p:grpSpPr>
          <a:xfrm>
            <a:off x="6398902" y="1895463"/>
            <a:ext cx="2382900" cy="1233944"/>
            <a:chOff x="348425" y="1519789"/>
            <a:chExt cx="2382900" cy="1233944"/>
          </a:xfrm>
        </p:grpSpPr>
        <p:sp>
          <p:nvSpPr>
            <p:cNvPr id="38" name="圆角矩形 92">
              <a:extLst>
                <a:ext uri="{FF2B5EF4-FFF2-40B4-BE49-F238E27FC236}">
                  <a16:creationId xmlns:a16="http://schemas.microsoft.com/office/drawing/2014/main" id="{ADF7A59D-B33C-46E7-A557-C0EC39FD2BBE}"/>
                </a:ext>
              </a:extLst>
            </p:cNvPr>
            <p:cNvSpPr/>
            <p:nvPr/>
          </p:nvSpPr>
          <p:spPr>
            <a:xfrm>
              <a:off x="348425" y="1519789"/>
              <a:ext cx="2382900" cy="1233944"/>
            </a:xfrm>
            <a:prstGeom prst="roundRect">
              <a:avLst>
                <a:gd name="adj" fmla="val 50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0" name="文本框 94">
              <a:extLst>
                <a:ext uri="{FF2B5EF4-FFF2-40B4-BE49-F238E27FC236}">
                  <a16:creationId xmlns:a16="http://schemas.microsoft.com/office/drawing/2014/main" id="{2BC2459D-AC58-4F0D-88D3-8655FA3FA91B}"/>
                </a:ext>
              </a:extLst>
            </p:cNvPr>
            <p:cNvSpPr txBox="1"/>
            <p:nvPr/>
          </p:nvSpPr>
          <p:spPr>
            <a:xfrm>
              <a:off x="443428" y="1683125"/>
              <a:ext cx="2192894" cy="8145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sz="4000" dirty="0">
                  <a:solidFill>
                    <a:schemeClr val="bg1"/>
                  </a:solidFill>
                  <a:latin typeface="Microsoft YaHei" charset="0"/>
                  <a:ea typeface="Microsoft YaHei" charset="0"/>
                  <a:cs typeface="Microsoft YaHei" charset="0"/>
                </a:rPr>
                <a:t>測試</a:t>
              </a:r>
              <a:endParaRPr lang="en-US" altLang="zh-TW" sz="4000" dirty="0">
                <a:solidFill>
                  <a:schemeClr val="bg1"/>
                </a:solidFill>
                <a:latin typeface="Microsoft YaHei" charset="0"/>
                <a:ea typeface="Microsoft YaHei" charset="0"/>
                <a:cs typeface="Microsoft YaHei" charset="0"/>
              </a:endParaRPr>
            </a:p>
          </p:txBody>
        </p:sp>
      </p:grpSp>
      <p:sp>
        <p:nvSpPr>
          <p:cNvPr id="27" name="椭圆 90">
            <a:extLst>
              <a:ext uri="{FF2B5EF4-FFF2-40B4-BE49-F238E27FC236}">
                <a16:creationId xmlns:a16="http://schemas.microsoft.com/office/drawing/2014/main" id="{70BDBFD7-D6BC-46E9-BFF0-4F5932B11CAB}"/>
              </a:ext>
            </a:extLst>
          </p:cNvPr>
          <p:cNvSpPr/>
          <p:nvPr/>
        </p:nvSpPr>
        <p:spPr>
          <a:xfrm>
            <a:off x="7488198" y="3076159"/>
            <a:ext cx="204308" cy="204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D737E0D4-EFB6-41A2-90FF-3105EA53343D}"/>
              </a:ext>
            </a:extLst>
          </p:cNvPr>
          <p:cNvSpPr/>
          <p:nvPr/>
        </p:nvSpPr>
        <p:spPr>
          <a:xfrm>
            <a:off x="6755829" y="5068141"/>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20-10</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29813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E36C7F1-6C00-4850-BBD3-E2708CA8A36A}"/>
              </a:ext>
            </a:extLst>
          </p:cNvPr>
          <p:cNvSpPr/>
          <p:nvPr/>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BB73022-E843-4B58-8CAE-72943EF2BA47}"/>
              </a:ext>
            </a:extLst>
          </p:cNvPr>
          <p:cNvSpPr/>
          <p:nvPr/>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DD138FA-3C37-42AF-8AF2-84E223662A24}"/>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13963" r="15432" b="9410"/>
          <a:stretch/>
        </p:blipFill>
        <p:spPr>
          <a:xfrm rot="5400000">
            <a:off x="2515440" y="-2202731"/>
            <a:ext cx="7034120" cy="11163542"/>
          </a:xfrm>
          <a:prstGeom prst="rect">
            <a:avLst/>
          </a:prstGeom>
          <a:effectLst>
            <a:outerShdw blurRad="152400" dist="76200" dir="5400000" algn="t" rotWithShape="0">
              <a:prstClr val="black">
                <a:alpha val="40000"/>
              </a:prstClr>
            </a:outerShdw>
          </a:effectLst>
        </p:spPr>
      </p:pic>
      <p:pic>
        <p:nvPicPr>
          <p:cNvPr id="6" name="图片 5">
            <a:extLst>
              <a:ext uri="{FF2B5EF4-FFF2-40B4-BE49-F238E27FC236}">
                <a16:creationId xmlns:a16="http://schemas.microsoft.com/office/drawing/2014/main" id="{6E0EC271-F6FA-400A-98A1-C5D063F69E46}"/>
              </a:ext>
            </a:extLst>
          </p:cNvPr>
          <p:cNvPicPr>
            <a:picLocks noChangeAspect="1"/>
          </p:cNvPicPr>
          <p:nvPr/>
        </p:nvPicPr>
        <p:blipFill rotWithShape="1">
          <a:blip r:embed="rId4"/>
          <a:srcRect r="50000"/>
          <a:stretch/>
        </p:blipFill>
        <p:spPr>
          <a:xfrm>
            <a:off x="848716" y="1264956"/>
            <a:ext cx="4749800" cy="2802443"/>
          </a:xfrm>
          <a:prstGeom prst="rect">
            <a:avLst/>
          </a:prstGeom>
        </p:spPr>
      </p:pic>
      <p:sp>
        <p:nvSpPr>
          <p:cNvPr id="18" name="矩形 17">
            <a:extLst>
              <a:ext uri="{FF2B5EF4-FFF2-40B4-BE49-F238E27FC236}">
                <a16:creationId xmlns:a16="http://schemas.microsoft.com/office/drawing/2014/main" id="{F1C18E1B-3E2C-401E-A30C-B8E4B40EDF25}"/>
              </a:ext>
            </a:extLst>
          </p:cNvPr>
          <p:cNvSpPr/>
          <p:nvPr/>
        </p:nvSpPr>
        <p:spPr>
          <a:xfrm>
            <a:off x="5426589" y="5046491"/>
            <a:ext cx="1338829" cy="369332"/>
          </a:xfrm>
          <a:prstGeom prst="rect">
            <a:avLst/>
          </a:prstGeom>
        </p:spPr>
        <p:txBody>
          <a:bodyPr wrap="none">
            <a:spAutoFit/>
          </a:bodyPr>
          <a:lstStyle/>
          <a:p>
            <a:pPr algn="ctr"/>
            <a:r>
              <a:rPr lang="en-US" altLang="zh-CN" dirty="0">
                <a:solidFill>
                  <a:schemeClr val="bg1"/>
                </a:solidFill>
                <a:latin typeface="方正雅士黑 简" panose="02000500000000000000" pitchFamily="2" charset="-122"/>
                <a:ea typeface="方正雅士黑 简" panose="02000500000000000000" pitchFamily="2" charset="-122"/>
              </a:rPr>
              <a:t>2020-01-01</a:t>
            </a:r>
            <a:endParaRPr lang="zh-CN" altLang="en-US" dirty="0">
              <a:solidFill>
                <a:schemeClr val="bg1"/>
              </a:solidFill>
              <a:latin typeface="方正雅士黑 简" panose="02000500000000000000" pitchFamily="2" charset="-122"/>
              <a:ea typeface="方正雅士黑 简" panose="02000500000000000000" pitchFamily="2" charset="-122"/>
            </a:endParaRPr>
          </a:p>
        </p:txBody>
      </p:sp>
      <p:pic>
        <p:nvPicPr>
          <p:cNvPr id="14" name="图片 13">
            <a:extLst>
              <a:ext uri="{FF2B5EF4-FFF2-40B4-BE49-F238E27FC236}">
                <a16:creationId xmlns:a16="http://schemas.microsoft.com/office/drawing/2014/main" id="{EA40FC9A-B7C0-426E-9DB1-8176B1F1ECA3}"/>
              </a:ext>
            </a:extLst>
          </p:cNvPr>
          <p:cNvPicPr>
            <a:picLocks noChangeAspect="1"/>
          </p:cNvPicPr>
          <p:nvPr/>
        </p:nvPicPr>
        <p:blipFill rotWithShape="1">
          <a:blip r:embed="rId4"/>
          <a:srcRect r="50000"/>
          <a:stretch/>
        </p:blipFill>
        <p:spPr>
          <a:xfrm flipH="1">
            <a:off x="6500150" y="1264956"/>
            <a:ext cx="4749800" cy="2802443"/>
          </a:xfrm>
          <a:prstGeom prst="rect">
            <a:avLst/>
          </a:prstGeom>
        </p:spPr>
      </p:pic>
      <p:sp>
        <p:nvSpPr>
          <p:cNvPr id="10" name="文本框 9">
            <a:extLst>
              <a:ext uri="{FF2B5EF4-FFF2-40B4-BE49-F238E27FC236}">
                <a16:creationId xmlns:a16="http://schemas.microsoft.com/office/drawing/2014/main" id="{3D04C131-A9F0-481A-BFC4-4732E3222A5F}"/>
              </a:ext>
            </a:extLst>
          </p:cNvPr>
          <p:cNvSpPr txBox="1"/>
          <p:nvPr/>
        </p:nvSpPr>
        <p:spPr>
          <a:xfrm>
            <a:off x="2529824" y="2138124"/>
            <a:ext cx="1448972" cy="2400657"/>
          </a:xfrm>
          <a:prstGeom prst="rect">
            <a:avLst/>
          </a:prstGeom>
          <a:noFill/>
        </p:spPr>
        <p:txBody>
          <a:bodyPr wrap="square" rtlCol="0">
            <a:spAutoFit/>
          </a:bodyPr>
          <a:lstStyle/>
          <a:p>
            <a:pPr algn="ctr"/>
            <a:r>
              <a:rPr lang="zh-CN" altLang="en-US" sz="15000" dirty="0">
                <a:blipFill>
                  <a:blip r:embed="rId5"/>
                  <a:stretch>
                    <a:fillRect/>
                  </a:stretch>
                </a:blipFill>
                <a:latin typeface="思源黑体 CN Bold" panose="020B0800000000000000" pitchFamily="34" charset="-122"/>
                <a:ea typeface="思源黑体 CN Bold" panose="020B0800000000000000" pitchFamily="34" charset="-122"/>
              </a:rPr>
              <a:t>感</a:t>
            </a:r>
          </a:p>
        </p:txBody>
      </p:sp>
      <p:sp>
        <p:nvSpPr>
          <p:cNvPr id="19" name="文本框 18">
            <a:extLst>
              <a:ext uri="{FF2B5EF4-FFF2-40B4-BE49-F238E27FC236}">
                <a16:creationId xmlns:a16="http://schemas.microsoft.com/office/drawing/2014/main" id="{2F7FE082-DB17-4662-80E8-5F5BA4782F1C}"/>
              </a:ext>
            </a:extLst>
          </p:cNvPr>
          <p:cNvSpPr txBox="1"/>
          <p:nvPr/>
        </p:nvSpPr>
        <p:spPr>
          <a:xfrm>
            <a:off x="4383333" y="2138124"/>
            <a:ext cx="1448972" cy="2400657"/>
          </a:xfrm>
          <a:prstGeom prst="rect">
            <a:avLst/>
          </a:prstGeom>
          <a:noFill/>
        </p:spPr>
        <p:txBody>
          <a:bodyPr wrap="square" rtlCol="0">
            <a:spAutoFit/>
          </a:bodyPr>
          <a:lstStyle/>
          <a:p>
            <a:pPr algn="ctr"/>
            <a:r>
              <a:rPr lang="zh-TW" altLang="en-US" sz="15000" dirty="0">
                <a:blipFill>
                  <a:blip r:embed="rId6"/>
                  <a:stretch>
                    <a:fillRect/>
                  </a:stretch>
                </a:blipFill>
                <a:latin typeface="思源黑体 CN Bold" panose="020B0800000000000000" pitchFamily="34" charset="-122"/>
                <a:ea typeface="思源黑体 CN Bold" panose="020B0800000000000000" pitchFamily="34" charset="-122"/>
              </a:rPr>
              <a:t>謝</a:t>
            </a:r>
            <a:endParaRPr lang="zh-CN" altLang="en-US" sz="15000" dirty="0">
              <a:blipFill>
                <a:blip r:embed="rId6"/>
                <a:stretch>
                  <a:fillRect/>
                </a:stretch>
              </a:blipFill>
              <a:latin typeface="思源黑体 CN Bold" panose="020B0800000000000000" pitchFamily="34" charset="-122"/>
              <a:ea typeface="思源黑体 CN Bold" panose="020B0800000000000000" pitchFamily="34" charset="-122"/>
            </a:endParaRPr>
          </a:p>
        </p:txBody>
      </p:sp>
      <p:sp>
        <p:nvSpPr>
          <p:cNvPr id="20" name="文本框 19">
            <a:extLst>
              <a:ext uri="{FF2B5EF4-FFF2-40B4-BE49-F238E27FC236}">
                <a16:creationId xmlns:a16="http://schemas.microsoft.com/office/drawing/2014/main" id="{75974C8B-0BB8-41ED-8212-0A541D2FF2C6}"/>
              </a:ext>
            </a:extLst>
          </p:cNvPr>
          <p:cNvSpPr txBox="1"/>
          <p:nvPr/>
        </p:nvSpPr>
        <p:spPr>
          <a:xfrm>
            <a:off x="6236842" y="2138124"/>
            <a:ext cx="1448972" cy="2400657"/>
          </a:xfrm>
          <a:prstGeom prst="rect">
            <a:avLst/>
          </a:prstGeom>
          <a:noFill/>
        </p:spPr>
        <p:txBody>
          <a:bodyPr wrap="square" rtlCol="0">
            <a:spAutoFit/>
          </a:bodyPr>
          <a:lstStyle/>
          <a:p>
            <a:pPr algn="ctr"/>
            <a:r>
              <a:rPr lang="zh-TW" altLang="en-US" sz="15000" dirty="0">
                <a:blipFill>
                  <a:blip r:embed="rId7"/>
                  <a:stretch>
                    <a:fillRect/>
                  </a:stretch>
                </a:blipFill>
                <a:latin typeface="思源黑体 CN Bold" panose="020B0800000000000000" pitchFamily="34" charset="-122"/>
                <a:ea typeface="思源黑体 CN Bold" panose="020B0800000000000000" pitchFamily="34" charset="-122"/>
              </a:rPr>
              <a:t>聆</a:t>
            </a:r>
            <a:endParaRPr lang="zh-CN" altLang="en-US" sz="15000" dirty="0">
              <a:blipFill>
                <a:blip r:embed="rId7"/>
                <a:stretch>
                  <a:fillRect/>
                </a:stretch>
              </a:blipFill>
              <a:latin typeface="思源黑体 CN Bold" panose="020B0800000000000000" pitchFamily="34" charset="-122"/>
              <a:ea typeface="思源黑体 CN Bold" panose="020B0800000000000000" pitchFamily="34" charset="-122"/>
            </a:endParaRPr>
          </a:p>
        </p:txBody>
      </p:sp>
      <p:sp>
        <p:nvSpPr>
          <p:cNvPr id="21" name="文本框 20">
            <a:extLst>
              <a:ext uri="{FF2B5EF4-FFF2-40B4-BE49-F238E27FC236}">
                <a16:creationId xmlns:a16="http://schemas.microsoft.com/office/drawing/2014/main" id="{8C666069-8153-4557-8F94-0F7F6B4442B6}"/>
              </a:ext>
            </a:extLst>
          </p:cNvPr>
          <p:cNvSpPr txBox="1"/>
          <p:nvPr/>
        </p:nvSpPr>
        <p:spPr>
          <a:xfrm>
            <a:off x="8090352" y="2138124"/>
            <a:ext cx="1448972" cy="2400657"/>
          </a:xfrm>
          <a:prstGeom prst="rect">
            <a:avLst/>
          </a:prstGeom>
          <a:noFill/>
        </p:spPr>
        <p:txBody>
          <a:bodyPr wrap="square" rtlCol="0">
            <a:spAutoFit/>
          </a:bodyPr>
          <a:lstStyle/>
          <a:p>
            <a:pPr algn="ctr"/>
            <a:r>
              <a:rPr lang="zh-TW" altLang="en-US" sz="15000" dirty="0">
                <a:blipFill>
                  <a:blip r:embed="rId8"/>
                  <a:stretch>
                    <a:fillRect/>
                  </a:stretch>
                </a:blipFill>
                <a:latin typeface="思源黑体 CN Bold" panose="020B0800000000000000" pitchFamily="34" charset="-122"/>
                <a:ea typeface="思源黑体 CN Bold" panose="020B0800000000000000" pitchFamily="34" charset="-122"/>
              </a:rPr>
              <a:t>聽</a:t>
            </a:r>
            <a:endParaRPr lang="zh-CN" altLang="en-US" sz="15000" dirty="0">
              <a:blipFill>
                <a:blip r:embed="rId8"/>
                <a:stretch>
                  <a:fillRect/>
                </a:stretch>
              </a:blip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54971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4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44000">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14:presetBounceEnd="44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44000">
                                          <p:cBhvr additive="base">
                                            <p:cTn id="11" dur="1500" fill="hold"/>
                                            <p:tgtEl>
                                              <p:spTgt spid="19"/>
                                            </p:tgtEl>
                                            <p:attrNameLst>
                                              <p:attrName>ppt_x</p:attrName>
                                            </p:attrNameLst>
                                          </p:cBhvr>
                                          <p:tavLst>
                                            <p:tav tm="0">
                                              <p:val>
                                                <p:strVal val="0-#ppt_w/2"/>
                                              </p:val>
                                            </p:tav>
                                            <p:tav tm="100000">
                                              <p:val>
                                                <p:strVal val="#ppt_x"/>
                                              </p:val>
                                            </p:tav>
                                          </p:tavLst>
                                        </p:anim>
                                        <p:anim calcmode="lin" valueType="num" p14:bounceEnd="44000">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14:presetBounceEnd="44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44000">
                                          <p:cBhvr additive="base">
                                            <p:cTn id="15" dur="1500" fill="hold"/>
                                            <p:tgtEl>
                                              <p:spTgt spid="20"/>
                                            </p:tgtEl>
                                            <p:attrNameLst>
                                              <p:attrName>ppt_x</p:attrName>
                                            </p:attrNameLst>
                                          </p:cBhvr>
                                          <p:tavLst>
                                            <p:tav tm="0">
                                              <p:val>
                                                <p:strVal val="1+#ppt_w/2"/>
                                              </p:val>
                                            </p:tav>
                                            <p:tav tm="100000">
                                              <p:val>
                                                <p:strVal val="#ppt_x"/>
                                              </p:val>
                                            </p:tav>
                                          </p:tavLst>
                                        </p:anim>
                                        <p:anim calcmode="lin" valueType="num" p14:bounceEnd="44000">
                                          <p:cBhvr additive="base">
                                            <p:cTn id="16" dur="1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14:presetBounceEnd="44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4000">
                                          <p:cBhvr additive="base">
                                            <p:cTn id="19" dur="1500" fill="hold"/>
                                            <p:tgtEl>
                                              <p:spTgt spid="21"/>
                                            </p:tgtEl>
                                            <p:attrNameLst>
                                              <p:attrName>ppt_x</p:attrName>
                                            </p:attrNameLst>
                                          </p:cBhvr>
                                          <p:tavLst>
                                            <p:tav tm="0">
                                              <p:val>
                                                <p:strVal val="1+#ppt_w/2"/>
                                              </p:val>
                                            </p:tav>
                                            <p:tav tm="100000">
                                              <p:val>
                                                <p:strVal val="#ppt_x"/>
                                              </p:val>
                                            </p:tav>
                                          </p:tavLst>
                                        </p:anim>
                                        <p:anim calcmode="lin" valueType="num" p14:bounceEnd="44000">
                                          <p:cBhvr additive="base">
                                            <p:cTn id="20" dur="1500" fill="hold"/>
                                            <p:tgtEl>
                                              <p:spTgt spid="2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500" fill="hold"/>
                                            <p:tgtEl>
                                              <p:spTgt spid="19"/>
                                            </p:tgtEl>
                                            <p:attrNameLst>
                                              <p:attrName>ppt_x</p:attrName>
                                            </p:attrNameLst>
                                          </p:cBhvr>
                                          <p:tavLst>
                                            <p:tav tm="0">
                                              <p:val>
                                                <p:strVal val="0-#ppt_w/2"/>
                                              </p:val>
                                            </p:tav>
                                            <p:tav tm="100000">
                                              <p:val>
                                                <p:strVal val="#ppt_x"/>
                                              </p:val>
                                            </p:tav>
                                          </p:tavLst>
                                        </p:anim>
                                        <p:anim calcmode="lin" valueType="num">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500" fill="hold"/>
                                            <p:tgtEl>
                                              <p:spTgt spid="20"/>
                                            </p:tgtEl>
                                            <p:attrNameLst>
                                              <p:attrName>ppt_x</p:attrName>
                                            </p:attrNameLst>
                                          </p:cBhvr>
                                          <p:tavLst>
                                            <p:tav tm="0">
                                              <p:val>
                                                <p:strVal val="1+#ppt_w/2"/>
                                              </p:val>
                                            </p:tav>
                                            <p:tav tm="100000">
                                              <p:val>
                                                <p:strVal val="#ppt_x"/>
                                              </p:val>
                                            </p:tav>
                                          </p:tavLst>
                                        </p:anim>
                                        <p:anim calcmode="lin" valueType="num">
                                          <p:cBhvr additive="base">
                                            <p:cTn id="16" dur="1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500" fill="hold"/>
                                            <p:tgtEl>
                                              <p:spTgt spid="21"/>
                                            </p:tgtEl>
                                            <p:attrNameLst>
                                              <p:attrName>ppt_x</p:attrName>
                                            </p:attrNameLst>
                                          </p:cBhvr>
                                          <p:tavLst>
                                            <p:tav tm="0">
                                              <p:val>
                                                <p:strVal val="1+#ppt_w/2"/>
                                              </p:val>
                                            </p:tav>
                                            <p:tav tm="100000">
                                              <p:val>
                                                <p:strVal val="#ppt_x"/>
                                              </p:val>
                                            </p:tav>
                                          </p:tavLst>
                                        </p:anim>
                                        <p:anim calcmode="lin" valueType="num">
                                          <p:cBhvr additive="base">
                                            <p:cTn id="20" dur="1500" fill="hold"/>
                                            <p:tgtEl>
                                              <p:spTgt spid="2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9" grpId="0"/>
          <p:bldP spid="20" grpId="0"/>
          <p:bldP spid="2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1971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39434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21364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grpSp>
        <p:nvGrpSpPr>
          <p:cNvPr id="111" name="组 18">
            <a:extLst>
              <a:ext uri="{FF2B5EF4-FFF2-40B4-BE49-F238E27FC236}">
                <a16:creationId xmlns:a16="http://schemas.microsoft.com/office/drawing/2014/main" id="{66DB9EA9-ECE6-4A8C-8251-BF25DFACD956}"/>
              </a:ext>
            </a:extLst>
          </p:cNvPr>
          <p:cNvGrpSpPr/>
          <p:nvPr/>
        </p:nvGrpSpPr>
        <p:grpSpPr>
          <a:xfrm>
            <a:off x="8251864" y="3794788"/>
            <a:ext cx="3279734" cy="2668052"/>
            <a:chOff x="660401" y="1892300"/>
            <a:chExt cx="3279734" cy="1473200"/>
          </a:xfrm>
          <a:solidFill>
            <a:srgbClr val="727272"/>
          </a:solidFill>
        </p:grpSpPr>
        <p:sp>
          <p:nvSpPr>
            <p:cNvPr id="112" name="矩形 111">
              <a:extLst>
                <a:ext uri="{FF2B5EF4-FFF2-40B4-BE49-F238E27FC236}">
                  <a16:creationId xmlns:a16="http://schemas.microsoft.com/office/drawing/2014/main" id="{356FFB98-1F80-40B5-B812-B3FAB784B9F8}"/>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文本框 20">
              <a:extLst>
                <a:ext uri="{FF2B5EF4-FFF2-40B4-BE49-F238E27FC236}">
                  <a16:creationId xmlns:a16="http://schemas.microsoft.com/office/drawing/2014/main" id="{3ADDCDDB-3406-4796-ABB3-3167C6314EA1}"/>
                </a:ext>
              </a:extLst>
            </p:cNvPr>
            <p:cNvSpPr txBox="1"/>
            <p:nvPr/>
          </p:nvSpPr>
          <p:spPr>
            <a:xfrm>
              <a:off x="769918" y="2385088"/>
              <a:ext cx="3060699" cy="692234"/>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具有影像分析、辨識的網路攝影機</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直播串流軟體</a:t>
              </a:r>
              <a:endParaRPr lang="zh-CN" altLang="en-US" sz="2000" dirty="0">
                <a:solidFill>
                  <a:schemeClr val="bg1"/>
                </a:solidFill>
                <a:latin typeface="Microsoft YaHei" charset="0"/>
                <a:ea typeface="Microsoft YaHei" charset="0"/>
                <a:cs typeface="Microsoft YaHei" charset="0"/>
              </a:endParaRPr>
            </a:p>
          </p:txBody>
        </p:sp>
        <p:sp>
          <p:nvSpPr>
            <p:cNvPr id="114" name="矩形 113">
              <a:extLst>
                <a:ext uri="{FF2B5EF4-FFF2-40B4-BE49-F238E27FC236}">
                  <a16:creationId xmlns:a16="http://schemas.microsoft.com/office/drawing/2014/main" id="{4429C1F2-8654-42D1-822B-B398A5DF6659}"/>
                </a:ext>
              </a:extLst>
            </p:cNvPr>
            <p:cNvSpPr/>
            <p:nvPr/>
          </p:nvSpPr>
          <p:spPr>
            <a:xfrm>
              <a:off x="769919" y="1987969"/>
              <a:ext cx="2031325" cy="290248"/>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網路科技發達</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713997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研究方法</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170107" y="4783176"/>
            <a:ext cx="1851790"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TWO</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图形 27">
            <a:extLst>
              <a:ext uri="{FF2B5EF4-FFF2-40B4-BE49-F238E27FC236}">
                <a16:creationId xmlns:a16="http://schemas.microsoft.com/office/drawing/2014/main" id="{2653A3EF-832D-4DB9-8A8E-3EE01A7989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68211" y="1586039"/>
            <a:ext cx="1204043" cy="1648068"/>
          </a:xfrm>
          <a:prstGeom prst="rect">
            <a:avLst/>
          </a:prstGeom>
        </p:spPr>
      </p:pic>
    </p:spTree>
    <p:extLst>
      <p:ext uri="{BB962C8B-B14F-4D97-AF65-F5344CB8AC3E}">
        <p14:creationId xmlns:p14="http://schemas.microsoft.com/office/powerpoint/2010/main" val="1067463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9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9000">
                                          <p:cBhvr additive="base">
                                            <p:cTn id="11" dur="1250" fill="hold"/>
                                            <p:tgtEl>
                                              <p:spTgt spid="28"/>
                                            </p:tgtEl>
                                            <p:attrNameLst>
                                              <p:attrName>ppt_x</p:attrName>
                                            </p:attrNameLst>
                                          </p:cBhvr>
                                          <p:tavLst>
                                            <p:tav tm="0">
                                              <p:val>
                                                <p:strVal val="1+#ppt_w/2"/>
                                              </p:val>
                                            </p:tav>
                                            <p:tav tm="100000">
                                              <p:val>
                                                <p:strVal val="#ppt_x"/>
                                              </p:val>
                                            </p:tav>
                                          </p:tavLst>
                                        </p:anim>
                                        <p:anim calcmode="lin" valueType="num" p14:bounceEnd="49000">
                                          <p:cBhvr additive="base">
                                            <p:cTn id="12" dur="125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50" fill="hold"/>
                                            <p:tgtEl>
                                              <p:spTgt spid="28"/>
                                            </p:tgtEl>
                                            <p:attrNameLst>
                                              <p:attrName>ppt_x</p:attrName>
                                            </p:attrNameLst>
                                          </p:cBhvr>
                                          <p:tavLst>
                                            <p:tav tm="0">
                                              <p:val>
                                                <p:strVal val="1+#ppt_w/2"/>
                                              </p:val>
                                            </p:tav>
                                            <p:tav tm="100000">
                                              <p:val>
                                                <p:strVal val="#ppt_x"/>
                                              </p:val>
                                            </p:tav>
                                          </p:tavLst>
                                        </p:anim>
                                        <p:anim calcmode="lin" valueType="num">
                                          <p:cBhvr additive="base">
                                            <p:cTn id="12" dur="125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354047415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469120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孟菲斯风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704</Words>
  <Application>Microsoft Office PowerPoint</Application>
  <PresentationFormat>寬螢幕</PresentationFormat>
  <Paragraphs>183</Paragraphs>
  <Slides>39</Slides>
  <Notes>33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39</vt:i4>
      </vt:variant>
    </vt:vector>
  </HeadingPairs>
  <TitlesOfParts>
    <vt:vector size="50" baseType="lpstr">
      <vt:lpstr>等线</vt:lpstr>
      <vt:lpstr>等线 Light</vt:lpstr>
      <vt:lpstr>Microsoft YaHei</vt:lpstr>
      <vt:lpstr>方正手迹-小欢卡通体</vt:lpstr>
      <vt:lpstr>方正雅士黑 简</vt:lpstr>
      <vt:lpstr>思源黑体 CN Bold</vt:lpstr>
      <vt:lpstr>微軟正黑體</vt:lpstr>
      <vt:lpstr>微軟正黑體 Light</vt:lpstr>
      <vt:lpstr>Arial</vt:lpstr>
      <vt:lpstr>Arial Black</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huang-jia Jheng</dc:creator>
  <dc:description>http://www.ypppt.com/</dc:description>
  <cp:lastModifiedBy>有為 蔣</cp:lastModifiedBy>
  <cp:revision>365</cp:revision>
  <dcterms:created xsi:type="dcterms:W3CDTF">2018-04-19T08:58:26Z</dcterms:created>
  <dcterms:modified xsi:type="dcterms:W3CDTF">2020-09-24T13:22:04Z</dcterms:modified>
</cp:coreProperties>
</file>