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1BD5D-42EC-41F3-BD5D-F8E99B919616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FD7938-BC8A-4168-917B-35D462E329A4}">
      <dgm:prSet/>
      <dgm:spPr/>
      <dgm:t>
        <a:bodyPr/>
        <a:lstStyle/>
        <a:p>
          <a:r>
            <a:rPr lang="en-US" dirty="0"/>
            <a:t>More campaigns should be taken to venues like football stadiums and sports centers in the top ten districts to educate young males about dangers of over-speeding, drunk driving, and driving at sunrise hours.</a:t>
          </a:r>
        </a:p>
      </dgm:t>
    </dgm:pt>
    <dgm:pt modelId="{3B42E87D-052F-4D6A-894E-F3C999B5EBF3}" type="parTrans" cxnId="{F2E5E7A5-CAEC-40C2-8C96-06BA0017F4E8}">
      <dgm:prSet/>
      <dgm:spPr/>
      <dgm:t>
        <a:bodyPr/>
        <a:lstStyle/>
        <a:p>
          <a:endParaRPr lang="en-US"/>
        </a:p>
      </dgm:t>
    </dgm:pt>
    <dgm:pt modelId="{75913ACB-5AA3-401D-AE58-1A2061392107}" type="sibTrans" cxnId="{F2E5E7A5-CAEC-40C2-8C96-06BA0017F4E8}">
      <dgm:prSet/>
      <dgm:spPr/>
      <dgm:t>
        <a:bodyPr/>
        <a:lstStyle/>
        <a:p>
          <a:endParaRPr lang="en-US"/>
        </a:p>
      </dgm:t>
    </dgm:pt>
    <dgm:pt modelId="{7BD94443-8443-49F3-925E-34FE1D4BBE94}">
      <dgm:prSet/>
      <dgm:spPr/>
      <dgm:t>
        <a:bodyPr/>
        <a:lstStyle/>
        <a:p>
          <a:r>
            <a:rPr lang="en-US" dirty="0"/>
            <a:t>Always enforce a strict adherence to the speed limit, penalize defaulters and test the alcohol/drug level of </a:t>
          </a:r>
          <a:r>
            <a:rPr lang="en-US" dirty="0" err="1"/>
            <a:t>suspecious</a:t>
          </a:r>
          <a:r>
            <a:rPr lang="en-US" dirty="0"/>
            <a:t> drivers before allowing them back on the road especially on Friday, Saturday and Sunday nights.</a:t>
          </a:r>
        </a:p>
      </dgm:t>
    </dgm:pt>
    <dgm:pt modelId="{E68C1AE0-2321-43DC-A786-1D4363F72377}" type="parTrans" cxnId="{8B4A5C1D-5C4F-47B0-9835-F22D87C0E6DF}">
      <dgm:prSet/>
      <dgm:spPr/>
      <dgm:t>
        <a:bodyPr/>
        <a:lstStyle/>
        <a:p>
          <a:endParaRPr lang="en-US"/>
        </a:p>
      </dgm:t>
    </dgm:pt>
    <dgm:pt modelId="{A4C51AE4-A028-4173-A1FB-2757BC160F42}" type="sibTrans" cxnId="{8B4A5C1D-5C4F-47B0-9835-F22D87C0E6DF}">
      <dgm:prSet/>
      <dgm:spPr/>
      <dgm:t>
        <a:bodyPr/>
        <a:lstStyle/>
        <a:p>
          <a:endParaRPr lang="en-US"/>
        </a:p>
      </dgm:t>
    </dgm:pt>
    <dgm:pt modelId="{70D654D4-B08D-4B84-B21D-E2BDFF898F85}">
      <dgm:prSet/>
      <dgm:spPr/>
      <dgm:t>
        <a:bodyPr/>
        <a:lstStyle/>
        <a:p>
          <a:r>
            <a:rPr lang="en-US" dirty="0"/>
            <a:t>Increase the speed bumps and add minor road demarcations (where possible) to the busiest non-restricted single carriageways in places like Birmingham, Leeds and Cornwall.</a:t>
          </a:r>
        </a:p>
      </dgm:t>
    </dgm:pt>
    <dgm:pt modelId="{D8DE992E-C6EA-49FE-8586-F65EBD303D83}" type="parTrans" cxnId="{F7343040-A788-4BBA-A274-A012694D4C1E}">
      <dgm:prSet/>
      <dgm:spPr/>
      <dgm:t>
        <a:bodyPr/>
        <a:lstStyle/>
        <a:p>
          <a:endParaRPr lang="en-US"/>
        </a:p>
      </dgm:t>
    </dgm:pt>
    <dgm:pt modelId="{6BDD175E-81E6-4FB0-B2CB-41DA6A0F9F75}" type="sibTrans" cxnId="{F7343040-A788-4BBA-A274-A012694D4C1E}">
      <dgm:prSet/>
      <dgm:spPr/>
      <dgm:t>
        <a:bodyPr/>
        <a:lstStyle/>
        <a:p>
          <a:endParaRPr lang="en-US"/>
        </a:p>
      </dgm:t>
    </dgm:pt>
    <dgm:pt modelId="{3F55F9A4-C30B-46BA-BDD9-8DFDE36A2395}">
      <dgm:prSet/>
      <dgm:spPr/>
      <dgm:t>
        <a:bodyPr/>
        <a:lstStyle/>
        <a:p>
          <a:r>
            <a:rPr lang="en-US" dirty="0"/>
            <a:t>Ensure that all streetlights along public roads are in good conditions to aid night visibility and increase traffic controls (human/facility) on single carriageways.</a:t>
          </a:r>
        </a:p>
      </dgm:t>
    </dgm:pt>
    <dgm:pt modelId="{ACCF6161-8E51-4A95-9FFA-FD044F4FA3B6}" type="parTrans" cxnId="{9F3521EA-E334-4E77-9F8F-9588F3D2E9DC}">
      <dgm:prSet/>
      <dgm:spPr/>
      <dgm:t>
        <a:bodyPr/>
        <a:lstStyle/>
        <a:p>
          <a:endParaRPr lang="en-US"/>
        </a:p>
      </dgm:t>
    </dgm:pt>
    <dgm:pt modelId="{4630FFDF-8D2F-4ABF-9617-A64A800C433F}" type="sibTrans" cxnId="{9F3521EA-E334-4E77-9F8F-9588F3D2E9DC}">
      <dgm:prSet/>
      <dgm:spPr/>
      <dgm:t>
        <a:bodyPr/>
        <a:lstStyle/>
        <a:p>
          <a:endParaRPr lang="en-US"/>
        </a:p>
      </dgm:t>
    </dgm:pt>
    <dgm:pt modelId="{F2702E2B-39D9-42F7-93EE-9EBB0476FA8E}" type="pres">
      <dgm:prSet presAssocID="{D401BD5D-42EC-41F3-BD5D-F8E99B919616}" presName="diagram" presStyleCnt="0">
        <dgm:presLayoutVars>
          <dgm:dir/>
          <dgm:resizeHandles val="exact"/>
        </dgm:presLayoutVars>
      </dgm:prSet>
      <dgm:spPr/>
    </dgm:pt>
    <dgm:pt modelId="{19109185-8F04-4414-A8CD-08C377270BB7}" type="pres">
      <dgm:prSet presAssocID="{D3FD7938-BC8A-4168-917B-35D462E329A4}" presName="arrow" presStyleLbl="node1" presStyleIdx="0" presStyleCnt="4" custScaleX="146222" custScaleY="106063">
        <dgm:presLayoutVars>
          <dgm:bulletEnabled val="1"/>
        </dgm:presLayoutVars>
      </dgm:prSet>
      <dgm:spPr/>
    </dgm:pt>
    <dgm:pt modelId="{66A14F1F-3E6D-410E-B651-537034C34618}" type="pres">
      <dgm:prSet presAssocID="{7BD94443-8443-49F3-925E-34FE1D4BBE94}" presName="arrow" presStyleLbl="node1" presStyleIdx="1" presStyleCnt="4" custScaleX="83867" custScaleY="119486" custRadScaleRad="108743" custRadScaleInc="-444">
        <dgm:presLayoutVars>
          <dgm:bulletEnabled val="1"/>
        </dgm:presLayoutVars>
      </dgm:prSet>
      <dgm:spPr/>
    </dgm:pt>
    <dgm:pt modelId="{91129C18-C895-416D-954B-B5DAD3535A1E}" type="pres">
      <dgm:prSet presAssocID="{70D654D4-B08D-4B84-B21D-E2BDFF898F85}" presName="arrow" presStyleLbl="node1" presStyleIdx="2" presStyleCnt="4" custScaleX="140232" custScaleY="113542">
        <dgm:presLayoutVars>
          <dgm:bulletEnabled val="1"/>
        </dgm:presLayoutVars>
      </dgm:prSet>
      <dgm:spPr/>
    </dgm:pt>
    <dgm:pt modelId="{8BF02B98-7039-4ED9-9FE3-C583115850F7}" type="pres">
      <dgm:prSet presAssocID="{3F55F9A4-C30B-46BA-BDD9-8DFDE36A2395}" presName="arrow" presStyleLbl="node1" presStyleIdx="3" presStyleCnt="4" custScaleX="92853" custScaleY="123408" custRadScaleRad="121915" custRadScaleInc="0">
        <dgm:presLayoutVars>
          <dgm:bulletEnabled val="1"/>
        </dgm:presLayoutVars>
      </dgm:prSet>
      <dgm:spPr/>
    </dgm:pt>
  </dgm:ptLst>
  <dgm:cxnLst>
    <dgm:cxn modelId="{BE58AB19-969A-4E77-81D8-354F4F3C6CA0}" type="presOf" srcId="{7BD94443-8443-49F3-925E-34FE1D4BBE94}" destId="{66A14F1F-3E6D-410E-B651-537034C34618}" srcOrd="0" destOrd="0" presId="urn:microsoft.com/office/officeart/2005/8/layout/arrow5"/>
    <dgm:cxn modelId="{8B4A5C1D-5C4F-47B0-9835-F22D87C0E6DF}" srcId="{D401BD5D-42EC-41F3-BD5D-F8E99B919616}" destId="{7BD94443-8443-49F3-925E-34FE1D4BBE94}" srcOrd="1" destOrd="0" parTransId="{E68C1AE0-2321-43DC-A786-1D4363F72377}" sibTransId="{A4C51AE4-A028-4173-A1FB-2757BC160F42}"/>
    <dgm:cxn modelId="{387C1E1F-07CA-4EED-A6AA-3B4AD62E2411}" type="presOf" srcId="{D401BD5D-42EC-41F3-BD5D-F8E99B919616}" destId="{F2702E2B-39D9-42F7-93EE-9EBB0476FA8E}" srcOrd="0" destOrd="0" presId="urn:microsoft.com/office/officeart/2005/8/layout/arrow5"/>
    <dgm:cxn modelId="{665E842B-0B32-47E7-92ED-EE69178BA4FE}" type="presOf" srcId="{3F55F9A4-C30B-46BA-BDD9-8DFDE36A2395}" destId="{8BF02B98-7039-4ED9-9FE3-C583115850F7}" srcOrd="0" destOrd="0" presId="urn:microsoft.com/office/officeart/2005/8/layout/arrow5"/>
    <dgm:cxn modelId="{F7343040-A788-4BBA-A274-A012694D4C1E}" srcId="{D401BD5D-42EC-41F3-BD5D-F8E99B919616}" destId="{70D654D4-B08D-4B84-B21D-E2BDFF898F85}" srcOrd="2" destOrd="0" parTransId="{D8DE992E-C6EA-49FE-8586-F65EBD303D83}" sibTransId="{6BDD175E-81E6-4FB0-B2CB-41DA6A0F9F75}"/>
    <dgm:cxn modelId="{10C00461-2D41-42CA-9DF0-B72A21DB4709}" type="presOf" srcId="{D3FD7938-BC8A-4168-917B-35D462E329A4}" destId="{19109185-8F04-4414-A8CD-08C377270BB7}" srcOrd="0" destOrd="0" presId="urn:microsoft.com/office/officeart/2005/8/layout/arrow5"/>
    <dgm:cxn modelId="{58A785A0-A1C4-4823-96D0-D1B978792726}" type="presOf" srcId="{70D654D4-B08D-4B84-B21D-E2BDFF898F85}" destId="{91129C18-C895-416D-954B-B5DAD3535A1E}" srcOrd="0" destOrd="0" presId="urn:microsoft.com/office/officeart/2005/8/layout/arrow5"/>
    <dgm:cxn modelId="{F2E5E7A5-CAEC-40C2-8C96-06BA0017F4E8}" srcId="{D401BD5D-42EC-41F3-BD5D-F8E99B919616}" destId="{D3FD7938-BC8A-4168-917B-35D462E329A4}" srcOrd="0" destOrd="0" parTransId="{3B42E87D-052F-4D6A-894E-F3C999B5EBF3}" sibTransId="{75913ACB-5AA3-401D-AE58-1A2061392107}"/>
    <dgm:cxn modelId="{9F3521EA-E334-4E77-9F8F-9588F3D2E9DC}" srcId="{D401BD5D-42EC-41F3-BD5D-F8E99B919616}" destId="{3F55F9A4-C30B-46BA-BDD9-8DFDE36A2395}" srcOrd="3" destOrd="0" parTransId="{ACCF6161-8E51-4A95-9FFA-FD044F4FA3B6}" sibTransId="{4630FFDF-8D2F-4ABF-9617-A64A800C433F}"/>
    <dgm:cxn modelId="{C842C0A1-D1F5-4D8B-B02E-A8CCFD6CEFE6}" type="presParOf" srcId="{F2702E2B-39D9-42F7-93EE-9EBB0476FA8E}" destId="{19109185-8F04-4414-A8CD-08C377270BB7}" srcOrd="0" destOrd="0" presId="urn:microsoft.com/office/officeart/2005/8/layout/arrow5"/>
    <dgm:cxn modelId="{053ED036-C3AF-46E7-82CC-499A71F58410}" type="presParOf" srcId="{F2702E2B-39D9-42F7-93EE-9EBB0476FA8E}" destId="{66A14F1F-3E6D-410E-B651-537034C34618}" srcOrd="1" destOrd="0" presId="urn:microsoft.com/office/officeart/2005/8/layout/arrow5"/>
    <dgm:cxn modelId="{BA6FFD16-C1B1-4296-90DE-8E7E0A452E86}" type="presParOf" srcId="{F2702E2B-39D9-42F7-93EE-9EBB0476FA8E}" destId="{91129C18-C895-416D-954B-B5DAD3535A1E}" srcOrd="2" destOrd="0" presId="urn:microsoft.com/office/officeart/2005/8/layout/arrow5"/>
    <dgm:cxn modelId="{2D3F3892-56B9-4120-BE1B-519ACDC179E3}" type="presParOf" srcId="{F2702E2B-39D9-42F7-93EE-9EBB0476FA8E}" destId="{8BF02B98-7039-4ED9-9FE3-C583115850F7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09185-8F04-4414-A8CD-08C377270BB7}">
      <dsp:nvSpPr>
        <dsp:cNvPr id="0" name=""/>
        <dsp:cNvSpPr/>
      </dsp:nvSpPr>
      <dsp:spPr>
        <a:xfrm>
          <a:off x="1979744" y="-124547"/>
          <a:ext cx="3722923" cy="270044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campaigns should be taken to venues like football stadiums and sports centers in the top ten districts to educate young males about dangers of over-speeding, drunk driving, and driving at sunrise hours.</a:t>
          </a:r>
        </a:p>
      </dsp:txBody>
      <dsp:txXfrm>
        <a:off x="2910475" y="-124547"/>
        <a:ext cx="1861461" cy="2227866"/>
      </dsp:txXfrm>
    </dsp:sp>
    <dsp:sp modelId="{66A14F1F-3E6D-410E-B651-537034C34618}">
      <dsp:nvSpPr>
        <dsp:cNvPr id="0" name=""/>
        <dsp:cNvSpPr/>
      </dsp:nvSpPr>
      <dsp:spPr>
        <a:xfrm rot="5400000">
          <a:off x="4859160" y="1608002"/>
          <a:ext cx="2135317" cy="3042204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Always enforce a strict adherence to the speed limit, penalize defaulters and test the alcohol/drug level of </a:t>
          </a:r>
          <a:r>
            <a:rPr lang="en-US" sz="1000" kern="1200" dirty="0" err="1"/>
            <a:t>suspecious</a:t>
          </a:r>
          <a:r>
            <a:rPr lang="en-US" sz="1000" kern="1200" dirty="0"/>
            <a:t> drivers before allowing them back on the road especially on Friday, Saturday and Sunday nights.</a:t>
          </a:r>
        </a:p>
      </dsp:txBody>
      <dsp:txXfrm rot="-5400000">
        <a:off x="4779397" y="2595274"/>
        <a:ext cx="2668524" cy="1067659"/>
      </dsp:txXfrm>
    </dsp:sp>
    <dsp:sp modelId="{91129C18-C895-416D-954B-B5DAD3535A1E}">
      <dsp:nvSpPr>
        <dsp:cNvPr id="0" name=""/>
        <dsp:cNvSpPr/>
      </dsp:nvSpPr>
      <dsp:spPr>
        <a:xfrm rot="10800000">
          <a:off x="2055999" y="3616193"/>
          <a:ext cx="3570413" cy="2890866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Increase the speed bumps and add minor road demarcations (where possible) to the busiest non-restricted single carriageways in places like Birmingham, Leeds and Cornwall.</a:t>
          </a:r>
        </a:p>
      </dsp:txBody>
      <dsp:txXfrm rot="10800000">
        <a:off x="2948602" y="4122095"/>
        <a:ext cx="1785207" cy="2384964"/>
      </dsp:txXfrm>
    </dsp:sp>
    <dsp:sp modelId="{8BF02B98-7039-4ED9-9FE3-C583115850F7}">
      <dsp:nvSpPr>
        <dsp:cNvPr id="0" name=""/>
        <dsp:cNvSpPr/>
      </dsp:nvSpPr>
      <dsp:spPr>
        <a:xfrm rot="16200000">
          <a:off x="388976" y="1572619"/>
          <a:ext cx="2364108" cy="314206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Ensure that all streetlights along public roads are in good conditions to aid night visibility and increase traffic controls (human/facility) on single carriageways.</a:t>
          </a:r>
        </a:p>
      </dsp:txBody>
      <dsp:txXfrm rot="5400000">
        <a:off x="0" y="2552623"/>
        <a:ext cx="2728342" cy="118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93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5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77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4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7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25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CF24AE-FF17-45A7-BFC3-F9498C38154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9B13A0-2014-40CC-B623-E75AED5B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0C4C-0CE9-2373-E4BD-A6C4A8C4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938" y="1629023"/>
            <a:ext cx="9326880" cy="3703320"/>
          </a:xfrm>
        </p:spPr>
        <p:txBody>
          <a:bodyPr/>
          <a:lstStyle/>
          <a:p>
            <a:r>
              <a:rPr lang="en-US" sz="5400" b="1" dirty="0"/>
              <a:t>PRESCRIPTIVE ANALYTICS </a:t>
            </a:r>
            <a:br>
              <a:rPr lang="en-US" sz="5400" b="1" dirty="0"/>
            </a:br>
            <a:r>
              <a:rPr lang="en-US" sz="5400" b="1" dirty="0"/>
              <a:t>OF </a:t>
            </a:r>
            <a:br>
              <a:rPr lang="en-US" sz="5400" b="1" dirty="0"/>
            </a:br>
            <a:r>
              <a:rPr lang="en-US" sz="5400" b="1" dirty="0"/>
              <a:t>UK 2019 ROAD ACCIDENT data</a:t>
            </a:r>
            <a:endParaRPr lang="en-GB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2D798-F506-0D2D-DDA6-ED5F4EDB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608" y="5696244"/>
            <a:ext cx="4546210" cy="495886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r"/>
            <a:r>
              <a:rPr lang="en-US" sz="2400" b="1" dirty="0"/>
              <a:t>OSAGIE ELLIOT AIBANGBEE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322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38B32-D583-00C1-A310-69F58468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100" dirty="0"/>
              <a:t>CONCLUSION</a:t>
            </a:r>
            <a:endParaRPr lang="en-GB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D8B5E-062A-ABEB-1C9F-5E78062F4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03650"/>
              </p:ext>
            </p:extLst>
          </p:nvPr>
        </p:nvGraphicFramePr>
        <p:xfrm>
          <a:off x="4677322" y="237744"/>
          <a:ext cx="7568018" cy="638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007992-EBB5-2D73-2248-E33B18727BAB}"/>
              </a:ext>
            </a:extLst>
          </p:cNvPr>
          <p:cNvSpPr txBox="1"/>
          <p:nvPr/>
        </p:nvSpPr>
        <p:spPr>
          <a:xfrm>
            <a:off x="7859351" y="2775049"/>
            <a:ext cx="1223689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FUTURE DROP IN ACCIDENT CASUALTIES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7535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76B3-DE78-4A93-A06A-B69C9ED4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797" y="389644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5BA5A27-6C67-B980-1D05-1211A375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" r="-2" b="-2"/>
          <a:stretch/>
        </p:blipFill>
        <p:spPr>
          <a:xfrm>
            <a:off x="407432" y="419292"/>
            <a:ext cx="5522976" cy="53338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2820-6737-DA66-94E2-4E4FEB24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1684020"/>
            <a:ext cx="5036374" cy="4927210"/>
          </a:xfrm>
        </p:spPr>
        <p:txBody>
          <a:bodyPr>
            <a:normAutofit/>
          </a:bodyPr>
          <a:lstStyle/>
          <a:p>
            <a:r>
              <a:rPr lang="en-US" dirty="0"/>
              <a:t>“Saving lives is one of the finest things a man can do.” Abraham Lincoln</a:t>
            </a:r>
          </a:p>
          <a:p>
            <a:r>
              <a:rPr lang="en-US" dirty="0"/>
              <a:t>By </a:t>
            </a:r>
            <a:r>
              <a:rPr lang="en-US" dirty="0" err="1"/>
              <a:t>analysing</a:t>
            </a:r>
            <a:r>
              <a:rPr lang="en-US" dirty="0"/>
              <a:t> the 2019 UK road accidents data, how can we set up more effective measures/policies to </a:t>
            </a:r>
            <a:r>
              <a:rPr lang="en-US" b="1" dirty="0"/>
              <a:t>reduce the number of future accident casualties/fatalities</a:t>
            </a:r>
            <a:r>
              <a:rPr lang="en-US" dirty="0"/>
              <a:t>?</a:t>
            </a:r>
          </a:p>
          <a:p>
            <a:r>
              <a:rPr lang="en-US" b="1" i="1" dirty="0"/>
              <a:t>GOAL:</a:t>
            </a:r>
          </a:p>
          <a:p>
            <a:pPr lvl="1"/>
            <a:r>
              <a:rPr lang="en-US" dirty="0"/>
              <a:t>Assist government officials by </a:t>
            </a:r>
            <a:r>
              <a:rPr lang="en-US" b="1" dirty="0"/>
              <a:t>prescribing </a:t>
            </a:r>
            <a:r>
              <a:rPr lang="en-US" dirty="0"/>
              <a:t>effective, data-driven suggestions based on insights gained from data analysis.</a:t>
            </a:r>
          </a:p>
          <a:p>
            <a:r>
              <a:rPr lang="en-US" b="1" dirty="0"/>
              <a:t>Subtasks</a:t>
            </a:r>
            <a:r>
              <a:rPr lang="en-US" dirty="0"/>
              <a:t>: data cleaning, feature engineering, correlation analysis, association mining, inferential statistics, and recommendation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DC1A7-3809-8957-2F26-6ED807408628}"/>
              </a:ext>
            </a:extLst>
          </p:cNvPr>
          <p:cNvSpPr txBox="1"/>
          <p:nvPr/>
        </p:nvSpPr>
        <p:spPr>
          <a:xfrm>
            <a:off x="309489" y="5780233"/>
            <a:ext cx="56209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https://www.google.com/url?sa=i&amp;url=https%3A%2F%2Fwww.pinterest.com%2Fpin%2F453526624949908194%2F&amp;psig=AOvVaw2OA65rlDnroukW8pMYzef3&amp;ust=1676898992624000&amp;source=images&amp;cd=vfe&amp;ved=0CA4QjRxqFwoTCKj1itPVof0CFQAAAAAdAAAAABAE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48780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F1CF-D797-4460-5F87-749DCF3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2" y="255188"/>
            <a:ext cx="5307750" cy="1032592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188B-8ADF-8F47-AFAD-BFC9B6F0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287780"/>
            <a:ext cx="5307750" cy="53150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Original datasets (CSV &amp; XLSX files) were merged on the ‘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accident_index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’ identifier and resulted in a database of 295,579 rows and 69 columns.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Listwise deletion: Missing values in columns with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≤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2.5% of the total entries were dropped.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Imputation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lvl="1"/>
            <a:r>
              <a:rPr lang="en-US" dirty="0"/>
              <a:t>Using the two or three most correlated features to derive modal/median replacement values for nulls.</a:t>
            </a:r>
          </a:p>
          <a:p>
            <a:pPr lvl="1"/>
            <a:r>
              <a:rPr lang="en-US" dirty="0"/>
              <a:t>Placeholders used to retain the consistency of data type. E.g., missing 2nd_road_class entries were replaced with 6 to maintain its numeric data type.</a:t>
            </a:r>
          </a:p>
          <a:p>
            <a:r>
              <a:rPr lang="en-US" dirty="0"/>
              <a:t>Retained 93% of the data (after cleaning) for further analysis.</a:t>
            </a:r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A71C2D-49A4-42B8-A152-5712B431B6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1039" r="1336" b="1217"/>
          <a:stretch/>
        </p:blipFill>
        <p:spPr bwMode="auto">
          <a:xfrm>
            <a:off x="304800" y="289560"/>
            <a:ext cx="6149340" cy="6316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94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601C-0729-D3AE-AA07-ACCD82B9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GB" dirty="0"/>
              <a:t>FEATURE ENGINEERING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345EE8-2D70-D3B9-5CAB-0C1B800A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3" y="1873935"/>
            <a:ext cx="4798785" cy="36209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D414-085B-FFCB-6C0C-016F0A8A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8"/>
            <a:ext cx="4957554" cy="360426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part_of_day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2025">
              <a:lnSpc>
                <a:spcPct val="9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morning (5am – 11.59am)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2025">
              <a:lnSpc>
                <a:spcPct val="9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afternoon (12pm – 16.59pm)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2025">
              <a:lnSpc>
                <a:spcPct val="9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evening (17pm – 20.59pm)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2025">
              <a:lnSpc>
                <a:spcPct val="9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night (21pm – 4.59am)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is_weekend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is Saturday and Sunday.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quarters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(autumn, spring, summer, and winter).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is_dst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(2019 Daylight Saving Time):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1am March 31 to 2am October 27.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is_offseason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(Premier League offseason indicator): 13 May – 8 August 2019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is_sunrise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is_sunset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sunrise/sunset time boundaries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 The </a:t>
            </a: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date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columns were dropped to minimize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</a:rPr>
              <a:t>data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duplicity.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5630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D9E7-B860-75BC-55FF-5C677CE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59894"/>
            <a:ext cx="10111740" cy="800138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86A4FE-33A0-5091-72A7-97D47120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59" y="1467684"/>
            <a:ext cx="5815964" cy="4938222"/>
          </a:xfrm>
          <a:prstGeom prst="rect">
            <a:avLst/>
          </a:prstGeom>
        </p:spPr>
      </p:pic>
      <p:pic>
        <p:nvPicPr>
          <p:cNvPr id="16" name="Picture 15" descr="Scatter chart&#10;&#10;Description automatically generated">
            <a:extLst>
              <a:ext uri="{FF2B5EF4-FFF2-40B4-BE49-F238E27FC236}">
                <a16:creationId xmlns:a16="http://schemas.microsoft.com/office/drawing/2014/main" id="{37151B2C-CFA2-76A4-689B-6C2E5BD45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7502" b="2981"/>
          <a:stretch/>
        </p:blipFill>
        <p:spPr bwMode="auto">
          <a:xfrm>
            <a:off x="142877" y="1775460"/>
            <a:ext cx="6090284" cy="4630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C9EBEA-7B0F-9A51-F9E2-A6A6AE07FBDA}"/>
              </a:ext>
            </a:extLst>
          </p:cNvPr>
          <p:cNvSpPr txBox="1"/>
          <p:nvPr/>
        </p:nvSpPr>
        <p:spPr>
          <a:xfrm>
            <a:off x="205739" y="1467683"/>
            <a:ext cx="60274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Districts with Highest Accidents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213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FC11-E735-AD24-78EA-5512C524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F2D69ED-D21C-49B4-621B-8146E203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1113" r="3865"/>
          <a:stretch/>
        </p:blipFill>
        <p:spPr>
          <a:xfrm>
            <a:off x="5936311" y="159027"/>
            <a:ext cx="6157753" cy="6698974"/>
          </a:xfr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2E0E16FF-9479-14E1-DAE1-0C86809BC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t="8651" r="2089" b="4899"/>
          <a:stretch/>
        </p:blipFill>
        <p:spPr bwMode="auto">
          <a:xfrm>
            <a:off x="97936" y="159026"/>
            <a:ext cx="5690782" cy="65337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66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A451186-25F4-7AE5-1803-F4183E7E34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3382" r="2693" b="1438"/>
          <a:stretch/>
        </p:blipFill>
        <p:spPr bwMode="auto">
          <a:xfrm>
            <a:off x="5882640" y="201475"/>
            <a:ext cx="6249462" cy="664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9CAB5-41E1-15D2-7156-2B7CA1ACEF8A}"/>
              </a:ext>
            </a:extLst>
          </p:cNvPr>
          <p:cNvSpPr txBox="1"/>
          <p:nvPr/>
        </p:nvSpPr>
        <p:spPr>
          <a:xfrm>
            <a:off x="8763000" y="7435"/>
            <a:ext cx="31394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Monthly Accidents per District</a:t>
            </a:r>
            <a:endParaRPr lang="en-GB" sz="1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5423FB-1750-AC7A-AEE7-7C4D8D5A4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" t="4198" b="964"/>
          <a:stretch/>
        </p:blipFill>
        <p:spPr>
          <a:xfrm>
            <a:off x="0" y="176711"/>
            <a:ext cx="5882640" cy="66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15C-F03D-345D-CACA-414C765D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20" y="307314"/>
            <a:ext cx="10058400" cy="454686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275B7-0145-FE19-3C10-75B7D3449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/>
          <a:stretch/>
        </p:blipFill>
        <p:spPr>
          <a:xfrm>
            <a:off x="236220" y="1010946"/>
            <a:ext cx="5859780" cy="5633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669D4-ED00-A4EA-AE6D-2A6E67DF3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" t="648"/>
          <a:stretch/>
        </p:blipFill>
        <p:spPr>
          <a:xfrm>
            <a:off x="6164582" y="1010946"/>
            <a:ext cx="5791198" cy="56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A51A7B-3126-91AE-DBF6-7D003644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53340"/>
            <a:ext cx="5875020" cy="6804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9B34F3-FAE6-53C8-997F-606494BDB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0" t="-1" b="1144"/>
          <a:stretch/>
        </p:blipFill>
        <p:spPr>
          <a:xfrm>
            <a:off x="53340" y="198120"/>
            <a:ext cx="6210300" cy="6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2323</TotalTime>
  <Words>537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</vt:lpstr>
      <vt:lpstr>PRESCRIPTIVE ANALYTICS  OF  UK 2019 ROAD ACCIDENT data</vt:lpstr>
      <vt:lpstr>PROBLEM</vt:lpstr>
      <vt:lpstr>DATA CLEANING</vt:lpstr>
      <vt:lpstr>FEATURE ENGINEERING</vt:lpstr>
      <vt:lpstr>EXPLORATORY ANALYSIS</vt:lpstr>
      <vt:lpstr>PowerPoint Presentation</vt:lpstr>
      <vt:lpstr>PowerPoint Presentation</vt:lpstr>
      <vt:lpstr>INFERENTIAL ANALYSIS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PRESCRIPTIVE ANALYTICS  OF  UK 2019 ROAD ACCIDENT recordS</dc:title>
  <dc:creator>OSAGIE AIBANGBEE</dc:creator>
  <cp:lastModifiedBy>OSAGIE AIBANGBEE</cp:lastModifiedBy>
  <cp:revision>9</cp:revision>
  <dcterms:created xsi:type="dcterms:W3CDTF">2023-02-18T22:31:33Z</dcterms:created>
  <dcterms:modified xsi:type="dcterms:W3CDTF">2023-02-20T14:52:52Z</dcterms:modified>
</cp:coreProperties>
</file>