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93" r:id="rId5"/>
    <p:sldId id="297" r:id="rId6"/>
    <p:sldId id="320" r:id="rId7"/>
    <p:sldId id="331" r:id="rId8"/>
    <p:sldId id="298" r:id="rId9"/>
    <p:sldId id="332" r:id="rId10"/>
    <p:sldId id="338" r:id="rId11"/>
    <p:sldId id="339" r:id="rId12"/>
    <p:sldId id="340" r:id="rId13"/>
    <p:sldId id="317" r:id="rId14"/>
    <p:sldId id="333" r:id="rId15"/>
    <p:sldId id="334" r:id="rId16"/>
    <p:sldId id="335" r:id="rId17"/>
    <p:sldId id="336" r:id="rId18"/>
    <p:sldId id="337" r:id="rId19"/>
    <p:sldId id="304" r:id="rId20"/>
    <p:sldId id="32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1EEDD5-C7DF-4555-8D75-57B55427C983}">
          <p14:sldIdLst>
            <p14:sldId id="293"/>
            <p14:sldId id="297"/>
            <p14:sldId id="320"/>
            <p14:sldId id="331"/>
            <p14:sldId id="298"/>
            <p14:sldId id="332"/>
            <p14:sldId id="338"/>
            <p14:sldId id="339"/>
            <p14:sldId id="340"/>
            <p14:sldId id="317"/>
            <p14:sldId id="333"/>
            <p14:sldId id="334"/>
            <p14:sldId id="335"/>
            <p14:sldId id="336"/>
            <p14:sldId id="337"/>
            <p14:sldId id="304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2E74C-A6C2-6445-8E67-B0779A95EF05}" v="183" dt="2025-09-05T16:42:57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5" autoAdjust="0"/>
    <p:restoredTop sz="74321" autoAdjust="0"/>
  </p:normalViewPr>
  <p:slideViewPr>
    <p:cSldViewPr snapToGrid="0">
      <p:cViewPr varScale="1">
        <p:scale>
          <a:sx n="80" d="100"/>
          <a:sy n="80" d="100"/>
        </p:scale>
        <p:origin x="208" y="11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7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agie E. Aibangbee" userId="553a5759-6f05-4a70-aeb8-dd389d3142b9" providerId="ADAL" clId="{82B847C8-B7F8-5924-9035-D249CA80DA6E}"/>
    <pc:docChg chg="undo redo custSel addSld delSld modSld sldOrd modSection">
      <pc:chgData name="Osagie E. Aibangbee" userId="553a5759-6f05-4a70-aeb8-dd389d3142b9" providerId="ADAL" clId="{82B847C8-B7F8-5924-9035-D249CA80DA6E}" dt="2025-09-05T16:43:00.281" v="12911" actId="20577"/>
      <pc:docMkLst>
        <pc:docMk/>
      </pc:docMkLst>
      <pc:sldChg chg="modSp mod modNotesTx">
        <pc:chgData name="Osagie E. Aibangbee" userId="553a5759-6f05-4a70-aeb8-dd389d3142b9" providerId="ADAL" clId="{82B847C8-B7F8-5924-9035-D249CA80DA6E}" dt="2025-09-03T08:31:19.017" v="12139" actId="20577"/>
        <pc:sldMkLst>
          <pc:docMk/>
          <pc:sldMk cId="4269681522" sldId="293"/>
        </pc:sldMkLst>
        <pc:spChg chg="mod">
          <ac:chgData name="Osagie E. Aibangbee" userId="553a5759-6f05-4a70-aeb8-dd389d3142b9" providerId="ADAL" clId="{82B847C8-B7F8-5924-9035-D249CA80DA6E}" dt="2025-09-03T08:31:19.017" v="12139" actId="20577"/>
          <ac:spMkLst>
            <pc:docMk/>
            <pc:sldMk cId="4269681522" sldId="293"/>
            <ac:spMk id="2" creationId="{18C3B467-088C-4F3D-A9A7-105C4E1E20CD}"/>
          </ac:spMkLst>
        </pc:spChg>
        <pc:spChg chg="mod">
          <ac:chgData name="Osagie E. Aibangbee" userId="553a5759-6f05-4a70-aeb8-dd389d3142b9" providerId="ADAL" clId="{82B847C8-B7F8-5924-9035-D249CA80DA6E}" dt="2025-09-02T10:08:57.473" v="166" actId="20577"/>
          <ac:spMkLst>
            <pc:docMk/>
            <pc:sldMk cId="4269681522" sldId="293"/>
            <ac:spMk id="5" creationId="{BE75666F-DE3D-F67E-FADD-9330A424007C}"/>
          </ac:spMkLst>
        </pc:spChg>
      </pc:sldChg>
      <pc:sldChg chg="modSp mod modNotesTx">
        <pc:chgData name="Osagie E. Aibangbee" userId="553a5759-6f05-4a70-aeb8-dd389d3142b9" providerId="ADAL" clId="{82B847C8-B7F8-5924-9035-D249CA80DA6E}" dt="2025-09-05T13:54:43.046" v="12489" actId="20577"/>
        <pc:sldMkLst>
          <pc:docMk/>
          <pc:sldMk cId="3346437441" sldId="297"/>
        </pc:sldMkLst>
        <pc:spChg chg="mod">
          <ac:chgData name="Osagie E. Aibangbee" userId="553a5759-6f05-4a70-aeb8-dd389d3142b9" providerId="ADAL" clId="{82B847C8-B7F8-5924-9035-D249CA80DA6E}" dt="2025-09-05T13:54:43.046" v="12489" actId="20577"/>
          <ac:spMkLst>
            <pc:docMk/>
            <pc:sldMk cId="3346437441" sldId="297"/>
            <ac:spMk id="3" creationId="{EB7D22EE-5E06-4B9E-9B29-EF9085AAF020}"/>
          </ac:spMkLst>
        </pc:spChg>
      </pc:sldChg>
      <pc:sldChg chg="addSp delSp modSp mod setBg setClrOvrMap modNotesTx">
        <pc:chgData name="Osagie E. Aibangbee" userId="553a5759-6f05-4a70-aeb8-dd389d3142b9" providerId="ADAL" clId="{82B847C8-B7F8-5924-9035-D249CA80DA6E}" dt="2025-09-02T20:03:18.640" v="7945" actId="20577"/>
        <pc:sldMkLst>
          <pc:docMk/>
          <pc:sldMk cId="3741324570" sldId="298"/>
        </pc:sldMkLst>
        <pc:spChg chg="mod">
          <ac:chgData name="Osagie E. Aibangbee" userId="553a5759-6f05-4a70-aeb8-dd389d3142b9" providerId="ADAL" clId="{82B847C8-B7F8-5924-9035-D249CA80DA6E}" dt="2025-09-02T19:08:34.767" v="6720" actId="20577"/>
          <ac:spMkLst>
            <pc:docMk/>
            <pc:sldMk cId="3741324570" sldId="298"/>
            <ac:spMk id="2" creationId="{23E6A59C-5AE5-409F-B8F1-AC9B0788923E}"/>
          </ac:spMkLst>
        </pc:spChg>
        <pc:spChg chg="add">
          <ac:chgData name="Osagie E. Aibangbee" userId="553a5759-6f05-4a70-aeb8-dd389d3142b9" providerId="ADAL" clId="{82B847C8-B7F8-5924-9035-D249CA80DA6E}" dt="2025-09-02T18:52:50.917" v="6518" actId="26606"/>
          <ac:spMkLst>
            <pc:docMk/>
            <pc:sldMk cId="3741324570" sldId="298"/>
            <ac:spMk id="25" creationId="{904DB13E-F722-4ED6-BB00-556651E95281}"/>
          </ac:spMkLst>
        </pc:spChg>
        <pc:spChg chg="add">
          <ac:chgData name="Osagie E. Aibangbee" userId="553a5759-6f05-4a70-aeb8-dd389d3142b9" providerId="ADAL" clId="{82B847C8-B7F8-5924-9035-D249CA80DA6E}" dt="2025-09-02T18:52:50.917" v="6518" actId="26606"/>
          <ac:spMkLst>
            <pc:docMk/>
            <pc:sldMk cId="3741324570" sldId="298"/>
            <ac:spMk id="26" creationId="{EA4E4267-CAF0-4C38-8DC6-CD3B1A9F046E}"/>
          </ac:spMkLst>
        </pc:spChg>
        <pc:spChg chg="add">
          <ac:chgData name="Osagie E. Aibangbee" userId="553a5759-6f05-4a70-aeb8-dd389d3142b9" providerId="ADAL" clId="{82B847C8-B7F8-5924-9035-D249CA80DA6E}" dt="2025-09-02T18:52:50.917" v="6518" actId="26606"/>
          <ac:spMkLst>
            <pc:docMk/>
            <pc:sldMk cId="3741324570" sldId="298"/>
            <ac:spMk id="27" creationId="{1E8D93C5-28EB-42D0-86CE-D804955653CC}"/>
          </ac:spMkLst>
        </pc:spChg>
        <pc:spChg chg="add">
          <ac:chgData name="Osagie E. Aibangbee" userId="553a5759-6f05-4a70-aeb8-dd389d3142b9" providerId="ADAL" clId="{82B847C8-B7F8-5924-9035-D249CA80DA6E}" dt="2025-09-02T18:52:50.917" v="6518" actId="26606"/>
          <ac:spMkLst>
            <pc:docMk/>
            <pc:sldMk cId="3741324570" sldId="298"/>
            <ac:spMk id="28" creationId="{0EE3ACC5-126D-4BA4-8B45-7F0B5B839C51}"/>
          </ac:spMkLst>
        </pc:spChg>
        <pc:spChg chg="add">
          <ac:chgData name="Osagie E. Aibangbee" userId="553a5759-6f05-4a70-aeb8-dd389d3142b9" providerId="ADAL" clId="{82B847C8-B7F8-5924-9035-D249CA80DA6E}" dt="2025-09-02T18:52:50.917" v="6518" actId="26606"/>
          <ac:spMkLst>
            <pc:docMk/>
            <pc:sldMk cId="3741324570" sldId="298"/>
            <ac:spMk id="29" creationId="{AB1B1E7D-F76D-4744-AF85-239E6998A4C5}"/>
          </ac:spMkLst>
        </pc:spChg>
        <pc:spChg chg="add">
          <ac:chgData name="Osagie E. Aibangbee" userId="553a5759-6f05-4a70-aeb8-dd389d3142b9" providerId="ADAL" clId="{82B847C8-B7F8-5924-9035-D249CA80DA6E}" dt="2025-09-02T18:52:50.917" v="6518" actId="26606"/>
          <ac:spMkLst>
            <pc:docMk/>
            <pc:sldMk cId="3741324570" sldId="298"/>
            <ac:spMk id="30" creationId="{AB2868F7-FE10-4289-A5BD-90763C7A2F5A}"/>
          </ac:spMkLst>
        </pc:spChg>
        <pc:spChg chg="add">
          <ac:chgData name="Osagie E. Aibangbee" userId="553a5759-6f05-4a70-aeb8-dd389d3142b9" providerId="ADAL" clId="{82B847C8-B7F8-5924-9035-D249CA80DA6E}" dt="2025-09-02T18:52:50.917" v="6518" actId="26606"/>
          <ac:spMkLst>
            <pc:docMk/>
            <pc:sldMk cId="3741324570" sldId="298"/>
            <ac:spMk id="31" creationId="{3BB65211-00DB-45B6-A223-033B2D19CBE8}"/>
          </ac:spMkLst>
        </pc:spChg>
        <pc:spChg chg="add">
          <ac:chgData name="Osagie E. Aibangbee" userId="553a5759-6f05-4a70-aeb8-dd389d3142b9" providerId="ADAL" clId="{82B847C8-B7F8-5924-9035-D249CA80DA6E}" dt="2025-09-02T18:52:50.917" v="6518" actId="26606"/>
          <ac:spMkLst>
            <pc:docMk/>
            <pc:sldMk cId="3741324570" sldId="298"/>
            <ac:spMk id="32" creationId="{BD94142C-10EE-487C-A327-404FDF358F22}"/>
          </ac:spMkLst>
        </pc:spChg>
        <pc:spChg chg="add">
          <ac:chgData name="Osagie E. Aibangbee" userId="553a5759-6f05-4a70-aeb8-dd389d3142b9" providerId="ADAL" clId="{82B847C8-B7F8-5924-9035-D249CA80DA6E}" dt="2025-09-02T18:52:50.917" v="6518" actId="26606"/>
          <ac:spMkLst>
            <pc:docMk/>
            <pc:sldMk cId="3741324570" sldId="298"/>
            <ac:spMk id="34" creationId="{5F7FAC2D-7A74-4939-A917-A1A5AF935685}"/>
          </ac:spMkLst>
        </pc:spChg>
        <pc:spChg chg="add">
          <ac:chgData name="Osagie E. Aibangbee" userId="553a5759-6f05-4a70-aeb8-dd389d3142b9" providerId="ADAL" clId="{82B847C8-B7F8-5924-9035-D249CA80DA6E}" dt="2025-09-02T18:52:50.917" v="6518" actId="26606"/>
          <ac:spMkLst>
            <pc:docMk/>
            <pc:sldMk cId="3741324570" sldId="298"/>
            <ac:spMk id="36" creationId="{BA53A868-C420-4BAE-9244-EC162AF05CFC}"/>
          </ac:spMkLst>
        </pc:spChg>
        <pc:picChg chg="add mod">
          <ac:chgData name="Osagie E. Aibangbee" userId="553a5759-6f05-4a70-aeb8-dd389d3142b9" providerId="ADAL" clId="{82B847C8-B7F8-5924-9035-D249CA80DA6E}" dt="2025-09-02T18:53:05.863" v="6520" actId="14100"/>
          <ac:picMkLst>
            <pc:docMk/>
            <pc:sldMk cId="3741324570" sldId="298"/>
            <ac:picMk id="7" creationId="{F6ACF9C6-5587-9F77-0D1F-4839A094987C}"/>
          </ac:picMkLst>
        </pc:picChg>
      </pc:sldChg>
      <pc:sldChg chg="modSp mod">
        <pc:chgData name="Osagie E. Aibangbee" userId="553a5759-6f05-4a70-aeb8-dd389d3142b9" providerId="ADAL" clId="{82B847C8-B7F8-5924-9035-D249CA80DA6E}" dt="2025-09-03T08:27:44.457" v="12132" actId="20577"/>
        <pc:sldMkLst>
          <pc:docMk/>
          <pc:sldMk cId="3314911112" sldId="304"/>
        </pc:sldMkLst>
        <pc:spChg chg="mod">
          <ac:chgData name="Osagie E. Aibangbee" userId="553a5759-6f05-4a70-aeb8-dd389d3142b9" providerId="ADAL" clId="{82B847C8-B7F8-5924-9035-D249CA80DA6E}" dt="2025-09-03T08:27:44.457" v="12132" actId="20577"/>
          <ac:spMkLst>
            <pc:docMk/>
            <pc:sldMk cId="3314911112" sldId="304"/>
            <ac:spMk id="2" creationId="{B054FB2E-297A-466A-8500-5FB616997A29}"/>
          </ac:spMkLst>
        </pc:spChg>
        <pc:spChg chg="mod">
          <ac:chgData name="Osagie E. Aibangbee" userId="553a5759-6f05-4a70-aeb8-dd389d3142b9" providerId="ADAL" clId="{82B847C8-B7F8-5924-9035-D249CA80DA6E}" dt="2025-09-03T06:41:11.381" v="12111"/>
          <ac:spMkLst>
            <pc:docMk/>
            <pc:sldMk cId="3314911112" sldId="304"/>
            <ac:spMk id="3" creationId="{951586DE-9541-4EAC-9560-899E5ECF5882}"/>
          </ac:spMkLst>
        </pc:spChg>
      </pc:sldChg>
      <pc:sldChg chg="addSp delSp modSp mod modNotesTx">
        <pc:chgData name="Osagie E. Aibangbee" userId="553a5759-6f05-4a70-aeb8-dd389d3142b9" providerId="ADAL" clId="{82B847C8-B7F8-5924-9035-D249CA80DA6E}" dt="2025-09-02T20:32:44.707" v="8333" actId="20577"/>
        <pc:sldMkLst>
          <pc:docMk/>
          <pc:sldMk cId="4259756375" sldId="317"/>
        </pc:sldMkLst>
        <pc:spChg chg="add mod">
          <ac:chgData name="Osagie E. Aibangbee" userId="553a5759-6f05-4a70-aeb8-dd389d3142b9" providerId="ADAL" clId="{82B847C8-B7F8-5924-9035-D249CA80DA6E}" dt="2025-09-02T11:24:21.040" v="1375" actId="113"/>
          <ac:spMkLst>
            <pc:docMk/>
            <pc:sldMk cId="4259756375" sldId="317"/>
            <ac:spMk id="5" creationId="{AFC36809-E40A-EE7A-79BF-007A4E5D72FB}"/>
          </ac:spMkLst>
        </pc:spChg>
        <pc:spChg chg="add del mod">
          <ac:chgData name="Osagie E. Aibangbee" userId="553a5759-6f05-4a70-aeb8-dd389d3142b9" providerId="ADAL" clId="{82B847C8-B7F8-5924-9035-D249CA80DA6E}" dt="2025-09-02T20:32:44.707" v="8333" actId="20577"/>
          <ac:spMkLst>
            <pc:docMk/>
            <pc:sldMk cId="4259756375" sldId="317"/>
            <ac:spMk id="8" creationId="{24AE5852-1F08-365B-3FF5-F73A60D46717}"/>
          </ac:spMkLst>
        </pc:spChg>
        <pc:picChg chg="add mod">
          <ac:chgData name="Osagie E. Aibangbee" userId="553a5759-6f05-4a70-aeb8-dd389d3142b9" providerId="ADAL" clId="{82B847C8-B7F8-5924-9035-D249CA80DA6E}" dt="2025-09-02T11:43:35.340" v="1675" actId="14100"/>
          <ac:picMkLst>
            <pc:docMk/>
            <pc:sldMk cId="4259756375" sldId="317"/>
            <ac:picMk id="1025" creationId="{0609FC02-63C1-8BD7-FD71-26C9C0E9D6C0}"/>
          </ac:picMkLst>
        </pc:picChg>
        <pc:picChg chg="add mod">
          <ac:chgData name="Osagie E. Aibangbee" userId="553a5759-6f05-4a70-aeb8-dd389d3142b9" providerId="ADAL" clId="{82B847C8-B7F8-5924-9035-D249CA80DA6E}" dt="2025-09-02T11:44:03.062" v="1686" actId="1038"/>
          <ac:picMkLst>
            <pc:docMk/>
            <pc:sldMk cId="4259756375" sldId="317"/>
            <ac:picMk id="1026" creationId="{83C4552D-88BC-38BD-9CED-4ECE40995AE4}"/>
          </ac:picMkLst>
        </pc:picChg>
        <pc:picChg chg="add del mod">
          <ac:chgData name="Osagie E. Aibangbee" userId="553a5759-6f05-4a70-aeb8-dd389d3142b9" providerId="ADAL" clId="{82B847C8-B7F8-5924-9035-D249CA80DA6E}" dt="2025-09-02T11:43:59.339" v="1680" actId="1076"/>
          <ac:picMkLst>
            <pc:docMk/>
            <pc:sldMk cId="4259756375" sldId="317"/>
            <ac:picMk id="1027" creationId="{BB5F3C32-5841-AEC0-873A-25DBBB476B42}"/>
          </ac:picMkLst>
        </pc:picChg>
      </pc:sldChg>
      <pc:sldChg chg="del">
        <pc:chgData name="Osagie E. Aibangbee" userId="553a5759-6f05-4a70-aeb8-dd389d3142b9" providerId="ADAL" clId="{82B847C8-B7F8-5924-9035-D249CA80DA6E}" dt="2025-09-02T11:30:46.822" v="1539" actId="2696"/>
        <pc:sldMkLst>
          <pc:docMk/>
          <pc:sldMk cId="1197039963" sldId="318"/>
        </pc:sldMkLst>
      </pc:sldChg>
      <pc:sldChg chg="addSp delSp del mod">
        <pc:chgData name="Osagie E. Aibangbee" userId="553a5759-6f05-4a70-aeb8-dd389d3142b9" providerId="ADAL" clId="{82B847C8-B7F8-5924-9035-D249CA80DA6E}" dt="2025-09-02T13:19:31.252" v="3907" actId="2696"/>
        <pc:sldMkLst>
          <pc:docMk/>
          <pc:sldMk cId="2075945813" sldId="319"/>
        </pc:sldMkLst>
      </pc:sldChg>
      <pc:sldChg chg="modSp mod modNotesTx">
        <pc:chgData name="Osagie E. Aibangbee" userId="553a5759-6f05-4a70-aeb8-dd389d3142b9" providerId="ADAL" clId="{82B847C8-B7F8-5924-9035-D249CA80DA6E}" dt="2025-09-03T08:32:18.685" v="12151" actId="20577"/>
        <pc:sldMkLst>
          <pc:docMk/>
          <pc:sldMk cId="497506149" sldId="320"/>
        </pc:sldMkLst>
        <pc:spChg chg="mod">
          <ac:chgData name="Osagie E. Aibangbee" userId="553a5759-6f05-4a70-aeb8-dd389d3142b9" providerId="ADAL" clId="{82B847C8-B7F8-5924-9035-D249CA80DA6E}" dt="2025-09-03T08:32:18.685" v="12151" actId="20577"/>
          <ac:spMkLst>
            <pc:docMk/>
            <pc:sldMk cId="497506149" sldId="320"/>
            <ac:spMk id="3" creationId="{49617BB3-DB67-3D3B-EFDD-332ECFE5D181}"/>
          </ac:spMkLst>
        </pc:spChg>
      </pc:sldChg>
      <pc:sldChg chg="del">
        <pc:chgData name="Osagie E. Aibangbee" userId="553a5759-6f05-4a70-aeb8-dd389d3142b9" providerId="ADAL" clId="{82B847C8-B7F8-5924-9035-D249CA80DA6E}" dt="2025-09-02T13:18:55.836" v="3902" actId="2696"/>
        <pc:sldMkLst>
          <pc:docMk/>
          <pc:sldMk cId="4122663055" sldId="321"/>
        </pc:sldMkLst>
      </pc:sldChg>
      <pc:sldChg chg="del">
        <pc:chgData name="Osagie E. Aibangbee" userId="553a5759-6f05-4a70-aeb8-dd389d3142b9" providerId="ADAL" clId="{82B847C8-B7F8-5924-9035-D249CA80DA6E}" dt="2025-09-02T13:18:52.981" v="3901" actId="2696"/>
        <pc:sldMkLst>
          <pc:docMk/>
          <pc:sldMk cId="1188738240" sldId="322"/>
        </pc:sldMkLst>
      </pc:sldChg>
      <pc:sldChg chg="del">
        <pc:chgData name="Osagie E. Aibangbee" userId="553a5759-6f05-4a70-aeb8-dd389d3142b9" providerId="ADAL" clId="{82B847C8-B7F8-5924-9035-D249CA80DA6E}" dt="2025-09-02T10:12:57.905" v="167" actId="2696"/>
        <pc:sldMkLst>
          <pc:docMk/>
          <pc:sldMk cId="829100283" sldId="323"/>
        </pc:sldMkLst>
      </pc:sldChg>
      <pc:sldChg chg="del">
        <pc:chgData name="Osagie E. Aibangbee" userId="553a5759-6f05-4a70-aeb8-dd389d3142b9" providerId="ADAL" clId="{82B847C8-B7F8-5924-9035-D249CA80DA6E}" dt="2025-09-02T13:29:39.953" v="4117" actId="2696"/>
        <pc:sldMkLst>
          <pc:docMk/>
          <pc:sldMk cId="172054192" sldId="324"/>
        </pc:sldMkLst>
      </pc:sldChg>
      <pc:sldChg chg="del">
        <pc:chgData name="Osagie E. Aibangbee" userId="553a5759-6f05-4a70-aeb8-dd389d3142b9" providerId="ADAL" clId="{82B847C8-B7F8-5924-9035-D249CA80DA6E}" dt="2025-09-02T13:19:08.610" v="3904" actId="2696"/>
        <pc:sldMkLst>
          <pc:docMk/>
          <pc:sldMk cId="2953499784" sldId="325"/>
        </pc:sldMkLst>
      </pc:sldChg>
      <pc:sldChg chg="del">
        <pc:chgData name="Osagie E. Aibangbee" userId="553a5759-6f05-4a70-aeb8-dd389d3142b9" providerId="ADAL" clId="{82B847C8-B7F8-5924-9035-D249CA80DA6E}" dt="2025-09-02T13:19:26.242" v="3906" actId="2696"/>
        <pc:sldMkLst>
          <pc:docMk/>
          <pc:sldMk cId="1468746194" sldId="326"/>
        </pc:sldMkLst>
      </pc:sldChg>
      <pc:sldChg chg="del">
        <pc:chgData name="Osagie E. Aibangbee" userId="553a5759-6f05-4a70-aeb8-dd389d3142b9" providerId="ADAL" clId="{82B847C8-B7F8-5924-9035-D249CA80DA6E}" dt="2025-09-02T13:19:23.328" v="3905" actId="2696"/>
        <pc:sldMkLst>
          <pc:docMk/>
          <pc:sldMk cId="1837504902" sldId="327"/>
        </pc:sldMkLst>
      </pc:sldChg>
      <pc:sldChg chg="add del">
        <pc:chgData name="Osagie E. Aibangbee" userId="553a5759-6f05-4a70-aeb8-dd389d3142b9" providerId="ADAL" clId="{82B847C8-B7F8-5924-9035-D249CA80DA6E}" dt="2025-09-02T19:10:13.359" v="6747" actId="2696"/>
        <pc:sldMkLst>
          <pc:docMk/>
          <pc:sldMk cId="532914708" sldId="328"/>
        </pc:sldMkLst>
      </pc:sldChg>
      <pc:sldChg chg="del">
        <pc:chgData name="Osagie E. Aibangbee" userId="553a5759-6f05-4a70-aeb8-dd389d3142b9" providerId="ADAL" clId="{82B847C8-B7F8-5924-9035-D249CA80DA6E}" dt="2025-09-02T13:18:58.185" v="3903" actId="2696"/>
        <pc:sldMkLst>
          <pc:docMk/>
          <pc:sldMk cId="788870807" sldId="330"/>
        </pc:sldMkLst>
      </pc:sldChg>
      <pc:sldChg chg="addSp delSp modSp add mod">
        <pc:chgData name="Osagie E. Aibangbee" userId="553a5759-6f05-4a70-aeb8-dd389d3142b9" providerId="ADAL" clId="{82B847C8-B7F8-5924-9035-D249CA80DA6E}" dt="2025-09-03T08:32:08.617" v="12146" actId="20577"/>
        <pc:sldMkLst>
          <pc:docMk/>
          <pc:sldMk cId="66946271" sldId="331"/>
        </pc:sldMkLst>
        <pc:spChg chg="mod">
          <ac:chgData name="Osagie E. Aibangbee" userId="553a5759-6f05-4a70-aeb8-dd389d3142b9" providerId="ADAL" clId="{82B847C8-B7F8-5924-9035-D249CA80DA6E}" dt="2025-09-02T10:57:35.047" v="591" actId="20577"/>
          <ac:spMkLst>
            <pc:docMk/>
            <pc:sldMk cId="66946271" sldId="331"/>
            <ac:spMk id="2" creationId="{6FE0A6AB-E583-E467-5649-2C8B2E89228E}"/>
          </ac:spMkLst>
        </pc:spChg>
        <pc:spChg chg="mod">
          <ac:chgData name="Osagie E. Aibangbee" userId="553a5759-6f05-4a70-aeb8-dd389d3142b9" providerId="ADAL" clId="{82B847C8-B7F8-5924-9035-D249CA80DA6E}" dt="2025-09-03T08:32:08.617" v="12146" actId="20577"/>
          <ac:spMkLst>
            <pc:docMk/>
            <pc:sldMk cId="66946271" sldId="331"/>
            <ac:spMk id="3" creationId="{93B3348E-18CD-EDB8-A9F0-FACDD9D89511}"/>
          </ac:spMkLst>
        </pc:spChg>
      </pc:sldChg>
      <pc:sldChg chg="addSp delSp modSp add mod modNotesTx">
        <pc:chgData name="Osagie E. Aibangbee" userId="553a5759-6f05-4a70-aeb8-dd389d3142b9" providerId="ADAL" clId="{82B847C8-B7F8-5924-9035-D249CA80DA6E}" dt="2025-09-03T06:27:39.886" v="11760" actId="20577"/>
        <pc:sldMkLst>
          <pc:docMk/>
          <pc:sldMk cId="3400120535" sldId="332"/>
        </pc:sldMkLst>
        <pc:spChg chg="mod">
          <ac:chgData name="Osagie E. Aibangbee" userId="553a5759-6f05-4a70-aeb8-dd389d3142b9" providerId="ADAL" clId="{82B847C8-B7F8-5924-9035-D249CA80DA6E}" dt="2025-09-02T11:08:43.382" v="967" actId="20577"/>
          <ac:spMkLst>
            <pc:docMk/>
            <pc:sldMk cId="3400120535" sldId="332"/>
            <ac:spMk id="2" creationId="{3CE9FE02-911F-F9F4-4EA4-B5A5AFEF7362}"/>
          </ac:spMkLst>
        </pc:spChg>
        <pc:spChg chg="add mod">
          <ac:chgData name="Osagie E. Aibangbee" userId="553a5759-6f05-4a70-aeb8-dd389d3142b9" providerId="ADAL" clId="{82B847C8-B7F8-5924-9035-D249CA80DA6E}" dt="2025-09-03T06:27:39.886" v="11760" actId="20577"/>
          <ac:spMkLst>
            <pc:docMk/>
            <pc:sldMk cId="3400120535" sldId="332"/>
            <ac:spMk id="3" creationId="{7B9FECA6-5947-134A-D9E2-8EE8325807E5}"/>
          </ac:spMkLst>
        </pc:spChg>
      </pc:sldChg>
      <pc:sldChg chg="addSp delSp modSp add mod">
        <pc:chgData name="Osagie E. Aibangbee" userId="553a5759-6f05-4a70-aeb8-dd389d3142b9" providerId="ADAL" clId="{82B847C8-B7F8-5924-9035-D249CA80DA6E}" dt="2025-09-02T12:52:25.849" v="3382" actId="1076"/>
        <pc:sldMkLst>
          <pc:docMk/>
          <pc:sldMk cId="4115655808" sldId="333"/>
        </pc:sldMkLst>
        <pc:spChg chg="mod">
          <ac:chgData name="Osagie E. Aibangbee" userId="553a5759-6f05-4a70-aeb8-dd389d3142b9" providerId="ADAL" clId="{82B847C8-B7F8-5924-9035-D249CA80DA6E}" dt="2025-09-02T12:52:25.849" v="3382" actId="1076"/>
          <ac:spMkLst>
            <pc:docMk/>
            <pc:sldMk cId="4115655808" sldId="333"/>
            <ac:spMk id="5" creationId="{AF046B73-B498-4493-C170-6FE5FE6985BF}"/>
          </ac:spMkLst>
        </pc:spChg>
        <pc:spChg chg="mod">
          <ac:chgData name="Osagie E. Aibangbee" userId="553a5759-6f05-4a70-aeb8-dd389d3142b9" providerId="ADAL" clId="{82B847C8-B7F8-5924-9035-D249CA80DA6E}" dt="2025-09-02T12:30:06.937" v="2794" actId="1076"/>
          <ac:spMkLst>
            <pc:docMk/>
            <pc:sldMk cId="4115655808" sldId="333"/>
            <ac:spMk id="8" creationId="{B116EFE4-84FB-D39B-FC01-974F80ACF678}"/>
          </ac:spMkLst>
        </pc:spChg>
        <pc:picChg chg="add mod">
          <ac:chgData name="Osagie E. Aibangbee" userId="553a5759-6f05-4a70-aeb8-dd389d3142b9" providerId="ADAL" clId="{82B847C8-B7F8-5924-9035-D249CA80DA6E}" dt="2025-09-02T12:08:42.846" v="2219" actId="1076"/>
          <ac:picMkLst>
            <pc:docMk/>
            <pc:sldMk cId="4115655808" sldId="333"/>
            <ac:picMk id="3073" creationId="{E859E6D5-9219-8B8F-D03A-07C0C0C1922F}"/>
          </ac:picMkLst>
        </pc:picChg>
        <pc:picChg chg="add mod">
          <ac:chgData name="Osagie E. Aibangbee" userId="553a5759-6f05-4a70-aeb8-dd389d3142b9" providerId="ADAL" clId="{82B847C8-B7F8-5924-9035-D249CA80DA6E}" dt="2025-09-02T12:09:03.165" v="2226" actId="1037"/>
          <ac:picMkLst>
            <pc:docMk/>
            <pc:sldMk cId="4115655808" sldId="333"/>
            <ac:picMk id="3074" creationId="{D8F0C7BC-F768-718A-56AB-AE9E469DCC41}"/>
          </ac:picMkLst>
        </pc:picChg>
        <pc:picChg chg="add mod">
          <ac:chgData name="Osagie E. Aibangbee" userId="553a5759-6f05-4a70-aeb8-dd389d3142b9" providerId="ADAL" clId="{82B847C8-B7F8-5924-9035-D249CA80DA6E}" dt="2025-09-02T12:08:59.330" v="2223" actId="14100"/>
          <ac:picMkLst>
            <pc:docMk/>
            <pc:sldMk cId="4115655808" sldId="333"/>
            <ac:picMk id="3075" creationId="{1E2F27EE-5055-CEDF-0D9C-30E2288AC131}"/>
          </ac:picMkLst>
        </pc:picChg>
      </pc:sldChg>
      <pc:sldChg chg="addSp delSp modSp add mod">
        <pc:chgData name="Osagie E. Aibangbee" userId="553a5759-6f05-4a70-aeb8-dd389d3142b9" providerId="ADAL" clId="{82B847C8-B7F8-5924-9035-D249CA80DA6E}" dt="2025-09-02T14:13:26.667" v="5168" actId="5793"/>
        <pc:sldMkLst>
          <pc:docMk/>
          <pc:sldMk cId="867485450" sldId="334"/>
        </pc:sldMkLst>
        <pc:spChg chg="mod">
          <ac:chgData name="Osagie E. Aibangbee" userId="553a5759-6f05-4a70-aeb8-dd389d3142b9" providerId="ADAL" clId="{82B847C8-B7F8-5924-9035-D249CA80DA6E}" dt="2025-09-02T12:59:54.264" v="3643" actId="20577"/>
          <ac:spMkLst>
            <pc:docMk/>
            <pc:sldMk cId="867485450" sldId="334"/>
            <ac:spMk id="5" creationId="{1EA01CC8-D016-4FC6-EC74-FCA9CC1D1732}"/>
          </ac:spMkLst>
        </pc:spChg>
        <pc:spChg chg="mod">
          <ac:chgData name="Osagie E. Aibangbee" userId="553a5759-6f05-4a70-aeb8-dd389d3142b9" providerId="ADAL" clId="{82B847C8-B7F8-5924-9035-D249CA80DA6E}" dt="2025-09-02T14:13:26.667" v="5168" actId="5793"/>
          <ac:spMkLst>
            <pc:docMk/>
            <pc:sldMk cId="867485450" sldId="334"/>
            <ac:spMk id="8" creationId="{685F9DB4-1429-3D41-0DBB-9D6910814ED9}"/>
          </ac:spMkLst>
        </pc:spChg>
        <pc:picChg chg="add mod">
          <ac:chgData name="Osagie E. Aibangbee" userId="553a5759-6f05-4a70-aeb8-dd389d3142b9" providerId="ADAL" clId="{82B847C8-B7F8-5924-9035-D249CA80DA6E}" dt="2025-09-02T12:23:59.273" v="2508" actId="14100"/>
          <ac:picMkLst>
            <pc:docMk/>
            <pc:sldMk cId="867485450" sldId="334"/>
            <ac:picMk id="2" creationId="{585E91B8-51A2-43AD-BAF3-A63B0A03C6B2}"/>
          </ac:picMkLst>
        </pc:picChg>
        <pc:picChg chg="add mod">
          <ac:chgData name="Osagie E. Aibangbee" userId="553a5759-6f05-4a70-aeb8-dd389d3142b9" providerId="ADAL" clId="{82B847C8-B7F8-5924-9035-D249CA80DA6E}" dt="2025-09-02T12:24:55.278" v="2515" actId="1037"/>
          <ac:picMkLst>
            <pc:docMk/>
            <pc:sldMk cId="867485450" sldId="334"/>
            <ac:picMk id="3" creationId="{98E53EEC-518C-4982-1130-38A63AFE03D4}"/>
          </ac:picMkLst>
        </pc:picChg>
      </pc:sldChg>
      <pc:sldChg chg="new del">
        <pc:chgData name="Osagie E. Aibangbee" userId="553a5759-6f05-4a70-aeb8-dd389d3142b9" providerId="ADAL" clId="{82B847C8-B7F8-5924-9035-D249CA80DA6E}" dt="2025-09-02T12:23:28.626" v="2502" actId="680"/>
        <pc:sldMkLst>
          <pc:docMk/>
          <pc:sldMk cId="1913360989" sldId="334"/>
        </pc:sldMkLst>
      </pc:sldChg>
      <pc:sldChg chg="addSp delSp modSp add mod">
        <pc:chgData name="Osagie E. Aibangbee" userId="553a5759-6f05-4a70-aeb8-dd389d3142b9" providerId="ADAL" clId="{82B847C8-B7F8-5924-9035-D249CA80DA6E}" dt="2025-09-02T14:22:00.412" v="5401" actId="1076"/>
        <pc:sldMkLst>
          <pc:docMk/>
          <pc:sldMk cId="3950935082" sldId="335"/>
        </pc:sldMkLst>
        <pc:spChg chg="mod">
          <ac:chgData name="Osagie E. Aibangbee" userId="553a5759-6f05-4a70-aeb8-dd389d3142b9" providerId="ADAL" clId="{82B847C8-B7F8-5924-9035-D249CA80DA6E}" dt="2025-09-02T12:52:11.829" v="3380" actId="1076"/>
          <ac:spMkLst>
            <pc:docMk/>
            <pc:sldMk cId="3950935082" sldId="335"/>
            <ac:spMk id="5" creationId="{EA8D4437-7B54-281E-0B31-7A957466FB92}"/>
          </ac:spMkLst>
        </pc:spChg>
        <pc:spChg chg="mod">
          <ac:chgData name="Osagie E. Aibangbee" userId="553a5759-6f05-4a70-aeb8-dd389d3142b9" providerId="ADAL" clId="{82B847C8-B7F8-5924-9035-D249CA80DA6E}" dt="2025-09-02T14:22:00.412" v="5401" actId="1076"/>
          <ac:spMkLst>
            <pc:docMk/>
            <pc:sldMk cId="3950935082" sldId="335"/>
            <ac:spMk id="8" creationId="{4B217E76-2FB9-2318-F4F6-B42DC5667BBE}"/>
          </ac:spMkLst>
        </pc:spChg>
        <pc:picChg chg="add mod">
          <ac:chgData name="Osagie E. Aibangbee" userId="553a5759-6f05-4a70-aeb8-dd389d3142b9" providerId="ADAL" clId="{82B847C8-B7F8-5924-9035-D249CA80DA6E}" dt="2025-09-02T12:53:32.911" v="3386" actId="14100"/>
          <ac:picMkLst>
            <pc:docMk/>
            <pc:sldMk cId="3950935082" sldId="335"/>
            <ac:picMk id="4" creationId="{46210BE8-A658-265F-9984-52B20BD70FAF}"/>
          </ac:picMkLst>
        </pc:picChg>
        <pc:picChg chg="add mod">
          <ac:chgData name="Osagie E. Aibangbee" userId="553a5759-6f05-4a70-aeb8-dd389d3142b9" providerId="ADAL" clId="{82B847C8-B7F8-5924-9035-D249CA80DA6E}" dt="2025-09-02T12:54:26.662" v="3397" actId="1038"/>
          <ac:picMkLst>
            <pc:docMk/>
            <pc:sldMk cId="3950935082" sldId="335"/>
            <ac:picMk id="6" creationId="{15B6CE70-56DB-CABC-05DD-44CE1F9F959C}"/>
          </ac:picMkLst>
        </pc:picChg>
      </pc:sldChg>
      <pc:sldChg chg="addSp delSp modSp add mod ord setBg setClrOvrMap">
        <pc:chgData name="Osagie E. Aibangbee" userId="553a5759-6f05-4a70-aeb8-dd389d3142b9" providerId="ADAL" clId="{82B847C8-B7F8-5924-9035-D249CA80DA6E}" dt="2025-09-02T13:59:56.542" v="4706" actId="20577"/>
        <pc:sldMkLst>
          <pc:docMk/>
          <pc:sldMk cId="397998671" sldId="336"/>
        </pc:sldMkLst>
        <pc:spChg chg="mod ord">
          <ac:chgData name="Osagie E. Aibangbee" userId="553a5759-6f05-4a70-aeb8-dd389d3142b9" providerId="ADAL" clId="{82B847C8-B7F8-5924-9035-D249CA80DA6E}" dt="2025-09-02T13:27:32.906" v="4106" actId="20577"/>
          <ac:spMkLst>
            <pc:docMk/>
            <pc:sldMk cId="397998671" sldId="336"/>
            <ac:spMk id="5" creationId="{B1F1695A-FA93-D8AE-0E20-07032AA970B9}"/>
          </ac:spMkLst>
        </pc:spChg>
        <pc:spChg chg="mod ord">
          <ac:chgData name="Osagie E. Aibangbee" userId="553a5759-6f05-4a70-aeb8-dd389d3142b9" providerId="ADAL" clId="{82B847C8-B7F8-5924-9035-D249CA80DA6E}" dt="2025-09-02T13:59:56.542" v="4706" actId="20577"/>
          <ac:spMkLst>
            <pc:docMk/>
            <pc:sldMk cId="397998671" sldId="336"/>
            <ac:spMk id="8" creationId="{3253CAF4-8C2B-5A4A-CBFE-BFA3B669B780}"/>
          </ac:spMkLst>
        </pc:spChg>
        <pc:spChg chg="add">
          <ac:chgData name="Osagie E. Aibangbee" userId="553a5759-6f05-4a70-aeb8-dd389d3142b9" providerId="ADAL" clId="{82B847C8-B7F8-5924-9035-D249CA80DA6E}" dt="2025-09-02T13:25:46.141" v="4028" actId="26606"/>
          <ac:spMkLst>
            <pc:docMk/>
            <pc:sldMk cId="397998671" sldId="336"/>
            <ac:spMk id="19" creationId="{26C4D022-E2BC-435F-9CDB-44DC57C0701C}"/>
          </ac:spMkLst>
        </pc:spChg>
        <pc:spChg chg="add">
          <ac:chgData name="Osagie E. Aibangbee" userId="553a5759-6f05-4a70-aeb8-dd389d3142b9" providerId="ADAL" clId="{82B847C8-B7F8-5924-9035-D249CA80DA6E}" dt="2025-09-02T13:25:46.141" v="4028" actId="26606"/>
          <ac:spMkLst>
            <pc:docMk/>
            <pc:sldMk cId="397998671" sldId="336"/>
            <ac:spMk id="20" creationId="{C926CAD6-45B1-4A85-A196-E722067B1D21}"/>
          </ac:spMkLst>
        </pc:spChg>
        <pc:spChg chg="add">
          <ac:chgData name="Osagie E. Aibangbee" userId="553a5759-6f05-4a70-aeb8-dd389d3142b9" providerId="ADAL" clId="{82B847C8-B7F8-5924-9035-D249CA80DA6E}" dt="2025-09-02T13:25:46.141" v="4028" actId="26606"/>
          <ac:spMkLst>
            <pc:docMk/>
            <pc:sldMk cId="397998671" sldId="336"/>
            <ac:spMk id="21" creationId="{0E0936D5-2DCE-48A4-93BC-BA7861B4E343}"/>
          </ac:spMkLst>
        </pc:spChg>
        <pc:picChg chg="add mod">
          <ac:chgData name="Osagie E. Aibangbee" userId="553a5759-6f05-4a70-aeb8-dd389d3142b9" providerId="ADAL" clId="{82B847C8-B7F8-5924-9035-D249CA80DA6E}" dt="2025-09-02T13:25:46.141" v="4028" actId="26606"/>
          <ac:picMkLst>
            <pc:docMk/>
            <pc:sldMk cId="397998671" sldId="336"/>
            <ac:picMk id="3" creationId="{6C4A9EBC-8404-0C2A-5413-74A3D1D9F2FB}"/>
          </ac:picMkLst>
        </pc:picChg>
        <pc:picChg chg="add mod">
          <ac:chgData name="Osagie E. Aibangbee" userId="553a5759-6f05-4a70-aeb8-dd389d3142b9" providerId="ADAL" clId="{82B847C8-B7F8-5924-9035-D249CA80DA6E}" dt="2025-09-02T13:25:52.446" v="4031" actId="962"/>
          <ac:picMkLst>
            <pc:docMk/>
            <pc:sldMk cId="397998671" sldId="336"/>
            <ac:picMk id="10" creationId="{B9988D41-6634-0DFD-09A5-032A7C107A73}"/>
          </ac:picMkLst>
        </pc:picChg>
      </pc:sldChg>
      <pc:sldChg chg="addSp delSp modSp add mod setBg setClrOvrMap">
        <pc:chgData name="Osagie E. Aibangbee" userId="553a5759-6f05-4a70-aeb8-dd389d3142b9" providerId="ADAL" clId="{82B847C8-B7F8-5924-9035-D249CA80DA6E}" dt="2025-09-03T06:37:04.736" v="11934" actId="20577"/>
        <pc:sldMkLst>
          <pc:docMk/>
          <pc:sldMk cId="3440894091" sldId="337"/>
        </pc:sldMkLst>
        <pc:spChg chg="mod ord">
          <ac:chgData name="Osagie E. Aibangbee" userId="553a5759-6f05-4a70-aeb8-dd389d3142b9" providerId="ADAL" clId="{82B847C8-B7F8-5924-9035-D249CA80DA6E}" dt="2025-09-02T13:36:13.373" v="4180" actId="27636"/>
          <ac:spMkLst>
            <pc:docMk/>
            <pc:sldMk cId="3440894091" sldId="337"/>
            <ac:spMk id="5" creationId="{86F493A5-7938-AAB8-C997-BCC3BA78A161}"/>
          </ac:spMkLst>
        </pc:spChg>
        <pc:spChg chg="mod ord">
          <ac:chgData name="Osagie E. Aibangbee" userId="553a5759-6f05-4a70-aeb8-dd389d3142b9" providerId="ADAL" clId="{82B847C8-B7F8-5924-9035-D249CA80DA6E}" dt="2025-09-03T06:37:04.736" v="11934" actId="20577"/>
          <ac:spMkLst>
            <pc:docMk/>
            <pc:sldMk cId="3440894091" sldId="337"/>
            <ac:spMk id="8" creationId="{5E925396-8D12-265B-6315-69ED8A7C95E3}"/>
          </ac:spMkLst>
        </pc:spChg>
        <pc:spChg chg="add">
          <ac:chgData name="Osagie E. Aibangbee" userId="553a5759-6f05-4a70-aeb8-dd389d3142b9" providerId="ADAL" clId="{82B847C8-B7F8-5924-9035-D249CA80DA6E}" dt="2025-09-02T13:36:13.357" v="4179" actId="26606"/>
          <ac:spMkLst>
            <pc:docMk/>
            <pc:sldMk cId="3440894091" sldId="337"/>
            <ac:spMk id="45" creationId="{9FC88856-5C40-4F5B-BCD7-CD624FFEBFB0}"/>
          </ac:spMkLst>
        </pc:spChg>
        <pc:spChg chg="add">
          <ac:chgData name="Osagie E. Aibangbee" userId="553a5759-6f05-4a70-aeb8-dd389d3142b9" providerId="ADAL" clId="{82B847C8-B7F8-5924-9035-D249CA80DA6E}" dt="2025-09-02T13:36:13.357" v="4179" actId="26606"/>
          <ac:spMkLst>
            <pc:docMk/>
            <pc:sldMk cId="3440894091" sldId="337"/>
            <ac:spMk id="46" creationId="{CD64F326-929E-45E2-B54D-DC7E17207734}"/>
          </ac:spMkLst>
        </pc:spChg>
        <pc:spChg chg="add">
          <ac:chgData name="Osagie E. Aibangbee" userId="553a5759-6f05-4a70-aeb8-dd389d3142b9" providerId="ADAL" clId="{82B847C8-B7F8-5924-9035-D249CA80DA6E}" dt="2025-09-02T13:36:13.357" v="4179" actId="26606"/>
          <ac:spMkLst>
            <pc:docMk/>
            <pc:sldMk cId="3440894091" sldId="337"/>
            <ac:spMk id="47" creationId="{7BFCDFD7-7B3B-4ED9-B533-34D0B37244F1}"/>
          </ac:spMkLst>
        </pc:spChg>
        <pc:picChg chg="add mod ord">
          <ac:chgData name="Osagie E. Aibangbee" userId="553a5759-6f05-4a70-aeb8-dd389d3142b9" providerId="ADAL" clId="{82B847C8-B7F8-5924-9035-D249CA80DA6E}" dt="2025-09-02T13:36:43.640" v="4181" actId="14100"/>
          <ac:picMkLst>
            <pc:docMk/>
            <pc:sldMk cId="3440894091" sldId="337"/>
            <ac:picMk id="2" creationId="{6FF5486E-34CA-BE51-2D0C-0FB3250611FF}"/>
          </ac:picMkLst>
        </pc:picChg>
        <pc:picChg chg="add mod ord">
          <ac:chgData name="Osagie E. Aibangbee" userId="553a5759-6f05-4a70-aeb8-dd389d3142b9" providerId="ADAL" clId="{82B847C8-B7F8-5924-9035-D249CA80DA6E}" dt="2025-09-02T13:36:58.557" v="4184" actId="14100"/>
          <ac:picMkLst>
            <pc:docMk/>
            <pc:sldMk cId="3440894091" sldId="337"/>
            <ac:picMk id="3" creationId="{D0306F5C-141C-BFB8-3C7C-777ABEBD291E}"/>
          </ac:picMkLst>
        </pc:picChg>
      </pc:sldChg>
      <pc:sldChg chg="addSp modSp add mod">
        <pc:chgData name="Osagie E. Aibangbee" userId="553a5759-6f05-4a70-aeb8-dd389d3142b9" providerId="ADAL" clId="{82B847C8-B7F8-5924-9035-D249CA80DA6E}" dt="2025-09-05T13:49:57.636" v="12437" actId="20577"/>
        <pc:sldMkLst>
          <pc:docMk/>
          <pc:sldMk cId="1000622582" sldId="338"/>
        </pc:sldMkLst>
        <pc:spChg chg="mod">
          <ac:chgData name="Osagie E. Aibangbee" userId="553a5759-6f05-4a70-aeb8-dd389d3142b9" providerId="ADAL" clId="{82B847C8-B7F8-5924-9035-D249CA80DA6E}" dt="2025-09-03T06:31:29.762" v="11864" actId="20577"/>
          <ac:spMkLst>
            <pc:docMk/>
            <pc:sldMk cId="1000622582" sldId="338"/>
            <ac:spMk id="2" creationId="{3CE2B77B-A639-4153-F62A-EBC1545AD3DD}"/>
          </ac:spMkLst>
        </pc:spChg>
        <pc:spChg chg="mod">
          <ac:chgData name="Osagie E. Aibangbee" userId="553a5759-6f05-4a70-aeb8-dd389d3142b9" providerId="ADAL" clId="{82B847C8-B7F8-5924-9035-D249CA80DA6E}" dt="2025-09-03T05:09:18.663" v="9553" actId="5793"/>
          <ac:spMkLst>
            <pc:docMk/>
            <pc:sldMk cId="1000622582" sldId="338"/>
            <ac:spMk id="3" creationId="{DB9009EF-8C2F-6FCA-C7F5-41E92CB22EEA}"/>
          </ac:spMkLst>
        </pc:spChg>
        <pc:graphicFrameChg chg="add mod modGraphic">
          <ac:chgData name="Osagie E. Aibangbee" userId="553a5759-6f05-4a70-aeb8-dd389d3142b9" providerId="ADAL" clId="{82B847C8-B7F8-5924-9035-D249CA80DA6E}" dt="2025-09-05T13:49:57.636" v="12437" actId="20577"/>
          <ac:graphicFrameMkLst>
            <pc:docMk/>
            <pc:sldMk cId="1000622582" sldId="338"/>
            <ac:graphicFrameMk id="4" creationId="{FDD53704-D85F-085B-CA08-04845A1F188D}"/>
          </ac:graphicFrameMkLst>
        </pc:graphicFrameChg>
      </pc:sldChg>
      <pc:sldChg chg="modSp add mod">
        <pc:chgData name="Osagie E. Aibangbee" userId="553a5759-6f05-4a70-aeb8-dd389d3142b9" providerId="ADAL" clId="{82B847C8-B7F8-5924-9035-D249CA80DA6E}" dt="2025-09-03T08:37:25.436" v="12397" actId="114"/>
        <pc:sldMkLst>
          <pc:docMk/>
          <pc:sldMk cId="3300996952" sldId="339"/>
        </pc:sldMkLst>
        <pc:spChg chg="mod">
          <ac:chgData name="Osagie E. Aibangbee" userId="553a5759-6f05-4a70-aeb8-dd389d3142b9" providerId="ADAL" clId="{82B847C8-B7F8-5924-9035-D249CA80DA6E}" dt="2025-09-03T06:31:47.128" v="11876" actId="20577"/>
          <ac:spMkLst>
            <pc:docMk/>
            <pc:sldMk cId="3300996952" sldId="339"/>
            <ac:spMk id="2" creationId="{D1AD999A-ABE0-FC77-6F50-0312A5110932}"/>
          </ac:spMkLst>
        </pc:spChg>
        <pc:graphicFrameChg chg="mod modGraphic">
          <ac:chgData name="Osagie E. Aibangbee" userId="553a5759-6f05-4a70-aeb8-dd389d3142b9" providerId="ADAL" clId="{82B847C8-B7F8-5924-9035-D249CA80DA6E}" dt="2025-09-03T08:37:25.436" v="12397" actId="114"/>
          <ac:graphicFrameMkLst>
            <pc:docMk/>
            <pc:sldMk cId="3300996952" sldId="339"/>
            <ac:graphicFrameMk id="4" creationId="{683616DD-C0A9-98E6-0CAA-677AF4821A91}"/>
          </ac:graphicFrameMkLst>
        </pc:graphicFrameChg>
      </pc:sldChg>
      <pc:sldChg chg="modSp add del mod">
        <pc:chgData name="Osagie E. Aibangbee" userId="553a5759-6f05-4a70-aeb8-dd389d3142b9" providerId="ADAL" clId="{82B847C8-B7F8-5924-9035-D249CA80DA6E}" dt="2025-09-03T05:32:53" v="10249" actId="2696"/>
        <pc:sldMkLst>
          <pc:docMk/>
          <pc:sldMk cId="4198308687" sldId="339"/>
        </pc:sldMkLst>
      </pc:sldChg>
      <pc:sldChg chg="modSp add mod">
        <pc:chgData name="Osagie E. Aibangbee" userId="553a5759-6f05-4a70-aeb8-dd389d3142b9" providerId="ADAL" clId="{82B847C8-B7F8-5924-9035-D249CA80DA6E}" dt="2025-09-05T16:43:00.281" v="12911" actId="20577"/>
        <pc:sldMkLst>
          <pc:docMk/>
          <pc:sldMk cId="3877652169" sldId="340"/>
        </pc:sldMkLst>
        <pc:spChg chg="mod">
          <ac:chgData name="Osagie E. Aibangbee" userId="553a5759-6f05-4a70-aeb8-dd389d3142b9" providerId="ADAL" clId="{82B847C8-B7F8-5924-9035-D249CA80DA6E}" dt="2025-09-05T13:52:43.190" v="12446" actId="20577"/>
          <ac:spMkLst>
            <pc:docMk/>
            <pc:sldMk cId="3877652169" sldId="340"/>
            <ac:spMk id="2" creationId="{CF48EC73-D6F3-1224-9EAF-802C7061F391}"/>
          </ac:spMkLst>
        </pc:spChg>
        <pc:graphicFrameChg chg="mod modGraphic">
          <ac:chgData name="Osagie E. Aibangbee" userId="553a5759-6f05-4a70-aeb8-dd389d3142b9" providerId="ADAL" clId="{82B847C8-B7F8-5924-9035-D249CA80DA6E}" dt="2025-09-05T16:43:00.281" v="12911" actId="20577"/>
          <ac:graphicFrameMkLst>
            <pc:docMk/>
            <pc:sldMk cId="3877652169" sldId="340"/>
            <ac:graphicFrameMk id="4" creationId="{4014193D-C977-6CE2-066F-5EC41ECD7C4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58992-00D6-47E0-9456-2C7263724FBA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967A0-61D8-4F69-9A8B-DE0C14070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4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Good day everyone, my name is Osagie Aibangbee. I’m presenting the report titled: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967A0-61D8-4F69-9A8B-DE0C140702D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88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967A0-61D8-4F69-9A8B-DE0C140702D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634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E52A3-E4A8-3F07-0856-C7735E738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9389A6-D22F-3441-D018-C15A2FAF5B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2802E3-0399-716D-08D0-CF8DDA61D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list of selected features in the Enroll-HD dataset used in this research. </a:t>
            </a:r>
          </a:p>
          <a:p>
            <a:r>
              <a:rPr lang="en-US" dirty="0"/>
              <a:t>Some of the derived features are: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CAP score: a product of larger allele CAG and age.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CCC: a sum of the medical history of an individual’s clinical impairment or </a:t>
            </a:r>
            <a:r>
              <a:rPr lang="en-US" sz="1000" dirty="0" err="1"/>
              <a:t>behavioural</a:t>
            </a:r>
            <a:r>
              <a:rPr lang="en-US" sz="1000" dirty="0"/>
              <a:t> problems.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Ages of onset: (for example, </a:t>
            </a:r>
            <a:r>
              <a:rPr lang="en-US" sz="1000" dirty="0" err="1"/>
              <a:t>ccmtrage</a:t>
            </a:r>
            <a:r>
              <a:rPr lang="en-US" sz="1000" dirty="0"/>
              <a:t> means age of onset of motor impairment).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Tetrabenazine use, Treated Chorea, Swallowing Therapy, Took High Calorie Supplements, GI illness: all indicate a medical history of drug use, treatment for chorea, receiving swallowing therapy, et cetera.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Chorea score: sum of </a:t>
            </a:r>
            <a:r>
              <a:rPr lang="en-US" sz="1000" dirty="0" err="1"/>
              <a:t>chorface</a:t>
            </a:r>
            <a:r>
              <a:rPr lang="en-US" sz="1000" dirty="0"/>
              <a:t>, </a:t>
            </a:r>
            <a:r>
              <a:rPr lang="en-US" sz="1000" dirty="0" err="1"/>
              <a:t>chorbol</a:t>
            </a:r>
            <a:r>
              <a:rPr lang="en-US" sz="1000" dirty="0"/>
              <a:t>, </a:t>
            </a:r>
            <a:r>
              <a:rPr lang="en-US" sz="1000" dirty="0" err="1"/>
              <a:t>chortrunk</a:t>
            </a:r>
            <a:r>
              <a:rPr lang="en-US" sz="1000" dirty="0"/>
              <a:t>, </a:t>
            </a:r>
            <a:r>
              <a:rPr lang="en-US" sz="1000" dirty="0" err="1"/>
              <a:t>chorrue</a:t>
            </a:r>
            <a:r>
              <a:rPr lang="en-US" sz="1000" dirty="0"/>
              <a:t>, </a:t>
            </a:r>
            <a:r>
              <a:rPr lang="en-US" sz="1000" dirty="0" err="1"/>
              <a:t>chorlue</a:t>
            </a:r>
            <a:r>
              <a:rPr lang="en-US" sz="1000" dirty="0"/>
              <a:t>, </a:t>
            </a:r>
            <a:r>
              <a:rPr lang="en-US" sz="1000" dirty="0" err="1"/>
              <a:t>chorrle</a:t>
            </a:r>
            <a:r>
              <a:rPr lang="en-US" sz="1000" dirty="0"/>
              <a:t>, </a:t>
            </a:r>
            <a:r>
              <a:rPr lang="en-US" sz="1000" dirty="0" err="1"/>
              <a:t>chorlle</a:t>
            </a:r>
            <a:r>
              <a:rPr lang="en-US" sz="1000" dirty="0"/>
              <a:t>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Cognitive score: sum of an individual’s performance at sdmt1, verfct5, scnt1, swrt1.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 err="1"/>
              <a:t>Behaviour</a:t>
            </a:r>
            <a:r>
              <a:rPr lang="en-US" sz="1000" dirty="0"/>
              <a:t> score: sum of an individual’s </a:t>
            </a:r>
            <a:r>
              <a:rPr lang="en-US" sz="1000" dirty="0" err="1"/>
              <a:t>exfscore</a:t>
            </a:r>
            <a:r>
              <a:rPr lang="en-US" sz="1000" dirty="0"/>
              <a:t>, </a:t>
            </a:r>
            <a:r>
              <a:rPr lang="en-US" sz="1000" dirty="0" err="1"/>
              <a:t>aptscore</a:t>
            </a:r>
            <a:r>
              <a:rPr lang="en-US" sz="1000" dirty="0"/>
              <a:t>, </a:t>
            </a:r>
            <a:r>
              <a:rPr lang="en-US" sz="1000" dirty="0" err="1"/>
              <a:t>depscore</a:t>
            </a:r>
            <a:r>
              <a:rPr lang="en-US" sz="1000" dirty="0"/>
              <a:t>, </a:t>
            </a:r>
            <a:r>
              <a:rPr lang="en-US" sz="1000" dirty="0" err="1"/>
              <a:t>irascore</a:t>
            </a:r>
            <a:r>
              <a:rPr lang="en-US" sz="1000" dirty="0"/>
              <a:t>, &amp; </a:t>
            </a:r>
            <a:r>
              <a:rPr lang="en-US" sz="1000" dirty="0" err="1"/>
              <a:t>psyscore</a:t>
            </a:r>
            <a:r>
              <a:rPr lang="en-US" sz="1000" dirty="0"/>
              <a:t>. The meaning of these individual psychiatric evaluation measures are detailed in the Enroll-HD data dictionary.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2D534-F4FB-6059-AE6B-38FC614102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967A0-61D8-4F69-9A8B-DE0C140702D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324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5235F-F0AC-8899-7605-640AF511B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9509F5-AA49-1998-2922-FE67B929E4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0ECC9A-A177-783C-279C-04A55BFB6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list of selected features in the Enroll-HD dataset used in this research. </a:t>
            </a:r>
          </a:p>
          <a:p>
            <a:r>
              <a:rPr lang="en-US" dirty="0"/>
              <a:t>Some of the derived features are: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CAP score: a product of larger allele CAG and age.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CCC: a sum of the medical history of an individual’s clinical impairment or </a:t>
            </a:r>
            <a:r>
              <a:rPr lang="en-US" sz="1000" dirty="0" err="1"/>
              <a:t>behavioural</a:t>
            </a:r>
            <a:r>
              <a:rPr lang="en-US" sz="1000" dirty="0"/>
              <a:t> problems.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Ages of onset: (for example, </a:t>
            </a:r>
            <a:r>
              <a:rPr lang="en-US" sz="1000" dirty="0" err="1"/>
              <a:t>ccmtrage</a:t>
            </a:r>
            <a:r>
              <a:rPr lang="en-US" sz="1000" dirty="0"/>
              <a:t> means age of onset of motor impairment).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Tetrabenazine use, Treated Chorea, Swallowing Therapy, Took High Calorie Supplements, GI illness: all indicate a medical history of drug use, treatment for chorea, receiving swallowing therapy, et cetera.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Chorea score: sum of </a:t>
            </a:r>
            <a:r>
              <a:rPr lang="en-US" sz="1000" dirty="0" err="1"/>
              <a:t>chorface</a:t>
            </a:r>
            <a:r>
              <a:rPr lang="en-US" sz="1000" dirty="0"/>
              <a:t>, </a:t>
            </a:r>
            <a:r>
              <a:rPr lang="en-US" sz="1000" dirty="0" err="1"/>
              <a:t>chorbol</a:t>
            </a:r>
            <a:r>
              <a:rPr lang="en-US" sz="1000" dirty="0"/>
              <a:t>, </a:t>
            </a:r>
            <a:r>
              <a:rPr lang="en-US" sz="1000" dirty="0" err="1"/>
              <a:t>chortrunk</a:t>
            </a:r>
            <a:r>
              <a:rPr lang="en-US" sz="1000" dirty="0"/>
              <a:t>, </a:t>
            </a:r>
            <a:r>
              <a:rPr lang="en-US" sz="1000" dirty="0" err="1"/>
              <a:t>chorrue</a:t>
            </a:r>
            <a:r>
              <a:rPr lang="en-US" sz="1000" dirty="0"/>
              <a:t>, </a:t>
            </a:r>
            <a:r>
              <a:rPr lang="en-US" sz="1000" dirty="0" err="1"/>
              <a:t>chorlue</a:t>
            </a:r>
            <a:r>
              <a:rPr lang="en-US" sz="1000" dirty="0"/>
              <a:t>, </a:t>
            </a:r>
            <a:r>
              <a:rPr lang="en-US" sz="1000" dirty="0" err="1"/>
              <a:t>chorrle</a:t>
            </a:r>
            <a:r>
              <a:rPr lang="en-US" sz="1000" dirty="0"/>
              <a:t>, </a:t>
            </a:r>
            <a:r>
              <a:rPr lang="en-US" sz="1000" dirty="0" err="1"/>
              <a:t>chorlle</a:t>
            </a:r>
            <a:r>
              <a:rPr lang="en-US" sz="1000" dirty="0"/>
              <a:t>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Cognitive score: sum of an individual’s performance at sdmt1, verfct5, scnt1, swrt1.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 err="1"/>
              <a:t>Behaviour</a:t>
            </a:r>
            <a:r>
              <a:rPr lang="en-US" sz="1000" dirty="0"/>
              <a:t> score: sum of an individual’s </a:t>
            </a:r>
            <a:r>
              <a:rPr lang="en-US" sz="1000" dirty="0" err="1"/>
              <a:t>exfscore</a:t>
            </a:r>
            <a:r>
              <a:rPr lang="en-US" sz="1000" dirty="0"/>
              <a:t>, </a:t>
            </a:r>
            <a:r>
              <a:rPr lang="en-US" sz="1000" dirty="0" err="1"/>
              <a:t>aptscore</a:t>
            </a:r>
            <a:r>
              <a:rPr lang="en-US" sz="1000" dirty="0"/>
              <a:t>, </a:t>
            </a:r>
            <a:r>
              <a:rPr lang="en-US" sz="1000" dirty="0" err="1"/>
              <a:t>depscore</a:t>
            </a:r>
            <a:r>
              <a:rPr lang="en-US" sz="1000" dirty="0"/>
              <a:t>, </a:t>
            </a:r>
            <a:r>
              <a:rPr lang="en-US" sz="1000" dirty="0" err="1"/>
              <a:t>irascore</a:t>
            </a:r>
            <a:r>
              <a:rPr lang="en-US" sz="1000" dirty="0"/>
              <a:t>, &amp; </a:t>
            </a:r>
            <a:r>
              <a:rPr lang="en-US" sz="1000" dirty="0" err="1"/>
              <a:t>psyscore</a:t>
            </a:r>
            <a:r>
              <a:rPr lang="en-US" sz="1000" dirty="0"/>
              <a:t>. The meaning of these individual psychiatric evaluation measures are detailed in the Enroll-HD data dictionary.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0F4A9-FA89-7343-0AB6-6459C526F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967A0-61D8-4F69-9A8B-DE0C140702D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3341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892EC-8EF7-8EED-77C4-0DD41F774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F32F86-668E-6FD4-835A-79F84E6093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C424ED-7EF4-C3C0-017E-D5BCD3556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list of selected features in the Enroll-HD dataset used in this research. </a:t>
            </a:r>
          </a:p>
          <a:p>
            <a:r>
              <a:rPr lang="en-US" dirty="0"/>
              <a:t>Some of the derived features are: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CAP score: a product of larger allele CAG and age.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CCC: a sum of the medical history of an individual’s clinical impairment or </a:t>
            </a:r>
            <a:r>
              <a:rPr lang="en-US" sz="1000" dirty="0" err="1"/>
              <a:t>behavioural</a:t>
            </a:r>
            <a:r>
              <a:rPr lang="en-US" sz="1000" dirty="0"/>
              <a:t> problems.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Ages of onset: (for example, </a:t>
            </a:r>
            <a:r>
              <a:rPr lang="en-US" sz="1000" dirty="0" err="1"/>
              <a:t>ccmtrage</a:t>
            </a:r>
            <a:r>
              <a:rPr lang="en-US" sz="1000" dirty="0"/>
              <a:t> means age of onset of motor impairment).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Tetrabenazine use, Treated Chorea, Swallowing Therapy, Took High Calorie Supplements, GI illness: all indicate a medical history of drug use, treatment for chorea, receiving swallowing therapy, et cetera.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Chorea score: sum of </a:t>
            </a:r>
            <a:r>
              <a:rPr lang="en-US" sz="1000" dirty="0" err="1"/>
              <a:t>chorface</a:t>
            </a:r>
            <a:r>
              <a:rPr lang="en-US" sz="1000" dirty="0"/>
              <a:t>, </a:t>
            </a:r>
            <a:r>
              <a:rPr lang="en-US" sz="1000" dirty="0" err="1"/>
              <a:t>chorbol</a:t>
            </a:r>
            <a:r>
              <a:rPr lang="en-US" sz="1000" dirty="0"/>
              <a:t>, </a:t>
            </a:r>
            <a:r>
              <a:rPr lang="en-US" sz="1000" dirty="0" err="1"/>
              <a:t>chortrunk</a:t>
            </a:r>
            <a:r>
              <a:rPr lang="en-US" sz="1000" dirty="0"/>
              <a:t>, </a:t>
            </a:r>
            <a:r>
              <a:rPr lang="en-US" sz="1000" dirty="0" err="1"/>
              <a:t>chorrue</a:t>
            </a:r>
            <a:r>
              <a:rPr lang="en-US" sz="1000" dirty="0"/>
              <a:t>, </a:t>
            </a:r>
            <a:r>
              <a:rPr lang="en-US" sz="1000" dirty="0" err="1"/>
              <a:t>chorlue</a:t>
            </a:r>
            <a:r>
              <a:rPr lang="en-US" sz="1000" dirty="0"/>
              <a:t>, </a:t>
            </a:r>
            <a:r>
              <a:rPr lang="en-US" sz="1000" dirty="0" err="1"/>
              <a:t>chorrle</a:t>
            </a:r>
            <a:r>
              <a:rPr lang="en-US" sz="1000" dirty="0"/>
              <a:t>, </a:t>
            </a:r>
            <a:r>
              <a:rPr lang="en-US" sz="1000" dirty="0" err="1"/>
              <a:t>chorlle</a:t>
            </a:r>
            <a:r>
              <a:rPr lang="en-US" sz="1000" dirty="0"/>
              <a:t>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Cognitive score: sum of an individual’s performance at sdmt1, verfct5, scnt1, swrt1.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 err="1"/>
              <a:t>Behaviour</a:t>
            </a:r>
            <a:r>
              <a:rPr lang="en-US" sz="1000" dirty="0"/>
              <a:t> score: sum of an individual’s </a:t>
            </a:r>
            <a:r>
              <a:rPr lang="en-US" sz="1000" dirty="0" err="1"/>
              <a:t>exfscore</a:t>
            </a:r>
            <a:r>
              <a:rPr lang="en-US" sz="1000" dirty="0"/>
              <a:t>, </a:t>
            </a:r>
            <a:r>
              <a:rPr lang="en-US" sz="1000" dirty="0" err="1"/>
              <a:t>aptscore</a:t>
            </a:r>
            <a:r>
              <a:rPr lang="en-US" sz="1000" dirty="0"/>
              <a:t>, </a:t>
            </a:r>
            <a:r>
              <a:rPr lang="en-US" sz="1000" dirty="0" err="1"/>
              <a:t>depscore</a:t>
            </a:r>
            <a:r>
              <a:rPr lang="en-US" sz="1000" dirty="0"/>
              <a:t>, </a:t>
            </a:r>
            <a:r>
              <a:rPr lang="en-US" sz="1000" dirty="0" err="1"/>
              <a:t>irascore</a:t>
            </a:r>
            <a:r>
              <a:rPr lang="en-US" sz="1000" dirty="0"/>
              <a:t>, &amp; </a:t>
            </a:r>
            <a:r>
              <a:rPr lang="en-US" sz="1000" dirty="0" err="1"/>
              <a:t>psyscore</a:t>
            </a:r>
            <a:r>
              <a:rPr lang="en-US" sz="1000" dirty="0"/>
              <a:t>. The meaning of these individual psychiatric evaluation measures are detailed in the Enroll-HD data dictionary.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57062-4735-4D74-EE35-DBAFAC5B8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967A0-61D8-4F69-9A8B-DE0C140702D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785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C8A09-ECB5-E2AC-CE91-78A258DA6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872489-647F-195E-A5C7-299E58DF00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EAAE3C-F3B8-F220-855D-E747AD9BA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list of selected features in the Enroll-HD dataset used in this research. </a:t>
            </a:r>
          </a:p>
          <a:p>
            <a:r>
              <a:rPr lang="en-US" dirty="0"/>
              <a:t>Some of the derived features are: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CAP score: a product of larger allele CAG and age.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CCC: a sum of the medical history of an individual’s clinical impairment or </a:t>
            </a:r>
            <a:r>
              <a:rPr lang="en-US" sz="1000" dirty="0" err="1"/>
              <a:t>behavioural</a:t>
            </a:r>
            <a:r>
              <a:rPr lang="en-US" sz="1000" dirty="0"/>
              <a:t> problems.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Ages of onset: (for example, </a:t>
            </a:r>
            <a:r>
              <a:rPr lang="en-US" sz="1000" dirty="0" err="1"/>
              <a:t>ccmtrage</a:t>
            </a:r>
            <a:r>
              <a:rPr lang="en-US" sz="1000" dirty="0"/>
              <a:t> means age of onset of motor impairment).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Tetrabenazine use, Treated Chorea, Swallowing Therapy, Took High Calorie Supplements, GI illness: all indicate a medical history of drug use, treatment for chorea, receiving swallowing therapy, et cetera.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Chorea score: sum of </a:t>
            </a:r>
            <a:r>
              <a:rPr lang="en-US" sz="1000" dirty="0" err="1"/>
              <a:t>chorface</a:t>
            </a:r>
            <a:r>
              <a:rPr lang="en-US" sz="1000" dirty="0"/>
              <a:t>, </a:t>
            </a:r>
            <a:r>
              <a:rPr lang="en-US" sz="1000" dirty="0" err="1"/>
              <a:t>chorbol</a:t>
            </a:r>
            <a:r>
              <a:rPr lang="en-US" sz="1000" dirty="0"/>
              <a:t>, </a:t>
            </a:r>
            <a:r>
              <a:rPr lang="en-US" sz="1000" dirty="0" err="1"/>
              <a:t>chortrunk</a:t>
            </a:r>
            <a:r>
              <a:rPr lang="en-US" sz="1000" dirty="0"/>
              <a:t>, </a:t>
            </a:r>
            <a:r>
              <a:rPr lang="en-US" sz="1000" dirty="0" err="1"/>
              <a:t>chorrue</a:t>
            </a:r>
            <a:r>
              <a:rPr lang="en-US" sz="1000" dirty="0"/>
              <a:t>, </a:t>
            </a:r>
            <a:r>
              <a:rPr lang="en-US" sz="1000" dirty="0" err="1"/>
              <a:t>chorlue</a:t>
            </a:r>
            <a:r>
              <a:rPr lang="en-US" sz="1000" dirty="0"/>
              <a:t>, </a:t>
            </a:r>
            <a:r>
              <a:rPr lang="en-US" sz="1000" dirty="0" err="1"/>
              <a:t>chorrle</a:t>
            </a:r>
            <a:r>
              <a:rPr lang="en-US" sz="1000" dirty="0"/>
              <a:t>, </a:t>
            </a:r>
            <a:r>
              <a:rPr lang="en-US" sz="1000" dirty="0" err="1"/>
              <a:t>chorlle</a:t>
            </a:r>
            <a:r>
              <a:rPr lang="en-US" sz="1000" dirty="0"/>
              <a:t>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Cognitive score: sum of an individual’s performance at sdmt1, verfct5, scnt1, swrt1.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 err="1"/>
              <a:t>Behaviour</a:t>
            </a:r>
            <a:r>
              <a:rPr lang="en-US" sz="1000" dirty="0"/>
              <a:t> score: sum of an individual’s </a:t>
            </a:r>
            <a:r>
              <a:rPr lang="en-US" sz="1000" dirty="0" err="1"/>
              <a:t>exfscore</a:t>
            </a:r>
            <a:r>
              <a:rPr lang="en-US" sz="1000" dirty="0"/>
              <a:t>, </a:t>
            </a:r>
            <a:r>
              <a:rPr lang="en-US" sz="1000" dirty="0" err="1"/>
              <a:t>aptscore</a:t>
            </a:r>
            <a:r>
              <a:rPr lang="en-US" sz="1000" dirty="0"/>
              <a:t>, </a:t>
            </a:r>
            <a:r>
              <a:rPr lang="en-US" sz="1000" dirty="0" err="1"/>
              <a:t>depscore</a:t>
            </a:r>
            <a:r>
              <a:rPr lang="en-US" sz="1000" dirty="0"/>
              <a:t>, </a:t>
            </a:r>
            <a:r>
              <a:rPr lang="en-US" sz="1000" dirty="0" err="1"/>
              <a:t>irascore</a:t>
            </a:r>
            <a:r>
              <a:rPr lang="en-US" sz="1000" dirty="0"/>
              <a:t>, &amp; </a:t>
            </a:r>
            <a:r>
              <a:rPr lang="en-US" sz="1000" dirty="0" err="1"/>
              <a:t>psyscore</a:t>
            </a:r>
            <a:r>
              <a:rPr lang="en-US" sz="1000" dirty="0"/>
              <a:t>. The meaning of these individual psychiatric evaluation measures are detailed in the Enroll-HD data dictionary.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97FAB-A61F-4988-8807-8EFF941BD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967A0-61D8-4F69-9A8B-DE0C140702D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962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2A216-33E6-23BE-AB2A-A17526EAF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581776-6020-4CFC-EB91-15B81F0F7C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519CCD-369C-CB67-3F1F-7E97A1878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a list of selected features in the Enroll-HD dataset used in this research. </a:t>
            </a:r>
          </a:p>
          <a:p>
            <a:r>
              <a:rPr lang="en-US" dirty="0"/>
              <a:t>Some of the derived features are: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CAP score: a product of larger allele CAG and age.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CCC: a sum of the medical history of an individual’s clinical impairment or </a:t>
            </a:r>
            <a:r>
              <a:rPr lang="en-US" sz="1000" dirty="0" err="1"/>
              <a:t>behavioural</a:t>
            </a:r>
            <a:r>
              <a:rPr lang="en-US" sz="1000" dirty="0"/>
              <a:t> problems.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Ages of onset: (for example, </a:t>
            </a:r>
            <a:r>
              <a:rPr lang="en-US" sz="1000" dirty="0" err="1"/>
              <a:t>ccmtrage</a:t>
            </a:r>
            <a:r>
              <a:rPr lang="en-US" sz="1000" dirty="0"/>
              <a:t> means age of onset of motor impairment).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Tetrabenazine use, Treated Chorea, Swallowing Therapy, Took High Calorie Supplements, GI illness: all indicate a medical history of drug use, treatment for chorea, receiving swallowing therapy, et cetera.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Chorea score: sum of </a:t>
            </a:r>
            <a:r>
              <a:rPr lang="en-US" sz="1000" dirty="0" err="1"/>
              <a:t>chorface</a:t>
            </a:r>
            <a:r>
              <a:rPr lang="en-US" sz="1000" dirty="0"/>
              <a:t>, </a:t>
            </a:r>
            <a:r>
              <a:rPr lang="en-US" sz="1000" dirty="0" err="1"/>
              <a:t>chorbol</a:t>
            </a:r>
            <a:r>
              <a:rPr lang="en-US" sz="1000" dirty="0"/>
              <a:t>, </a:t>
            </a:r>
            <a:r>
              <a:rPr lang="en-US" sz="1000" dirty="0" err="1"/>
              <a:t>chortrunk</a:t>
            </a:r>
            <a:r>
              <a:rPr lang="en-US" sz="1000" dirty="0"/>
              <a:t>, </a:t>
            </a:r>
            <a:r>
              <a:rPr lang="en-US" sz="1000" dirty="0" err="1"/>
              <a:t>chorrue</a:t>
            </a:r>
            <a:r>
              <a:rPr lang="en-US" sz="1000" dirty="0"/>
              <a:t>, </a:t>
            </a:r>
            <a:r>
              <a:rPr lang="en-US" sz="1000" dirty="0" err="1"/>
              <a:t>chorlue</a:t>
            </a:r>
            <a:r>
              <a:rPr lang="en-US" sz="1000" dirty="0"/>
              <a:t>, </a:t>
            </a:r>
            <a:r>
              <a:rPr lang="en-US" sz="1000" dirty="0" err="1"/>
              <a:t>chorrle</a:t>
            </a:r>
            <a:r>
              <a:rPr lang="en-US" sz="1000" dirty="0"/>
              <a:t>, </a:t>
            </a:r>
            <a:r>
              <a:rPr lang="en-US" sz="1000" dirty="0" err="1"/>
              <a:t>chorlle</a:t>
            </a:r>
            <a:r>
              <a:rPr lang="en-US" sz="1000" dirty="0"/>
              <a:t>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/>
              <a:t>Cognitive score: sum of an individual’s performance at sdmt1, verfct5, scnt1, swrt1.</a:t>
            </a:r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en-US" sz="1000" dirty="0" err="1"/>
              <a:t>Behaviour</a:t>
            </a:r>
            <a:r>
              <a:rPr lang="en-US" sz="1000" dirty="0"/>
              <a:t> score: sum of an individual’s </a:t>
            </a:r>
            <a:r>
              <a:rPr lang="en-US" sz="1000" dirty="0" err="1"/>
              <a:t>exfscore</a:t>
            </a:r>
            <a:r>
              <a:rPr lang="en-US" sz="1000" dirty="0"/>
              <a:t>, </a:t>
            </a:r>
            <a:r>
              <a:rPr lang="en-US" sz="1000" dirty="0" err="1"/>
              <a:t>aptscore</a:t>
            </a:r>
            <a:r>
              <a:rPr lang="en-US" sz="1000" dirty="0"/>
              <a:t>, </a:t>
            </a:r>
            <a:r>
              <a:rPr lang="en-US" sz="1000" dirty="0" err="1"/>
              <a:t>depscore</a:t>
            </a:r>
            <a:r>
              <a:rPr lang="en-US" sz="1000" dirty="0"/>
              <a:t>, </a:t>
            </a:r>
            <a:r>
              <a:rPr lang="en-US" sz="1000" dirty="0" err="1"/>
              <a:t>irascore</a:t>
            </a:r>
            <a:r>
              <a:rPr lang="en-US" sz="1000" dirty="0"/>
              <a:t>, &amp; </a:t>
            </a:r>
            <a:r>
              <a:rPr lang="en-US" sz="1000" dirty="0" err="1"/>
              <a:t>psyscore</a:t>
            </a:r>
            <a:r>
              <a:rPr lang="en-US" sz="1000" dirty="0"/>
              <a:t>. The meaning of these individual psychiatric evaluation measures are detailed in the Enroll-HD data dictionary.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00F74-E1A6-7747-AE45-E8929160B1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967A0-61D8-4F69-9A8B-DE0C140702D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565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dirty="0"/>
              <a:t>In conclusion: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This research serves to further improve the understanding of factors responsible for the change in BMI as it affects manifest HD individuals.</a:t>
            </a:r>
            <a:endParaRPr lang="en-US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result of this classification task confirms the superiority of the SVM over the GLM, especially when dealing with a high-dimensional dataset with multiple classes as in this case.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CCC (combined clinical characteristics) and combined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feedself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both novel derived variables, were found to be </a:t>
            </a:r>
            <a:r>
              <a:rPr lang="en-U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relevant predictors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of BMI in addition to other established variables such as baseline BMI, CAP score, age of onset of clinical impairments (motor, cognitive, etc.), and others listed in table 1.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While the predictive influence of variables like cross-sectional chorea, baseline age, and gender appeared to be </a:t>
            </a:r>
            <a:r>
              <a:rPr lang="en-US" sz="1200" b="1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minimal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insights gained from this work can serve as a background for future investigations, as more data become available, we are likely to unravel more causal relationships within the Enroll-HD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967A0-61D8-4F69-9A8B-DE0C140702D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226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 outline of this report presentation, in which there are 5 sections (as listed in this slide).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967A0-61D8-4F69-9A8B-DE0C140702D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263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aim of this presentation is: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967A0-61D8-4F69-9A8B-DE0C140702D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992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0A1E1-19C8-35F9-DBA2-E29AEBAE0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5F26E5-68DE-C568-41AE-FFD16D7740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8566E0-27FD-192A-AA46-F20B829E7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aims of this research are as follows: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dirty="0"/>
              <a:t>To find out the relationship that exists between fifth follow-up BMI and Enroll-HD variables.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dirty="0"/>
              <a:t>To compare the performance of a trained logistic regression (logit) and support vector machine (SVM) models in predicting fifth follow-up BMI classes in terms of accuracy, recall, precision, and f1-score.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76811-2D02-8B3F-1107-A25658B7F0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967A0-61D8-4F69-9A8B-DE0C140702D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1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algn="just">
              <a:lnSpc>
                <a:spcPct val="106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is the overall flow-chart representation of the entire development process. </a:t>
            </a:r>
          </a:p>
          <a:p>
            <a:pPr marL="742950" indent="-28575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containing national information about prevention and relief duty outcomes in the UK was extracted from 4 Excel files and then cleaned and formatted in preparation for transformation and aggregation using Python. </a:t>
            </a:r>
          </a:p>
          <a:p>
            <a:pPr marL="742950" indent="-28575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transformation was achieved using SQL queries and stored as views in the database.</a:t>
            </a:r>
          </a:p>
          <a:p>
            <a:pPr marL="742950" indent="-28575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output of the transformation was extracted and stored in a cloud folder with a Python script.</a:t>
            </a:r>
          </a:p>
          <a:p>
            <a:pPr marL="742950" indent="-28575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Insightful dashboards were built using Power BI Desktop.</a:t>
            </a:r>
          </a:p>
          <a:p>
            <a:pPr marL="742950" indent="-285750" algn="just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the dashboards were published to Power BI Service for cloud 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967A0-61D8-4F69-9A8B-DE0C140702D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61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81EDF-9AC4-A5E4-D707-AB29B7AAF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4A2AF0-8B38-BDF8-35DF-9A65CAE583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36E6CB-330C-25AE-5C74-B3D14F7AC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algn="just">
              <a:lnSpc>
                <a:spcPct val="106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Listed here are the tools used at different stages of this project.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9B890-F092-0703-ACCD-BC632B7D8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967A0-61D8-4F69-9A8B-DE0C140702D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3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7B753-4534-170B-EC32-110CA7FAC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F7D373-7507-C4A2-2F79-27827CC181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C3A744-DE0C-5E40-FD60-220E82AA7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algn="just">
              <a:lnSpc>
                <a:spcPct val="106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Listed here are the tools used at different stages of this project.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59724-FD8F-FC40-7F04-90E0EB67C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967A0-61D8-4F69-9A8B-DE0C140702D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778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90AF6-A17E-4871-9D73-7326FD749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7C3F52-FD26-D515-ECC3-316F527CFA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49EFE2-1657-C773-C632-5572F6E52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algn="just">
              <a:lnSpc>
                <a:spcPct val="106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Listed here are the tools used at different stages of this project.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398D6-6D98-FE8E-1188-0B742FCEA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967A0-61D8-4F69-9A8B-DE0C140702D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143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E7552-8E66-A52C-298C-F4E5F978A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AA3208-E7EC-BC32-9498-70EE972DC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712044-6CF1-3874-0DB9-0A77A498A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algn="just">
              <a:lnSpc>
                <a:spcPct val="106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Listed here are the tools used at different stages of this project.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DF1E0-FA1A-CC38-1715-E7C156B0D1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967A0-61D8-4F69-9A8B-DE0C140702D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4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9/5/25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9/5/25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"/>
            <a:ext cx="12184316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09" y="1975104"/>
            <a:ext cx="5120640" cy="2011261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solidFill>
                  <a:schemeClr val="tx1"/>
                </a:solidFill>
              </a:rPr>
              <a:t>HOMELESSNESS INSIGHTS DASHBOARD: HACKNEY VS. NINE NEIGHBOURING BOROUGHS (Q1 2025)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</a:rPr>
              <a:t>OSAGIE ELLIOT AIBANGBEE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5666F-DE3D-F67E-FADD-9330A424007C}"/>
              </a:ext>
            </a:extLst>
          </p:cNvPr>
          <p:cNvSpPr txBox="1"/>
          <p:nvPr/>
        </p:nvSpPr>
        <p:spPr>
          <a:xfrm>
            <a:off x="8538339" y="4551349"/>
            <a:ext cx="620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September 3</a:t>
            </a:r>
            <a:r>
              <a:rPr lang="en-US" baseline="30000" dirty="0"/>
              <a:t>rd</a:t>
            </a:r>
            <a:r>
              <a:rPr lang="en-US" dirty="0"/>
              <a:t>, </a:t>
            </a:r>
            <a:r>
              <a:rPr lang="en-US" dirty="0">
                <a:solidFill>
                  <a:schemeClr val="tx1"/>
                </a:solidFill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50" advClick="0" advTm="11200">
        <p:cut/>
      </p:transition>
    </mc:Choice>
    <mc:Fallback xmlns="">
      <p:transition advClick="0" advTm="11200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C36809-E40A-EE7A-79BF-007A4E5D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5585"/>
          </a:xfrm>
        </p:spPr>
        <p:txBody>
          <a:bodyPr>
            <a:normAutofit/>
          </a:bodyPr>
          <a:lstStyle/>
          <a:p>
            <a:r>
              <a:rPr lang="en-US" sz="2400" b="1" dirty="0"/>
              <a:t>HOMELESSNESS NEEDS/DEMAND</a:t>
            </a:r>
          </a:p>
        </p:txBody>
      </p:sp>
      <p:pic>
        <p:nvPicPr>
          <p:cNvPr id="1025" name="Picture 1" descr="Differences in Total Households in Area">
            <a:extLst>
              <a:ext uri="{FF2B5EF4-FFF2-40B4-BE49-F238E27FC236}">
                <a16:creationId xmlns:a16="http://schemas.microsoft.com/office/drawing/2014/main" id="{0609FC02-63C1-8BD7-FD71-26C9C0E9D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81" y="1198179"/>
            <a:ext cx="3923158" cy="263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Differences in Initial Assessment Cases">
            <a:extLst>
              <a:ext uri="{FF2B5EF4-FFF2-40B4-BE49-F238E27FC236}">
                <a16:creationId xmlns:a16="http://schemas.microsoft.com/office/drawing/2014/main" id="{83C4552D-88BC-38BD-9CED-4ECE40995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335" y="1198179"/>
            <a:ext cx="3752726" cy="263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AE5852-1F08-365B-3FF5-F73A60D46717}"/>
              </a:ext>
            </a:extLst>
          </p:cNvPr>
          <p:cNvSpPr txBox="1"/>
          <p:nvPr/>
        </p:nvSpPr>
        <p:spPr>
          <a:xfrm>
            <a:off x="540450" y="4036248"/>
            <a:ext cx="105847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v"/>
            </a:pPr>
            <a:r>
              <a:rPr lang="en-US" dirty="0"/>
              <a:t>Hackney and nearby LA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v"/>
            </a:pPr>
            <a:r>
              <a:rPr lang="en-US" dirty="0"/>
              <a:t>Rise in household population in Q1 2025 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v"/>
            </a:pPr>
            <a:r>
              <a:rPr lang="en-US" dirty="0"/>
              <a:t>Only 1% of total household applied for homelessness assistance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v"/>
            </a:pPr>
            <a:r>
              <a:rPr lang="en-US" dirty="0"/>
              <a:t>Hackney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v"/>
            </a:pPr>
            <a:r>
              <a:rPr lang="en-US" dirty="0"/>
              <a:t>Assessment outcome was constantly 97% owed a duty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v"/>
            </a:pPr>
            <a:r>
              <a:rPr lang="en-US" dirty="0"/>
              <a:t>Effective application process.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v"/>
            </a:pPr>
            <a:r>
              <a:rPr lang="en-US" dirty="0"/>
              <a:t>Nearby LA initial assessment downward trend vs Hackney’s gradually rising trend</a:t>
            </a:r>
          </a:p>
        </p:txBody>
      </p:sp>
      <p:pic>
        <p:nvPicPr>
          <p:cNvPr id="1027" name="Picture 3" descr="%Owed a Prevention or Relief Duty Case Comparison">
            <a:extLst>
              <a:ext uri="{FF2B5EF4-FFF2-40B4-BE49-F238E27FC236}">
                <a16:creationId xmlns:a16="http://schemas.microsoft.com/office/drawing/2014/main" id="{BB5F3C32-5841-AEC0-873A-25DBBB476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897" y="1198179"/>
            <a:ext cx="3505526" cy="263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75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96522-8B63-06CC-2CCA-7F443B0A7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046B73-B498-4493-C170-6FE5FE69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505945"/>
            <a:ext cx="10058400" cy="555585"/>
          </a:xfrm>
        </p:spPr>
        <p:txBody>
          <a:bodyPr>
            <a:normAutofit/>
          </a:bodyPr>
          <a:lstStyle/>
          <a:p>
            <a:r>
              <a:rPr lang="en-US" sz="2400" b="1" dirty="0"/>
              <a:t>PREVENTION &amp; RELIEF DUTY 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16EFE4-84FB-D39B-FC01-974F80ACF678}"/>
              </a:ext>
            </a:extLst>
          </p:cNvPr>
          <p:cNvSpPr txBox="1"/>
          <p:nvPr/>
        </p:nvSpPr>
        <p:spPr>
          <a:xfrm>
            <a:off x="540451" y="4123722"/>
            <a:ext cx="1058475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v"/>
            </a:pPr>
            <a:r>
              <a:rPr lang="en-US" dirty="0"/>
              <a:t>Hackney applicant proactivity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v"/>
            </a:pPr>
            <a:r>
              <a:rPr lang="en-US" dirty="0"/>
              <a:t>Higher proportion of prevention duty applications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v"/>
            </a:pPr>
            <a:r>
              <a:rPr lang="en-US" dirty="0"/>
              <a:t>Better understanding of application requirements</a:t>
            </a:r>
          </a:p>
          <a:p>
            <a:pPr marL="285750" indent="-285750">
              <a:spcAft>
                <a:spcPts val="600"/>
              </a:spcAft>
              <a:buFont typeface="Wingdings" pitchFamily="2" charset="2"/>
              <a:buChar char="v"/>
            </a:pPr>
            <a:r>
              <a:rPr lang="en-US" dirty="0"/>
              <a:t>Nearby LA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v"/>
            </a:pPr>
            <a:r>
              <a:rPr lang="en-US" dirty="0"/>
              <a:t>Higher proportion of relief duty applications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v"/>
            </a:pPr>
            <a:r>
              <a:rPr lang="en-US" dirty="0"/>
              <a:t>Communicate application requirements more effectively</a:t>
            </a:r>
          </a:p>
        </p:txBody>
      </p:sp>
      <p:pic>
        <p:nvPicPr>
          <p:cNvPr id="3073" name="Picture 1" descr="%Owed Prevention Duty Case Comparison">
            <a:extLst>
              <a:ext uri="{FF2B5EF4-FFF2-40B4-BE49-F238E27FC236}">
                <a16:creationId xmlns:a16="http://schemas.microsoft.com/office/drawing/2014/main" id="{E859E6D5-9219-8B8F-D03A-07C0C0C19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44" y="1150816"/>
            <a:ext cx="3650307" cy="274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%Owed Relief Duty Case Comparison">
            <a:extLst>
              <a:ext uri="{FF2B5EF4-FFF2-40B4-BE49-F238E27FC236}">
                <a16:creationId xmlns:a16="http://schemas.microsoft.com/office/drawing/2014/main" id="{D8F0C7BC-F768-718A-56AB-AE9E469DC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315" y="1168401"/>
            <a:ext cx="3650306" cy="274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Prevention Duty Ratio Comparison">
            <a:extLst>
              <a:ext uri="{FF2B5EF4-FFF2-40B4-BE49-F238E27FC236}">
                <a16:creationId xmlns:a16="http://schemas.microsoft.com/office/drawing/2014/main" id="{1E2F27EE-5055-CEDF-0D9C-30E2288AC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50" y="1168401"/>
            <a:ext cx="3650306" cy="267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65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0DF51-A51B-F74C-38B4-41608E3F7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A01CC8-D016-4FC6-EC74-FCA9CC1D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00704"/>
            <a:ext cx="10058400" cy="555585"/>
          </a:xfrm>
        </p:spPr>
        <p:txBody>
          <a:bodyPr>
            <a:normAutofit/>
          </a:bodyPr>
          <a:lstStyle/>
          <a:p>
            <a:r>
              <a:rPr lang="en-US" sz="2400" b="1" dirty="0"/>
              <a:t>DRIVERS OF PREVENTION &amp; RELIEF DUTY 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F9DB4-1429-3D41-0DBB-9D6910814ED9}"/>
              </a:ext>
            </a:extLst>
          </p:cNvPr>
          <p:cNvSpPr txBox="1"/>
          <p:nvPr/>
        </p:nvSpPr>
        <p:spPr>
          <a:xfrm>
            <a:off x="540450" y="3957141"/>
            <a:ext cx="1058475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v"/>
            </a:pPr>
            <a:r>
              <a:rPr lang="en-US" dirty="0"/>
              <a:t>Hackney and nearby LA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v"/>
            </a:pPr>
            <a:r>
              <a:rPr lang="en-US" dirty="0"/>
              <a:t>Top 3 causes of PD applications: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End of AST, F/F, End of SRT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v"/>
            </a:pPr>
            <a:r>
              <a:rPr lang="en-US" dirty="0"/>
              <a:t>Top 4 causes of RD applications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F/F, HOA, Domestic Abuse, End of AST</a:t>
            </a:r>
          </a:p>
          <a:p>
            <a:pPr marL="293688" lvl="1" indent="-293688">
              <a:spcAft>
                <a:spcPts val="600"/>
              </a:spcAft>
              <a:buFont typeface="Wingdings" pitchFamily="2" charset="2"/>
              <a:buChar char="v"/>
            </a:pPr>
            <a:r>
              <a:rPr lang="en-US" dirty="0"/>
              <a:t>Hackney</a:t>
            </a:r>
          </a:p>
          <a:p>
            <a:pPr marL="750888" lvl="2" indent="-293688">
              <a:spcAft>
                <a:spcPts val="600"/>
              </a:spcAft>
              <a:buFont typeface="Wingdings" pitchFamily="2" charset="2"/>
              <a:buChar char="v"/>
            </a:pPr>
            <a:r>
              <a:rPr lang="en-US" dirty="0"/>
              <a:t>F/F is leading cause of homelessness (prevention + relief)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5E91B8-51A2-43AD-BAF3-A63B0A03C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43" y="1168400"/>
            <a:ext cx="5595217" cy="26766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E53EEC-518C-4982-1130-38A63AFE0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731" y="1168400"/>
            <a:ext cx="5595215" cy="26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8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23398-CDCE-B187-7C7E-E1625CB83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8D4437-7B54-281E-0B31-7A957466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60" y="497150"/>
            <a:ext cx="10058400" cy="555585"/>
          </a:xfrm>
        </p:spPr>
        <p:txBody>
          <a:bodyPr>
            <a:normAutofit/>
          </a:bodyPr>
          <a:lstStyle/>
          <a:p>
            <a:r>
              <a:rPr lang="en-US" sz="2400" b="1" dirty="0"/>
              <a:t>DRIVERS OF ENDED PREVENTION &amp; RELIEF DUTY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17E76-2FB9-2318-F4F6-B42DC5667BBE}"/>
              </a:ext>
            </a:extLst>
          </p:cNvPr>
          <p:cNvSpPr txBox="1"/>
          <p:nvPr/>
        </p:nvSpPr>
        <p:spPr>
          <a:xfrm>
            <a:off x="406192" y="3845028"/>
            <a:ext cx="10584750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itchFamily="2" charset="2"/>
              <a:buChar char="v"/>
            </a:pPr>
            <a:r>
              <a:rPr lang="en-US" dirty="0"/>
              <a:t>Hackney and nearby LA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v"/>
            </a:pPr>
            <a:r>
              <a:rPr lang="en-US" dirty="0"/>
              <a:t>Top 3 drivers of ended PD:</a:t>
            </a:r>
          </a:p>
          <a:p>
            <a:pPr lvl="2">
              <a:spcAft>
                <a:spcPts val="600"/>
              </a:spcAft>
            </a:pPr>
            <a:r>
              <a:rPr lang="en-US" sz="1400" dirty="0"/>
              <a:t>Secured Accommodation, NFA, Homelessness</a:t>
            </a:r>
          </a:p>
          <a:p>
            <a:pPr marL="742950" lvl="1" indent="-285750">
              <a:spcAft>
                <a:spcPts val="600"/>
              </a:spcAft>
              <a:buFont typeface="Wingdings" pitchFamily="2" charset="2"/>
              <a:buChar char="v"/>
            </a:pPr>
            <a:r>
              <a:rPr lang="en-US" dirty="0"/>
              <a:t>Top 4 drivers of ended RD</a:t>
            </a:r>
          </a:p>
          <a:p>
            <a:pPr lvl="2">
              <a:spcAft>
                <a:spcPts val="600"/>
              </a:spcAft>
            </a:pPr>
            <a:r>
              <a:rPr lang="en-US" sz="1400" dirty="0"/>
              <a:t>56 Days Elapsed, Secured Accommodation, Applicant Withdrew or Deceased, Lost Contact</a:t>
            </a:r>
          </a:p>
          <a:p>
            <a:pPr marL="266700" lvl="1" indent="-258763">
              <a:spcAft>
                <a:spcPts val="600"/>
              </a:spcAft>
              <a:buFont typeface="Wingdings" pitchFamily="2" charset="2"/>
              <a:buChar char="v"/>
            </a:pPr>
            <a:r>
              <a:rPr lang="en-US" dirty="0"/>
              <a:t>Hackney</a:t>
            </a:r>
          </a:p>
          <a:p>
            <a:pPr marL="723900" lvl="3" indent="-258763">
              <a:spcAft>
                <a:spcPts val="600"/>
              </a:spcAft>
            </a:pPr>
            <a:r>
              <a:rPr lang="en-US" sz="1400" dirty="0"/>
              <a:t>	Better at tenancy retention </a:t>
            </a:r>
          </a:p>
          <a:p>
            <a:pPr marL="723900" lvl="3" indent="-258763">
              <a:spcAft>
                <a:spcPts val="600"/>
              </a:spcAft>
            </a:pPr>
            <a:r>
              <a:rPr lang="en-US" sz="1400" dirty="0"/>
              <a:t>	Worse at securing accommodation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210BE8-A658-265F-9984-52B20BD70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53" y="1168400"/>
            <a:ext cx="5595215" cy="2676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B6CE70-56DB-CABC-05DD-44CE1F9F9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595" y="1168399"/>
            <a:ext cx="5595213" cy="267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3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FAB0D0-8687-F291-5323-36A11C565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6C4D022-E2BC-435F-9CDB-44DC57C07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blue rectangular bars with numbers and a line&#10;&#10;AI-generated content may be incorrect.">
            <a:extLst>
              <a:ext uri="{FF2B5EF4-FFF2-40B4-BE49-F238E27FC236}">
                <a16:creationId xmlns:a16="http://schemas.microsoft.com/office/drawing/2014/main" id="{6C4A9EBC-8404-0C2A-5413-74A3D1D9F2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275" r="2" b="2"/>
          <a:stretch>
            <a:fillRect/>
          </a:stretch>
        </p:blipFill>
        <p:spPr>
          <a:xfrm>
            <a:off x="20" y="10"/>
            <a:ext cx="5663460" cy="3428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926CAD6-45B1-4A85-A196-E722067B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480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0936D5-2DCE-48A4-93BC-BA7861B4E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F1695A-FA93-D8AE-0E20-07032AA9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580" y="642594"/>
            <a:ext cx="5245269" cy="13716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b="1" dirty="0">
                <a:solidFill>
                  <a:schemeClr val="tx1"/>
                </a:solidFill>
              </a:rPr>
              <a:t>EVALUATION OF PREVENTION &amp; RELIEF EFFORTS</a:t>
            </a:r>
          </a:p>
        </p:txBody>
      </p:sp>
      <p:pic>
        <p:nvPicPr>
          <p:cNvPr id="10" name="Picture 9" descr="A graph of blue rectangular shapes with white text&#10;&#10;AI-generated content may be incorrect.">
            <a:extLst>
              <a:ext uri="{FF2B5EF4-FFF2-40B4-BE49-F238E27FC236}">
                <a16:creationId xmlns:a16="http://schemas.microsoft.com/office/drawing/2014/main" id="{B9988D41-6634-0DFD-09A5-032A7C107A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93" r="2" b="855"/>
          <a:stretch>
            <a:fillRect/>
          </a:stretch>
        </p:blipFill>
        <p:spPr>
          <a:xfrm>
            <a:off x="20" y="3429000"/>
            <a:ext cx="5663460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53CAF4-8C2B-5A4A-CBFE-BFA3B669B780}"/>
              </a:ext>
            </a:extLst>
          </p:cNvPr>
          <p:cNvSpPr txBox="1"/>
          <p:nvPr/>
        </p:nvSpPr>
        <p:spPr>
          <a:xfrm>
            <a:off x="6303580" y="2260780"/>
            <a:ext cx="5245269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Hackney</a:t>
            </a:r>
          </a:p>
          <a:p>
            <a:pPr marL="742950" lvl="1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Higher number of successful cases</a:t>
            </a:r>
          </a:p>
          <a:p>
            <a:pPr marL="742950" lvl="1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5% lower PSR and RSR (worse)</a:t>
            </a:r>
          </a:p>
          <a:p>
            <a:pPr marL="742950" lvl="1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Weaker overall performance in preventing and relieving homelessness</a:t>
            </a: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Neighbouring LA</a:t>
            </a:r>
          </a:p>
          <a:p>
            <a:pPr marL="742950" lvl="1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Lower number of successful cases</a:t>
            </a:r>
          </a:p>
          <a:p>
            <a:pPr marL="742950" lvl="1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Better PSR and RSR</a:t>
            </a:r>
          </a:p>
          <a:p>
            <a:pPr marL="742950" lvl="1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Stronger overall performance in preventing and relieving homelessness</a:t>
            </a:r>
          </a:p>
        </p:txBody>
      </p:sp>
    </p:spTree>
    <p:extLst>
      <p:ext uri="{BB962C8B-B14F-4D97-AF65-F5344CB8AC3E}">
        <p14:creationId xmlns:p14="http://schemas.microsoft.com/office/powerpoint/2010/main" val="397998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FF1003-6FD6-726E-7650-79B6257A7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FC88856-5C40-4F5B-BCD7-CD624FFE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of blue and black text&#10;&#10;AI-generated content may be incorrect.">
            <a:extLst>
              <a:ext uri="{FF2B5EF4-FFF2-40B4-BE49-F238E27FC236}">
                <a16:creationId xmlns:a16="http://schemas.microsoft.com/office/drawing/2014/main" id="{6FF5486E-34CA-BE51-2D0C-0FB325061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27" y="993318"/>
            <a:ext cx="4776291" cy="257874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0224" y="941695"/>
            <a:ext cx="5452527" cy="49746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56167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F493A5-7938-AAB8-C997-BCC3BA78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846" y="1352277"/>
            <a:ext cx="4633416" cy="13716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b="1">
                <a:solidFill>
                  <a:schemeClr val="bg1"/>
                </a:solidFill>
              </a:rPr>
              <a:t>TEMPORARY ACCOMMODATION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306F5C-141C-BFB8-3C7C-777ABEBD2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26" y="3393259"/>
            <a:ext cx="4776291" cy="2523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E925396-8D12-265B-6315-69ED8A7C95E3}"/>
              </a:ext>
            </a:extLst>
          </p:cNvPr>
          <p:cNvSpPr txBox="1"/>
          <p:nvPr/>
        </p:nvSpPr>
        <p:spPr>
          <a:xfrm>
            <a:off x="6210845" y="2852792"/>
            <a:ext cx="4633415" cy="257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300" dirty="0">
                <a:solidFill>
                  <a:schemeClr val="bg1"/>
                </a:solidFill>
              </a:rPr>
              <a:t>Hackney had 5% more TA households</a:t>
            </a:r>
          </a:p>
          <a:p>
            <a:pPr marL="285750"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300" dirty="0">
                <a:solidFill>
                  <a:schemeClr val="bg1"/>
                </a:solidFill>
              </a:rPr>
              <a:t>Hackney and nearby LA</a:t>
            </a:r>
          </a:p>
          <a:p>
            <a:pPr marL="742950" lvl="1"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300" dirty="0">
                <a:solidFill>
                  <a:schemeClr val="bg1"/>
                </a:solidFill>
              </a:rPr>
              <a:t>Top 4 TA types:</a:t>
            </a:r>
          </a:p>
          <a:p>
            <a:pPr marL="1200150" lvl="2"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300" dirty="0">
                <a:solidFill>
                  <a:schemeClr val="bg1"/>
                </a:solidFill>
              </a:rPr>
              <a:t>NPM, Hostels, LA/HA stock, PSAL</a:t>
            </a:r>
          </a:p>
          <a:p>
            <a:pPr marL="742950" lvl="1"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300" dirty="0">
                <a:solidFill>
                  <a:schemeClr val="bg1"/>
                </a:solidFill>
              </a:rPr>
              <a:t>Hackney is under-utilising its LA/HA stock</a:t>
            </a:r>
          </a:p>
          <a:p>
            <a:pPr marL="742950" lvl="1"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300" dirty="0">
                <a:solidFill>
                  <a:schemeClr val="bg1"/>
                </a:solidFill>
              </a:rPr>
              <a:t>Top 4 household composition in TA:</a:t>
            </a:r>
          </a:p>
          <a:p>
            <a:pPr marL="1200150" lvl="2"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300" dirty="0">
                <a:solidFill>
                  <a:schemeClr val="bg1"/>
                </a:solidFill>
              </a:rPr>
              <a:t>SMDC, CDC, SM, SW</a:t>
            </a:r>
          </a:p>
          <a:p>
            <a:pPr marL="742950" lvl="1"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300" dirty="0">
                <a:solidFill>
                  <a:schemeClr val="bg1"/>
                </a:solidFill>
              </a:rPr>
              <a:t>Approximately 3 out of 5 households in TA involve dependent children</a:t>
            </a:r>
          </a:p>
          <a:p>
            <a:pPr marL="742950" lvl="1"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sz="1300" dirty="0">
                <a:solidFill>
                  <a:schemeClr val="bg1"/>
                </a:solidFill>
              </a:rPr>
              <a:t>Hackney’s SM are 5% higher in TA</a:t>
            </a:r>
          </a:p>
          <a:p>
            <a:pPr marL="742950" lvl="1"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1300" dirty="0">
              <a:solidFill>
                <a:schemeClr val="bg1"/>
              </a:solidFill>
            </a:endParaRPr>
          </a:p>
          <a:p>
            <a:pPr marL="742950" lvl="1" indent="-182880">
              <a:lnSpc>
                <a:spcPct val="9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894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FB2E-297A-466A-8500-5FB61699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586DE-9541-4EAC-9560-899E5ECF5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30165"/>
            <a:ext cx="10058400" cy="3849624"/>
          </a:xfrm>
        </p:spPr>
        <p:txBody>
          <a:bodyPr>
            <a:normAutofit fontScale="92500"/>
          </a:bodyPr>
          <a:lstStyle/>
          <a:p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Educate households on importance of encouraging friends or family members to apply early for their own housing options while relationships are still positive.</a:t>
            </a:r>
          </a:p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</a:rPr>
              <a:t>Encourage household members to report early signs of domestic abuse to help identify potential risks of homelessness and enable timely preventive measures.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Strengthen the council’s capacity to secure accommodation and expand its use of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</a:rPr>
              <a:t>LA/HA stock to reduce reliance on more expensive alternatives.</a:t>
            </a:r>
          </a:p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</a:rPr>
              <a:t>Direct greater investment towards reducing the length of time families spend in temporary accommodation, in order to minimize the negative impact on growing children.</a:t>
            </a:r>
          </a:p>
          <a:p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</a:rPr>
              <a:t>Investigate the root causes of unexpectedly high use of temporary accommodation by  single adult males.</a:t>
            </a:r>
          </a:p>
          <a:p>
            <a:endParaRPr lang="en-US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91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6320"/>
    </mc:Choice>
    <mc:Fallback xmlns="">
      <p:transition advClick="0" advTm="1632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E3F5-FC87-B054-5364-CFEFCD11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505" y="1011987"/>
            <a:ext cx="7616158" cy="4366836"/>
          </a:xfrm>
        </p:spPr>
        <p:txBody>
          <a:bodyPr>
            <a:normAutofit/>
          </a:bodyPr>
          <a:lstStyle/>
          <a:p>
            <a:r>
              <a:rPr lang="en-US" sz="6000" b="1" dirty="0"/>
              <a:t>THANK </a:t>
            </a:r>
          </a:p>
          <a:p>
            <a:pPr lvl="2"/>
            <a:r>
              <a:rPr lang="en-US" sz="6000" b="1" dirty="0"/>
              <a:t>YOU</a:t>
            </a:r>
          </a:p>
          <a:p>
            <a:pPr lvl="5"/>
            <a:r>
              <a:rPr lang="en-US" sz="6200" b="1" dirty="0"/>
              <a:t>FOR</a:t>
            </a:r>
          </a:p>
          <a:p>
            <a:pPr lvl="8"/>
            <a:r>
              <a:rPr lang="en-US" sz="6000" b="1" dirty="0"/>
              <a:t>LISTENING</a:t>
            </a:r>
            <a:endParaRPr lang="en-GB" sz="6000" b="1" dirty="0"/>
          </a:p>
        </p:txBody>
      </p:sp>
    </p:spTree>
    <p:extLst>
      <p:ext uri="{BB962C8B-B14F-4D97-AF65-F5344CB8AC3E}">
        <p14:creationId xmlns:p14="http://schemas.microsoft.com/office/powerpoint/2010/main" val="20276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2ED0-5A48-43E9-9018-4D3CADDE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74" y="622123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STRUCTURE OF PROJECT PRESENTATION</a:t>
            </a:r>
            <a:endParaRPr lang="en-GB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22EE-5E06-4B9E-9B29-EF9085AAF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SLIDE 3 &amp; 4: AIMS &amp; OBJECTIVES</a:t>
            </a:r>
          </a:p>
          <a:p>
            <a:r>
              <a:rPr lang="en-US" b="1" dirty="0"/>
              <a:t>SLIDE 5: PROJECT PROCESS OVERVIEW</a:t>
            </a:r>
          </a:p>
          <a:p>
            <a:r>
              <a:rPr lang="en-US" b="1" dirty="0"/>
              <a:t>SLIDE 6: TOOLS USED</a:t>
            </a:r>
          </a:p>
          <a:p>
            <a:r>
              <a:rPr lang="en-US" b="1" dirty="0"/>
              <a:t>SLIDES 7 - 9: ETL METHODOLOGY</a:t>
            </a:r>
          </a:p>
          <a:p>
            <a:r>
              <a:rPr lang="en-US" b="1" dirty="0"/>
              <a:t>SLIDE 10 - 15: ANALYSIS &amp; INTERPRETATION</a:t>
            </a:r>
          </a:p>
          <a:p>
            <a:r>
              <a:rPr lang="en-US" b="1" dirty="0"/>
              <a:t>SLIDE 16: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34643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9716-5E71-0B5E-9AE8-4B1F9C347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AIMS</a:t>
            </a:r>
            <a:endParaRPr lang="en-GB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7BB3-DB67-3D3B-EFDD-332ECFE5D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provide valuable insights into homelessness trends and inform effective prevention strategies across Hackney and nine neighbouring local authorities.</a:t>
            </a:r>
          </a:p>
        </p:txBody>
      </p:sp>
    </p:spTree>
    <p:extLst>
      <p:ext uri="{BB962C8B-B14F-4D97-AF65-F5344CB8AC3E}">
        <p14:creationId xmlns:p14="http://schemas.microsoft.com/office/powerpoint/2010/main" val="497506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CF488-A807-1AE8-0F66-18A365C65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A6AB-E583-E467-5649-2C8B2E89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OBJECTIVES</a:t>
            </a:r>
            <a:endParaRPr lang="en-GB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348E-18CD-EDB8-A9F0-FACDD9D89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To analyse Prevention and Relief Duty outcomes between Q2 2024 and Q1 2025.</a:t>
            </a:r>
          </a:p>
          <a:p>
            <a:r>
              <a:rPr lang="en-GB" dirty="0"/>
              <a:t>To compare Hackney’s performance against nine neighbouring boroughs.</a:t>
            </a:r>
          </a:p>
          <a:p>
            <a:r>
              <a:rPr lang="en-GB" dirty="0"/>
              <a:t>To identify key drivers of temporary accommodation use.</a:t>
            </a:r>
          </a:p>
          <a:p>
            <a:r>
              <a:rPr lang="en-GB" dirty="0"/>
              <a:t>To recommend data-informed strategies for reducing homelessness.</a:t>
            </a:r>
          </a:p>
        </p:txBody>
      </p:sp>
    </p:spTree>
    <p:extLst>
      <p:ext uri="{BB962C8B-B14F-4D97-AF65-F5344CB8AC3E}">
        <p14:creationId xmlns:p14="http://schemas.microsoft.com/office/powerpoint/2010/main" val="6694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3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F6ACF9C6-5587-9F77-0D1F-4839A0949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43" y="806860"/>
            <a:ext cx="7202079" cy="523951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6A59C-5AE5-409F-B8F1-AC9B0788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700" cap="all" spc="-100" dirty="0">
                <a:solidFill>
                  <a:schemeClr val="bg1"/>
                </a:solidFill>
              </a:rPr>
              <a:t>PROJECT</a:t>
            </a:r>
            <a:br>
              <a:rPr lang="en-US" sz="3700" cap="all" spc="-100" dirty="0">
                <a:solidFill>
                  <a:schemeClr val="bg1"/>
                </a:solidFill>
              </a:rPr>
            </a:br>
            <a:r>
              <a:rPr lang="en-US" sz="3700" cap="all" spc="-100" dirty="0">
                <a:solidFill>
                  <a:schemeClr val="bg1"/>
                </a:solidFill>
              </a:rPr>
              <a:t>PROCESS OVERVIEW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32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1360"/>
    </mc:Choice>
    <mc:Fallback xmlns="">
      <p:transition advTm="5136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25DD9-A562-FD54-B0B8-B67B60137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FE02-911F-F9F4-4EA4-B5A5AFEF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49" y="391424"/>
            <a:ext cx="9944911" cy="670640"/>
          </a:xfrm>
        </p:spPr>
        <p:txBody>
          <a:bodyPr>
            <a:normAutofit/>
          </a:bodyPr>
          <a:lstStyle/>
          <a:p>
            <a:r>
              <a:rPr lang="en-US" sz="3000" b="1" dirty="0"/>
              <a:t>TOOLS USED</a:t>
            </a:r>
            <a:endParaRPr lang="en-GB" sz="3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9FECA6-5947-134A-D9E2-8EE8325807E5}"/>
              </a:ext>
            </a:extLst>
          </p:cNvPr>
          <p:cNvSpPr txBox="1"/>
          <p:nvPr/>
        </p:nvSpPr>
        <p:spPr>
          <a:xfrm>
            <a:off x="693684" y="1582326"/>
            <a:ext cx="110685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en-US" b="1" i="1" dirty="0"/>
              <a:t>PyCharm IDE</a:t>
            </a:r>
            <a:r>
              <a:rPr lang="en-US" dirty="0"/>
              <a:t>: Used for creating and running Python scripts.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en-US" b="1" i="1" dirty="0"/>
              <a:t>PostgreSQL &amp; PgAdmin4</a:t>
            </a:r>
            <a:r>
              <a:rPr lang="en-US" dirty="0"/>
              <a:t>: Used for writing and executing SQL queries.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endParaRPr lang="en-US" b="1" dirty="0"/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en-US" b="1" i="1" dirty="0"/>
              <a:t>Power BI &amp; Power Query</a:t>
            </a:r>
            <a:r>
              <a:rPr lang="en-US" dirty="0"/>
              <a:t>: Used for building automated dashboards using DAX and M language.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en-US" b="1" dirty="0"/>
              <a:t>OneDrive &amp; OneLake</a:t>
            </a:r>
            <a:r>
              <a:rPr lang="en-US" dirty="0"/>
              <a:t>: Used for secure, cloud-based data storage and access.</a:t>
            </a:r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endParaRPr lang="en-US" b="1" dirty="0"/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en-US" b="1" dirty="0"/>
              <a:t>PowerPoint</a:t>
            </a:r>
            <a:r>
              <a:rPr lang="en-US" dirty="0"/>
              <a:t>: Used to deliver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40012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1360"/>
    </mc:Choice>
    <mc:Fallback xmlns="">
      <p:transition advTm="5136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7825B-6854-F130-507C-838CDE973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B77B-A639-4153-F62A-EBC1545AD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56" y="391424"/>
            <a:ext cx="9944911" cy="670640"/>
          </a:xfrm>
        </p:spPr>
        <p:txBody>
          <a:bodyPr>
            <a:normAutofit/>
          </a:bodyPr>
          <a:lstStyle/>
          <a:p>
            <a:r>
              <a:rPr lang="en-GB" sz="3000" b="1" dirty="0"/>
              <a:t>ETL ALGORITHMIC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009EF-8C2F-6FCA-C7F5-41E92CB22EEA}"/>
              </a:ext>
            </a:extLst>
          </p:cNvPr>
          <p:cNvSpPr txBox="1"/>
          <p:nvPr/>
        </p:nvSpPr>
        <p:spPr>
          <a:xfrm>
            <a:off x="791656" y="1062064"/>
            <a:ext cx="1106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D53704-D85F-085B-CA08-04845A1F1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37653"/>
              </p:ext>
            </p:extLst>
          </p:nvPr>
        </p:nvGraphicFramePr>
        <p:xfrm>
          <a:off x="791655" y="1061310"/>
          <a:ext cx="10883274" cy="5186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1637">
                  <a:extLst>
                    <a:ext uri="{9D8B030D-6E8A-4147-A177-3AD203B41FA5}">
                      <a16:colId xmlns:a16="http://schemas.microsoft.com/office/drawing/2014/main" val="4131797272"/>
                    </a:ext>
                  </a:extLst>
                </a:gridCol>
                <a:gridCol w="5441637">
                  <a:extLst>
                    <a:ext uri="{9D8B030D-6E8A-4147-A177-3AD203B41FA5}">
                      <a16:colId xmlns:a16="http://schemas.microsoft.com/office/drawing/2014/main" val="205100955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Python: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40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dirty="0"/>
                        <a:t>Extract source data from Excel file into a source DataFrame</a:t>
                      </a:r>
                    </a:p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dirty="0"/>
                        <a:t>Drop completely empty rows and almost empty columns</a:t>
                      </a:r>
                    </a:p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dirty="0"/>
                        <a:t>Map columns to appropriate column names</a:t>
                      </a:r>
                    </a:p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dirty="0"/>
                        <a:t>Remove duplicate records</a:t>
                      </a:r>
                    </a:p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dirty="0"/>
                        <a:t>Keep only relevant columns</a:t>
                      </a:r>
                    </a:p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dirty="0"/>
                        <a:t>Drop blank </a:t>
                      </a:r>
                      <a:r>
                        <a:rPr lang="en-US" sz="1400" i="1" dirty="0"/>
                        <a:t>system_id</a:t>
                      </a:r>
                      <a:r>
                        <a:rPr lang="en-US" sz="1400" dirty="0"/>
                        <a:t> rows</a:t>
                      </a:r>
                    </a:p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dirty="0"/>
                        <a:t>Drop almost empty rows</a:t>
                      </a:r>
                    </a:p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dirty="0"/>
                        <a:t>Engineer </a:t>
                      </a:r>
                      <a:r>
                        <a:rPr lang="en-US" sz="1400" i="1" dirty="0"/>
                        <a:t>quarter_indicator</a:t>
                      </a:r>
                      <a:r>
                        <a:rPr lang="en-US" sz="1400" dirty="0"/>
                        <a:t>, </a:t>
                      </a:r>
                      <a:r>
                        <a:rPr lang="en-US" sz="1400" i="1" dirty="0"/>
                        <a:t>is_neighbouring_la</a:t>
                      </a:r>
                      <a:r>
                        <a:rPr lang="en-US" sz="1400" dirty="0"/>
                        <a:t> columns</a:t>
                      </a:r>
                    </a:p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dirty="0"/>
                        <a:t>Replace system placeholder for missing values “..” with more intuitive ””</a:t>
                      </a:r>
                    </a:p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dirty="0"/>
                        <a:t>Recast columns to appropriate data types</a:t>
                      </a:r>
                    </a:p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dirty="0"/>
                        <a:t>Repeat previous steps for remaining files and append final output to the same source DataFrame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5613" lvl="1" indent="-342900">
                        <a:spcAft>
                          <a:spcPts val="1200"/>
                        </a:spcAft>
                        <a:buFont typeface="+mj-lt"/>
                        <a:buAutoNum type="arabicPeriod" startAt="12"/>
                        <a:tabLst/>
                      </a:pPr>
                      <a:r>
                        <a:rPr lang="en-US" sz="1400" dirty="0"/>
                        <a:t>Engineer a delta column to identify uniqueness of each row based on its content for source DataFrame</a:t>
                      </a:r>
                    </a:p>
                    <a:p>
                      <a:pPr marL="455613" lvl="1" indent="-342900">
                        <a:spcAft>
                          <a:spcPts val="1200"/>
                        </a:spcAft>
                        <a:buFont typeface="+mj-lt"/>
                        <a:buAutoNum type="arabicPeriod" startAt="12"/>
                        <a:tabLst/>
                      </a:pPr>
                      <a:r>
                        <a:rPr lang="en-US" sz="1400" dirty="0"/>
                        <a:t>Connect to and extract existing data from a corresponding database table into a destination DataFrame</a:t>
                      </a:r>
                    </a:p>
                    <a:p>
                      <a:pPr marL="455613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+mj-lt"/>
                        <a:buAutoNum type="arabicPeriod" startAt="12"/>
                        <a:tabLst/>
                        <a:defRPr/>
                      </a:pPr>
                      <a:r>
                        <a:rPr lang="en-US" sz="1400" dirty="0"/>
                        <a:t>Enforce data type consistency between source and destination DataFrames</a:t>
                      </a:r>
                    </a:p>
                    <a:p>
                      <a:pPr marL="455613" lvl="1" indent="-342900">
                        <a:spcAft>
                          <a:spcPts val="1200"/>
                        </a:spcAft>
                        <a:buFont typeface="+mj-lt"/>
                        <a:buAutoNum type="arabicPeriod" startAt="12"/>
                        <a:tabLst/>
                      </a:pPr>
                      <a:r>
                        <a:rPr lang="en-US" sz="1400" dirty="0"/>
                        <a:t>Engineer a delta column to identify uniqueness of each row based on its content for destination DataFrame</a:t>
                      </a:r>
                    </a:p>
                    <a:p>
                      <a:pPr marL="455613" lvl="1" indent="-342900">
                        <a:spcAft>
                          <a:spcPts val="1200"/>
                        </a:spcAft>
                        <a:buFont typeface="+mj-lt"/>
                        <a:buAutoNum type="arabicPeriod" startAt="12"/>
                        <a:tabLst/>
                      </a:pPr>
                      <a:r>
                        <a:rPr lang="en-US" sz="1400" dirty="0"/>
                        <a:t>Compare delta columns of both DataFrames only keeping rows in the source DataFrame where data is fresh </a:t>
                      </a:r>
                    </a:p>
                    <a:p>
                      <a:pPr marL="455613" lvl="1" indent="-342900">
                        <a:spcAft>
                          <a:spcPts val="1200"/>
                        </a:spcAft>
                        <a:buFont typeface="+mj-lt"/>
                        <a:buAutoNum type="arabicPeriod" startAt="12"/>
                        <a:tabLst/>
                      </a:pPr>
                      <a:r>
                        <a:rPr lang="en-US" sz="1400" dirty="0"/>
                        <a:t>Load fresh data from source DataFrame into target data warehouse table in the database</a:t>
                      </a:r>
                    </a:p>
                    <a:p>
                      <a:pPr marL="455613" lvl="1" indent="-342900">
                        <a:spcAft>
                          <a:spcPts val="1200"/>
                        </a:spcAft>
                        <a:buFont typeface="+mj-lt"/>
                        <a:buAutoNum type="arabicPeriod" startAt="12"/>
                        <a:tabLst/>
                      </a:pPr>
                      <a:r>
                        <a:rPr lang="en-US" sz="1400" dirty="0"/>
                        <a:t>Refresh and load final output of transformations in the data warehouse into a DataFrame</a:t>
                      </a:r>
                    </a:p>
                    <a:p>
                      <a:pPr marL="455613" lvl="1" indent="-342900">
                        <a:spcAft>
                          <a:spcPts val="1200"/>
                        </a:spcAft>
                        <a:buFont typeface="+mj-lt"/>
                        <a:buAutoNum type="arabicPeriod" startAt="12"/>
                        <a:tabLst/>
                      </a:pPr>
                      <a:r>
                        <a:rPr lang="en-US" sz="1400" dirty="0"/>
                        <a:t>Load data from DataFrame to CSV file stored in a cloud-based folder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299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62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1360"/>
    </mc:Choice>
    <mc:Fallback xmlns="">
      <p:transition advTm="5136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7334D-1785-EA7D-2BF7-9DFC31284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999A-ABE0-FC77-6F50-0312A5110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56" y="391424"/>
            <a:ext cx="9944911" cy="670640"/>
          </a:xfrm>
        </p:spPr>
        <p:txBody>
          <a:bodyPr>
            <a:normAutofit/>
          </a:bodyPr>
          <a:lstStyle/>
          <a:p>
            <a:r>
              <a:rPr lang="en-GB" sz="3000" b="1" dirty="0"/>
              <a:t>DATA TRANSFORMATION ALGORITHMIC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2630A-BD5B-83AF-DE05-AA37B14B68E6}"/>
              </a:ext>
            </a:extLst>
          </p:cNvPr>
          <p:cNvSpPr txBox="1"/>
          <p:nvPr/>
        </p:nvSpPr>
        <p:spPr>
          <a:xfrm>
            <a:off x="791656" y="1062064"/>
            <a:ext cx="1106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3616DD-C0A9-98E6-0CAA-677AF4821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07926"/>
              </p:ext>
            </p:extLst>
          </p:nvPr>
        </p:nvGraphicFramePr>
        <p:xfrm>
          <a:off x="791655" y="1061310"/>
          <a:ext cx="10883274" cy="439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83274">
                  <a:extLst>
                    <a:ext uri="{9D8B030D-6E8A-4147-A177-3AD203B41FA5}">
                      <a16:colId xmlns:a16="http://schemas.microsoft.com/office/drawing/2014/main" val="4131797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SQL: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40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dirty="0"/>
                        <a:t>Get data from staging table of interest</a:t>
                      </a:r>
                    </a:p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dirty="0"/>
                        <a:t>Using the </a:t>
                      </a:r>
                      <a:r>
                        <a:rPr lang="en-US" sz="1400" i="1" dirty="0"/>
                        <a:t>is_neighbouring_la</a:t>
                      </a:r>
                      <a:r>
                        <a:rPr lang="en-US" sz="1400" dirty="0"/>
                        <a:t> column, select only records of the following local authorities: Southwark, Islington, Haringey, Lambeth, Tower Hamlets, Camden, Waltham Forest, Hammersmith &amp; Fulham, and Newham</a:t>
                      </a:r>
                    </a:p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dirty="0"/>
                        <a:t>Calculate aggregated metrics (average) for selected records</a:t>
                      </a:r>
                    </a:p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dirty="0"/>
                        <a:t>Engineer columns </a:t>
                      </a:r>
                      <a:r>
                        <a:rPr lang="en-US" sz="1400" i="1" dirty="0"/>
                        <a:t>system_id </a:t>
                      </a:r>
                      <a:r>
                        <a:rPr lang="en-US" sz="1400" dirty="0"/>
                        <a:t>and </a:t>
                      </a:r>
                      <a:r>
                        <a:rPr lang="en-US" sz="1400" i="1" dirty="0"/>
                        <a:t>local_authority </a:t>
                      </a:r>
                      <a:r>
                        <a:rPr lang="en-US" sz="1400" dirty="0"/>
                        <a:t>for calculated aggregates to enable merging with more granular council records</a:t>
                      </a:r>
                    </a:p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dirty="0"/>
                        <a:t>Append grouped records to Hackney’s</a:t>
                      </a:r>
                    </a:p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dirty="0"/>
                        <a:t>Calculate percentages for metrics</a:t>
                      </a:r>
                    </a:p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dirty="0"/>
                        <a:t>Engineer </a:t>
                      </a:r>
                      <a:r>
                        <a:rPr lang="en-US" sz="1400" i="1" dirty="0"/>
                        <a:t>year_qtr </a:t>
                      </a:r>
                      <a:r>
                        <a:rPr lang="en-US" sz="1400" i="0" dirty="0"/>
                        <a:t>to enhance axis sorting in dashboard visuals</a:t>
                      </a:r>
                    </a:p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i="0" dirty="0"/>
                        <a:t>Unpivot metric columns into two columns named “</a:t>
                      </a:r>
                      <a:r>
                        <a:rPr lang="en-US" sz="1400" i="1" dirty="0"/>
                        <a:t>metrics</a:t>
                      </a:r>
                      <a:r>
                        <a:rPr lang="en-US" sz="1400" i="0" dirty="0"/>
                        <a:t>” (categorical) and “</a:t>
                      </a:r>
                      <a:r>
                        <a:rPr lang="en-US" sz="1400" i="1" dirty="0"/>
                        <a:t>households</a:t>
                      </a:r>
                      <a:r>
                        <a:rPr lang="en-US" sz="1400" i="0" dirty="0"/>
                        <a:t>” (values)</a:t>
                      </a:r>
                    </a:p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i="0" dirty="0"/>
                        <a:t>Pivot unique values of the </a:t>
                      </a:r>
                      <a:r>
                        <a:rPr lang="en-US" sz="1400" i="1" dirty="0"/>
                        <a:t>local_authority </a:t>
                      </a:r>
                      <a:r>
                        <a:rPr lang="en-US" sz="1400" i="0" dirty="0"/>
                        <a:t>into separate</a:t>
                      </a:r>
                      <a:r>
                        <a:rPr lang="en-US" sz="1400" i="1" dirty="0"/>
                        <a:t> </a:t>
                      </a:r>
                      <a:r>
                        <a:rPr lang="en-US" sz="1400" i="0" dirty="0"/>
                        <a:t>columns </a:t>
                      </a:r>
                      <a:r>
                        <a:rPr lang="en-US" sz="1400" i="1" dirty="0"/>
                        <a:t>hackney_la</a:t>
                      </a:r>
                      <a:r>
                        <a:rPr lang="en-US" sz="1400" i="0" dirty="0"/>
                        <a:t> and </a:t>
                      </a:r>
                      <a:r>
                        <a:rPr lang="en-US" sz="1400" i="1" dirty="0"/>
                        <a:t>neighbouring_la</a:t>
                      </a:r>
                    </a:p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i="1" dirty="0"/>
                        <a:t>Store result as 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299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99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51360"/>
    </mc:Choice>
    <mc:Fallback xmlns="">
      <p:transition advTm="5136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A0478-4CA3-7117-6DD6-8F0F733BF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EC73-D6F3-1224-9EAF-802C7061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56" y="391424"/>
            <a:ext cx="9944911" cy="670640"/>
          </a:xfrm>
        </p:spPr>
        <p:txBody>
          <a:bodyPr>
            <a:normAutofit/>
          </a:bodyPr>
          <a:lstStyle/>
          <a:p>
            <a:r>
              <a:rPr lang="en-GB" sz="3000" b="1" dirty="0"/>
              <a:t>DATA VISUALISATION ALGORITHMIC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D0AA1-A9E4-D6AF-CDB2-6126B51E5EDC}"/>
              </a:ext>
            </a:extLst>
          </p:cNvPr>
          <p:cNvSpPr txBox="1"/>
          <p:nvPr/>
        </p:nvSpPr>
        <p:spPr>
          <a:xfrm>
            <a:off x="791656" y="1062064"/>
            <a:ext cx="1106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14193D-C977-6CE2-066F-5EC41ECD7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11497"/>
              </p:ext>
            </p:extLst>
          </p:nvPr>
        </p:nvGraphicFramePr>
        <p:xfrm>
          <a:off x="791655" y="1061310"/>
          <a:ext cx="10883274" cy="287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83274">
                  <a:extLst>
                    <a:ext uri="{9D8B030D-6E8A-4147-A177-3AD203B41FA5}">
                      <a16:colId xmlns:a16="http://schemas.microsoft.com/office/drawing/2014/main" val="4131797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POWER BI &amp; POWER QUERY: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405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dirty="0"/>
                        <a:t>Get data from from cloud-based CSV file </a:t>
                      </a:r>
                      <a:r>
                        <a:rPr lang="en-US" sz="1400"/>
                        <a:t>using </a:t>
                      </a:r>
                      <a:r>
                        <a:rPr lang="en-US" sz="1400" i="0"/>
                        <a:t>Query </a:t>
                      </a:r>
                      <a:r>
                        <a:rPr lang="en-US" sz="1400" i="0" dirty="0"/>
                        <a:t>Editor</a:t>
                      </a:r>
                      <a:endParaRPr lang="en-US" sz="1400" dirty="0"/>
                    </a:p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dirty="0"/>
                        <a:t>Use appropriate row as header</a:t>
                      </a:r>
                    </a:p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dirty="0"/>
                        <a:t>Remove redundant prefix/suffix from </a:t>
                      </a:r>
                      <a:r>
                        <a:rPr lang="en-US" sz="1400" i="1" dirty="0"/>
                        <a:t>metrics </a:t>
                      </a:r>
                      <a:r>
                        <a:rPr lang="en-US" sz="1400" i="0" dirty="0"/>
                        <a:t>column</a:t>
                      </a:r>
                    </a:p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i="0" dirty="0"/>
                        <a:t>Close and apply query results on Query Editor to Power BI Report </a:t>
                      </a:r>
                    </a:p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dirty="0"/>
                        <a:t>Calculate measures using DAX</a:t>
                      </a:r>
                    </a:p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dirty="0"/>
                        <a:t>Build dynamic dashboard visuals</a:t>
                      </a:r>
                    </a:p>
                    <a:p>
                      <a:pPr marL="503238" lvl="1" indent="-390525">
                        <a:spcAft>
                          <a:spcPts val="1200"/>
                        </a:spcAft>
                        <a:buFont typeface="+mj-lt"/>
                        <a:buAutoNum type="arabicPeriod"/>
                        <a:tabLst/>
                      </a:pPr>
                      <a:r>
                        <a:rPr lang="en-US" sz="1400" dirty="0"/>
                        <a:t>Publish to Power BI 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299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652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51360"/>
    </mc:Choice>
    <mc:Fallback>
      <p:transition advTm="5136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16c05727-aa75-4e4a-9b5f-8a80a1165891"/>
    <ds:schemaRef ds:uri="http://purl.org/dc/elements/1.1/"/>
    <ds:schemaRef ds:uri="http://schemas.openxmlformats.org/package/2006/metadata/core-properties"/>
    <ds:schemaRef ds:uri="71af3243-3dd4-4a8d-8c0d-dd76da1f02a5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{A1276C1B-96AC-4E81-9E7C-89B33FEA32E6}tf56219246_win32</Template>
  <TotalTime>22230</TotalTime>
  <Words>2356</Words>
  <Application>Microsoft Macintosh PowerPoint</Application>
  <PresentationFormat>Widescreen</PresentationFormat>
  <Paragraphs>214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Avenir Next LT Pro</vt:lpstr>
      <vt:lpstr>Avenir Next LT Pro Light</vt:lpstr>
      <vt:lpstr>Calibri</vt:lpstr>
      <vt:lpstr>Garamond</vt:lpstr>
      <vt:lpstr>Wingdings</vt:lpstr>
      <vt:lpstr>SavonVTI</vt:lpstr>
      <vt:lpstr>HOMELESSNESS INSIGHTS DASHBOARD: HACKNEY VS. NINE NEIGHBOURING BOROUGHS (Q1 2025)</vt:lpstr>
      <vt:lpstr>STRUCTURE OF PROJECT PRESENTATION</vt:lpstr>
      <vt:lpstr>AIMS</vt:lpstr>
      <vt:lpstr>OBJECTIVES</vt:lpstr>
      <vt:lpstr>PROJECT PROCESS OVERVIEW</vt:lpstr>
      <vt:lpstr>TOOLS USED</vt:lpstr>
      <vt:lpstr>ETL ALGORITHMIC STEPS</vt:lpstr>
      <vt:lpstr>DATA TRANSFORMATION ALGORITHMIC STEPS</vt:lpstr>
      <vt:lpstr>DATA VISUALISATION ALGORITHMIC STEPS</vt:lpstr>
      <vt:lpstr>HOMELESSNESS NEEDS/DEMAND</vt:lpstr>
      <vt:lpstr>PREVENTION &amp; RELIEF DUTY APPLICATIONS</vt:lpstr>
      <vt:lpstr>DRIVERS OF PREVENTION &amp; RELIEF DUTY APPLICATIONS</vt:lpstr>
      <vt:lpstr>DRIVERS OF ENDED PREVENTION &amp; RELIEF DUTY</vt:lpstr>
      <vt:lpstr>EVALUATION OF PREVENTION &amp; RELIEF EFFORTS</vt:lpstr>
      <vt:lpstr>TEMPORARY ACCOMMODATION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VECTOR MACHINE</dc:title>
  <dc:creator>OSAGIE AIBANGBEE</dc:creator>
  <cp:lastModifiedBy>Osagie E. Aibangbee</cp:lastModifiedBy>
  <cp:revision>91</cp:revision>
  <dcterms:created xsi:type="dcterms:W3CDTF">2022-03-26T14:25:28Z</dcterms:created>
  <dcterms:modified xsi:type="dcterms:W3CDTF">2025-09-05T16:43:03Z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