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Rubik Medium"/>
      <p:regular r:id="rId40"/>
      <p:bold r:id="rId41"/>
      <p:italic r:id="rId42"/>
      <p:boldItalic r:id="rId43"/>
    </p:embeddedFont>
    <p:embeddedFont>
      <p:font typeface="Rubik Light"/>
      <p:regular r:id="rId44"/>
      <p:bold r:id="rId45"/>
      <p:italic r:id="rId46"/>
      <p:boldItalic r:id="rId47"/>
    </p:embeddedFont>
    <p:embeddedFont>
      <p:font typeface="Rubik"/>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5AA78D-60FD-4241-A263-388D49C23BEB}">
  <a:tblStyle styleId="{1D5AA78D-60FD-4241-A263-388D49C23BE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DDFFD13-DEDE-4F96-A134-3E3C73AE2FB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Medium-regular.fntdata"/><Relationship Id="rId42" Type="http://schemas.openxmlformats.org/officeDocument/2006/relationships/font" Target="fonts/RubikMedium-italic.fntdata"/><Relationship Id="rId41" Type="http://schemas.openxmlformats.org/officeDocument/2006/relationships/font" Target="fonts/RubikMedium-bold.fntdata"/><Relationship Id="rId44" Type="http://schemas.openxmlformats.org/officeDocument/2006/relationships/font" Target="fonts/RubikLight-regular.fntdata"/><Relationship Id="rId43" Type="http://schemas.openxmlformats.org/officeDocument/2006/relationships/font" Target="fonts/RubikMedium-boldItalic.fntdata"/><Relationship Id="rId46" Type="http://schemas.openxmlformats.org/officeDocument/2006/relationships/font" Target="fonts/RubikLight-italic.fntdata"/><Relationship Id="rId45" Type="http://schemas.openxmlformats.org/officeDocument/2006/relationships/font" Target="fonts/Rubik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ubik-regular.fntdata"/><Relationship Id="rId47" Type="http://schemas.openxmlformats.org/officeDocument/2006/relationships/font" Target="fonts/RubikLight-boldItalic.fntdata"/><Relationship Id="rId49" Type="http://schemas.openxmlformats.org/officeDocument/2006/relationships/font" Target="fonts/Rubik-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ubik-boldItalic.fntdata"/><Relationship Id="rId50" Type="http://schemas.openxmlformats.org/officeDocument/2006/relationships/font" Target="fonts/Rubik-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to/ajmal_hasan/using-hugging-face-models-in-google-colab-a-beginners-35ll"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a81a2b2b5_2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1a81a2b2b5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i="1" lang="en"/>
              <a:t>Notes that are italicized are recommendations for the lecture</a:t>
            </a:r>
            <a:endParaRPr i="1"/>
          </a:p>
          <a:p>
            <a:pPr indent="0" lvl="0" marL="0" rtl="0" algn="l">
              <a:lnSpc>
                <a:spcPct val="100000"/>
              </a:lnSpc>
              <a:spcBef>
                <a:spcPts val="0"/>
              </a:spcBef>
              <a:spcAft>
                <a:spcPts val="0"/>
              </a:spcAft>
              <a:buClr>
                <a:schemeClr val="dk1"/>
              </a:buClr>
              <a:buSzPts val="1100"/>
              <a:buFont typeface="Calibri"/>
              <a:buNone/>
            </a:pPr>
            <a:r>
              <a:rPr lang="en"/>
              <a:t>Notes that are typed normally are key points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a81a2b2b5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31a81a2b2b5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Important to remind students not to completely rely on ChatGPT as it will become more of a crutch rather than a useful tool</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Chat GPT is good for tedious tasks, but I highly recommend using what you’ve learned and double-checking everything with your notebooks and Python scripts - as you can see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a81a2b2b5_0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1a81a2b2b5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Text to SQL Pipelines using natural language - demo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a81a2b2b5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31a81a2b2b5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For those that find themselves still unsure about SQL but have more sources in .db format,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a81a2b2b5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31a81a2b2b5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[demo it after this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e83e37fac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31e83e37fac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[demo it after this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e83e37fac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31e83e37fa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[demo it after this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e83e37fac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31e83e37fa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[Teacher demo it after this slide] </a:t>
            </a:r>
            <a:r>
              <a:rPr i="1" lang="en"/>
              <a:t>- use common queries , use databases that they might have used/will use in SQL week</a:t>
            </a:r>
            <a:endParaRPr i="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a81a2b2b5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1a81a2b2b5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LLMs with access to external sources have a higher chance of giving more accurate responses. Even though ChatGPT, Gemini, and Copilot can all use the internet, the first two were built as chatbots, but Perplexity’s purpose is to be a replacement for </a:t>
            </a:r>
            <a:r>
              <a:rPr lang="en"/>
              <a:t>search</a:t>
            </a:r>
            <a:r>
              <a:rPr lang="en"/>
              <a:t> engines itself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a81a2b2b5_0_2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31a81a2b2b5_0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i="1" lang="en"/>
              <a:t>Teacher demo to compare results in Perplexity vs Google, Bing, or DuckDuckGo for example</a:t>
            </a:r>
            <a:endParaRPr i="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a81a2b2b5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31a81a2b2b5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a81a2b2b5_2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see the use cases, possibilities and limitations of relying on ChatGPT for DA</a:t>
            </a:r>
            <a:endParaRPr/>
          </a:p>
        </p:txBody>
      </p:sp>
      <p:sp>
        <p:nvSpPr>
          <p:cNvPr id="140" name="Google Shape;140;g31a81a2b2b5_2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a81a2b2b5_2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31a81a2b2b5_2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e451dbbf2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1e451dbbf2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Important to introduce vocabulary early on</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Example: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a:t>
            </a:r>
            <a:r>
              <a:rPr b="1" lang="en">
                <a:solidFill>
                  <a:schemeClr val="dk1"/>
                </a:solidFill>
              </a:rPr>
              <a:t>foundation model</a:t>
            </a:r>
            <a:r>
              <a:rPr lang="en">
                <a:solidFill>
                  <a:schemeClr val="dk1"/>
                </a:solidFill>
              </a:rPr>
              <a:t> is built through extensive </a:t>
            </a:r>
            <a:r>
              <a:rPr b="1" lang="en">
                <a:solidFill>
                  <a:schemeClr val="dk1"/>
                </a:solidFill>
              </a:rPr>
              <a:t>pre-training</a:t>
            </a:r>
            <a:r>
              <a:rPr lang="en">
                <a:solidFill>
                  <a:schemeClr val="dk1"/>
                </a:solidFill>
              </a:rPr>
              <a:t> on large datasets, learning millions or billions of </a:t>
            </a:r>
            <a:r>
              <a:rPr b="1" lang="en">
                <a:solidFill>
                  <a:schemeClr val="dk1"/>
                </a:solidFill>
              </a:rPr>
              <a:t>parameters</a:t>
            </a:r>
            <a:r>
              <a:rPr lang="en">
                <a:solidFill>
                  <a:schemeClr val="dk1"/>
                </a:solidFill>
              </a:rPr>
              <a:t> to capture language patterns. When given a </a:t>
            </a:r>
            <a:r>
              <a:rPr b="1" lang="en">
                <a:solidFill>
                  <a:schemeClr val="dk1"/>
                </a:solidFill>
              </a:rPr>
              <a:t>prompt</a:t>
            </a:r>
            <a:r>
              <a:rPr lang="en">
                <a:solidFill>
                  <a:schemeClr val="dk1"/>
                </a:solidFill>
              </a:rPr>
              <a:t>, the model processes it by breaking it into </a:t>
            </a:r>
            <a:r>
              <a:rPr b="1" lang="en">
                <a:solidFill>
                  <a:schemeClr val="dk1"/>
                </a:solidFill>
              </a:rPr>
              <a:t>tokens</a:t>
            </a:r>
            <a:r>
              <a:rPr lang="en">
                <a:solidFill>
                  <a:schemeClr val="dk1"/>
                </a:solidFill>
              </a:rPr>
              <a:t> and mapping these into numerical representations called </a:t>
            </a:r>
            <a:r>
              <a:rPr b="1" lang="en">
                <a:solidFill>
                  <a:schemeClr val="dk1"/>
                </a:solidFill>
              </a:rPr>
              <a:t>embeddings</a:t>
            </a:r>
            <a:r>
              <a:rPr lang="en">
                <a:solidFill>
                  <a:schemeClr val="dk1"/>
                </a:solidFill>
              </a:rPr>
              <a:t>. While the pre-trained model can handle many tasks, </a:t>
            </a:r>
            <a:r>
              <a:rPr b="1" lang="en">
                <a:solidFill>
                  <a:schemeClr val="dk1"/>
                </a:solidFill>
              </a:rPr>
              <a:t>fine-tuning</a:t>
            </a:r>
            <a:r>
              <a:rPr lang="en">
                <a:solidFill>
                  <a:schemeClr val="dk1"/>
                </a:solidFill>
              </a:rPr>
              <a:t> on specific domains improves accuracy. However, challenges like </a:t>
            </a:r>
            <a:r>
              <a:rPr b="1" lang="en">
                <a:solidFill>
                  <a:schemeClr val="dk1"/>
                </a:solidFill>
              </a:rPr>
              <a:t>hallucinations</a:t>
            </a:r>
            <a:r>
              <a:rPr lang="en">
                <a:solidFill>
                  <a:schemeClr val="dk1"/>
                </a:solidFill>
              </a:rPr>
              <a:t>, where the model generates incorrect outputs, and </a:t>
            </a:r>
            <a:r>
              <a:rPr b="1" lang="en">
                <a:solidFill>
                  <a:schemeClr val="dk1"/>
                </a:solidFill>
              </a:rPr>
              <a:t>latency</a:t>
            </a:r>
            <a:r>
              <a:rPr lang="en">
                <a:solidFill>
                  <a:schemeClr val="dk1"/>
                </a:solidFill>
              </a:rPr>
              <a:t>, the delay in response time, remain important considerations for practical deployment.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e451dbbf2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31e451dbbf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e451dbbf2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31e451dbbf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e451dbbf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31e451dbbf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i="1" lang="en"/>
              <a:t>Recommend to go through each row and cite the importance here, and that there will not be a clear winner, and sometimes it is useful to mix the use of both types. Since they’ve already seen examples of proprietary LLMs we’ll explore Open Source LLMs in the next slides</a:t>
            </a:r>
            <a:br>
              <a:rPr lang="en"/>
            </a:br>
            <a:br>
              <a:rPr lang="en"/>
            </a:br>
            <a:r>
              <a:rPr lang="en"/>
              <a:t>Proprietary often require paid access or a license to use</a:t>
            </a:r>
            <a:endParaRPr/>
          </a:p>
          <a:p>
            <a:pPr indent="0" lvl="0" marL="0" rtl="0" algn="l">
              <a:lnSpc>
                <a:spcPct val="100000"/>
              </a:lnSpc>
              <a:spcBef>
                <a:spcPts val="0"/>
              </a:spcBef>
              <a:spcAft>
                <a:spcPts val="0"/>
              </a:spcAft>
              <a:buClr>
                <a:schemeClr val="dk1"/>
              </a:buClr>
              <a:buSzPts val="1100"/>
              <a:buFont typeface="Calibri"/>
              <a:buNone/>
            </a:pPr>
            <a:r>
              <a:rPr lang="en"/>
              <a:t>Open source often requyire a little bit more technical knowhow to customize but is a lot more transparent in </a:t>
            </a:r>
            <a:r>
              <a:rPr lang="en"/>
              <a:t>terms</a:t>
            </a:r>
            <a:r>
              <a:rPr lang="en"/>
              <a:t> of develpoment</a:t>
            </a:r>
            <a:endParaRPr/>
          </a:p>
          <a:p>
            <a:pPr indent="0" lvl="0" marL="0" rtl="0" algn="l">
              <a:lnSpc>
                <a:spcPct val="100000"/>
              </a:lnSpc>
              <a:spcBef>
                <a:spcPts val="0"/>
              </a:spcBef>
              <a:spcAft>
                <a:spcPts val="0"/>
              </a:spcAft>
              <a:buClr>
                <a:schemeClr val="dk1"/>
              </a:buClr>
              <a:buSzPts val="1100"/>
              <a:buFont typeface="Calibri"/>
              <a:buNone/>
            </a:pPr>
            <a:r>
              <a:t/>
            </a:r>
            <a:endParaRPr/>
          </a:p>
          <a:p>
            <a:pPr indent="0" lvl="0" marL="0" rtl="0" algn="l">
              <a:lnSpc>
                <a:spcPct val="100000"/>
              </a:lnSpc>
              <a:spcBef>
                <a:spcPts val="0"/>
              </a:spcBef>
              <a:spcAft>
                <a:spcPts val="0"/>
              </a:spcAft>
              <a:buClr>
                <a:schemeClr val="dk1"/>
              </a:buClr>
              <a:buSzPts val="1100"/>
              <a:buFont typeface="Calibri"/>
              <a:buNone/>
            </a:pPr>
            <a:r>
              <a:rPr lang="en"/>
              <a:t>Choose what is appropriate based on your needs. Some pros and cons weigh heavier than the others.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e83e37fa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0" name="Google Shape;410;g31e83e37fac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ca0d3cdc0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31ca0d3cdc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i="1" lang="en"/>
              <a:t>This is a teacher demo based on </a:t>
            </a:r>
            <a:r>
              <a:rPr i="1" lang="en" u="sng">
                <a:solidFill>
                  <a:schemeClr val="hlink"/>
                </a:solidFill>
                <a:hlinkClick r:id="rId2"/>
              </a:rPr>
              <a:t>https://dev.to/ajmal_hasan/using-hugging-face-models-in-google-colab-a-beginners-35ll</a:t>
            </a:r>
            <a:r>
              <a:rPr i="1" lang="en"/>
              <a:t> - sentiment analysis is the easiest to set up but it can also be done with computer vision and audio, which can be fun for students to see</a:t>
            </a:r>
            <a:endParaRPr i="1"/>
          </a:p>
          <a:p>
            <a:pPr indent="0" lvl="0" marL="0" rtl="0" algn="l">
              <a:lnSpc>
                <a:spcPct val="100000"/>
              </a:lnSpc>
              <a:spcBef>
                <a:spcPts val="0"/>
              </a:spcBef>
              <a:spcAft>
                <a:spcPts val="0"/>
              </a:spcAft>
              <a:buClr>
                <a:schemeClr val="dk1"/>
              </a:buClr>
              <a:buSzPts val="1100"/>
              <a:buFont typeface="Calibri"/>
              <a:buNone/>
            </a:pPr>
            <a:r>
              <a:t/>
            </a:r>
            <a:endParaRPr/>
          </a:p>
          <a:p>
            <a:pPr indent="0" lvl="0" marL="0" rtl="0" algn="l">
              <a:lnSpc>
                <a:spcPct val="100000"/>
              </a:lnSpc>
              <a:spcBef>
                <a:spcPts val="0"/>
              </a:spcBef>
              <a:spcAft>
                <a:spcPts val="0"/>
              </a:spcAft>
              <a:buClr>
                <a:schemeClr val="dk1"/>
              </a:buClr>
              <a:buSzPts val="1100"/>
              <a:buFont typeface="Calibri"/>
              <a:buNone/>
            </a:pPr>
            <a:r>
              <a:rPr lang="en"/>
              <a:t>Super easy to follow and a good intro without needing a good computer and will build on what they’ve learned with the basics of python and using notebooks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a81a2b2b5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g31a81a2b2b5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e451dbbf2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31e451dbbf2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Let’s see what it would be like to run a local only LLM - here we assume we can use this LLM offline (which they can)</a:t>
            </a:r>
            <a:endParaRPr/>
          </a:p>
          <a:p>
            <a:pPr indent="0" lvl="0" marL="0" rtl="0" algn="l">
              <a:lnSpc>
                <a:spcPct val="100000"/>
              </a:lnSpc>
              <a:spcBef>
                <a:spcPts val="0"/>
              </a:spcBef>
              <a:spcAft>
                <a:spcPts val="0"/>
              </a:spcAft>
              <a:buClr>
                <a:schemeClr val="dk1"/>
              </a:buClr>
              <a:buSzPts val="1100"/>
              <a:buFont typeface="Calibri"/>
              <a:buNone/>
            </a:pPr>
            <a:r>
              <a:t/>
            </a:r>
            <a:endParaRPr/>
          </a:p>
          <a:p>
            <a:pPr indent="-298450" lvl="0" marL="457200" rtl="0" algn="l">
              <a:spcBef>
                <a:spcPts val="0"/>
              </a:spcBef>
              <a:spcAft>
                <a:spcPts val="0"/>
              </a:spcAft>
              <a:buClr>
                <a:schemeClr val="dk1"/>
              </a:buClr>
              <a:buSzPts val="1100"/>
              <a:buChar char="-"/>
            </a:pPr>
            <a:r>
              <a:rPr lang="en">
                <a:solidFill>
                  <a:schemeClr val="dk1"/>
                </a:solidFill>
              </a:rPr>
              <a:t>Great for if you find yourself offline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Not too bad on normal notebooks and computers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love this because it “democratizes access” to LLMs, anyone can run their own. I’ve used this for long flights when I had no access to the internet.</a:t>
            </a:r>
            <a:endParaRPr>
              <a:solidFill>
                <a:schemeClr val="dk1"/>
              </a:solidFill>
            </a:endParaRPr>
          </a:p>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a81a2b2b5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31a81a2b2b5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Multiple models for you to explore and run locally on your machine</a:t>
            </a:r>
            <a:endParaRPr/>
          </a:p>
          <a:p>
            <a:pPr indent="-298450" lvl="0" marL="457200" rtl="0" algn="l">
              <a:lnSpc>
                <a:spcPct val="100000"/>
              </a:lnSpc>
              <a:spcBef>
                <a:spcPts val="0"/>
              </a:spcBef>
              <a:spcAft>
                <a:spcPts val="0"/>
              </a:spcAft>
              <a:buSzPts val="1100"/>
              <a:buChar char="-"/>
            </a:pPr>
            <a:r>
              <a:rPr lang="en"/>
              <a:t>Once downloaded you don’t need an internet connection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a81a2b2b5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1a81a2b2b5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Short intro to what they will see throughout the lesson - just some examples of things that can enhance existing knowledge, still best to use with prior knowledge of coding, SQL, and of course the basics of DA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a81a2b2b5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31a81a2b2b5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a:t>Just go through the model page and explain what this means, where to download the model, how to use it</a:t>
            </a:r>
            <a:endParaRPr i="1"/>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1a81a2b2b5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31a81a2b2b5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Certain models are trained on specific datasets, making them ideal for tasks like code completion, conversation, or image-to-text processing. On Ollama, you'll discover models tailored to a variety of needs - we can use just llama2 here to introduce you to how powerful transfer learning can be</a:t>
            </a:r>
            <a:endParaRPr/>
          </a:p>
          <a:p>
            <a:pPr indent="0" lvl="0" marL="0" rtl="0" algn="l">
              <a:lnSpc>
                <a:spcPct val="100000"/>
              </a:lnSpc>
              <a:spcBef>
                <a:spcPts val="0"/>
              </a:spcBef>
              <a:spcAft>
                <a:spcPts val="0"/>
              </a:spcAft>
              <a:buClr>
                <a:schemeClr val="dk1"/>
              </a:buClr>
              <a:buSzPts val="1100"/>
              <a:buFont typeface="Calibri"/>
              <a:buNone/>
            </a:pPr>
            <a:r>
              <a:t/>
            </a:r>
            <a:endParaRPr/>
          </a:p>
          <a:p>
            <a:pPr indent="0" lvl="0" marL="0" rtl="0" algn="l">
              <a:lnSpc>
                <a:spcPct val="100000"/>
              </a:lnSpc>
              <a:spcBef>
                <a:spcPts val="0"/>
              </a:spcBef>
              <a:spcAft>
                <a:spcPts val="0"/>
              </a:spcAft>
              <a:buClr>
                <a:schemeClr val="dk1"/>
              </a:buClr>
              <a:buSzPts val="1100"/>
              <a:buFont typeface="Calibri"/>
              <a:buNone/>
            </a:pPr>
            <a:r>
              <a:rPr i="1" lang="en"/>
              <a:t>DEMO - show how to install and use Ollama</a:t>
            </a:r>
            <a:endParaRPr i="1"/>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1a81a2b2b5_2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31a81a2b2b5_2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a81a2b2b5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1a81a2b2b5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one of the most used proprietary LLMs on the market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a81a2b2b5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1a81a2b2b5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a81a2b2b5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1a81a2b2b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
              <a:t>Your table (csv) can be previewed directly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a81a2b2b5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31a81a2b2b5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Initial EDA steps like creating dataframes, pivoting tables, seeing the descriptive statistics can be done. </a:t>
            </a:r>
            <a:endParaRPr/>
          </a:p>
          <a:p>
            <a:pPr indent="-298450" lvl="0" marL="457200" rtl="0" algn="l">
              <a:lnSpc>
                <a:spcPct val="100000"/>
              </a:lnSpc>
              <a:spcBef>
                <a:spcPts val="0"/>
              </a:spcBef>
              <a:spcAft>
                <a:spcPts val="0"/>
              </a:spcAft>
              <a:buSzPts val="1100"/>
              <a:buChar char="-"/>
            </a:pPr>
            <a:r>
              <a:rPr lang="en"/>
              <a:t>You can download the tables that are created for you as well.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ca0d3cdc0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1ca0d3cdc0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a81a2b2b5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31a81a2b2b5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4"/>
          <p:cNvSpPr txBox="1"/>
          <p:nvPr/>
        </p:nvSpPr>
        <p:spPr>
          <a:xfrm>
            <a:off x="7424381" y="194306"/>
            <a:ext cx="1466325" cy="167400"/>
          </a:xfrm>
          <a:prstGeom prst="rect">
            <a:avLst/>
          </a:prstGeom>
          <a:noFill/>
          <a:ln>
            <a:noFill/>
          </a:ln>
        </p:spPr>
        <p:txBody>
          <a:bodyPr anchorCtr="0" anchor="ctr" bIns="68575" lIns="68575" spcFirstLastPara="1" rIns="68575" wrap="square" tIns="68575">
            <a:noAutofit/>
          </a:bodyPr>
          <a:lstStyle/>
          <a:p>
            <a:pPr indent="0" lvl="0" marL="0" marR="0" rtl="0" algn="r">
              <a:lnSpc>
                <a:spcPct val="100000"/>
              </a:lnSpc>
              <a:spcBef>
                <a:spcPts val="0"/>
              </a:spcBef>
              <a:spcAft>
                <a:spcPts val="0"/>
              </a:spcAft>
              <a:buClr>
                <a:srgbClr val="000000"/>
              </a:buClr>
              <a:buSzPts val="600"/>
              <a:buFont typeface="Arial"/>
              <a:buNone/>
            </a:pPr>
            <a:r>
              <a:rPr b="0" i="0" lang="en" sz="800" u="none" cap="none" strike="noStrike">
                <a:solidFill>
                  <a:srgbClr val="434343"/>
                </a:solidFill>
                <a:latin typeface="Rubik Light"/>
                <a:ea typeface="Rubik Light"/>
                <a:cs typeface="Rubik Light"/>
                <a:sym typeface="Rubik Light"/>
              </a:rPr>
              <a:t>allwomen.tech</a:t>
            </a:r>
            <a:endParaRPr b="0" i="0" sz="800" u="none" cap="none" strike="noStrike">
              <a:solidFill>
                <a:srgbClr val="434343"/>
              </a:solidFill>
              <a:latin typeface="Rubik Light"/>
              <a:ea typeface="Rubik Light"/>
              <a:cs typeface="Rubik Light"/>
              <a:sym typeface="Rubik Light"/>
            </a:endParaRPr>
          </a:p>
        </p:txBody>
      </p:sp>
      <p:pic>
        <p:nvPicPr>
          <p:cNvPr id="63" name="Google Shape;63;p14"/>
          <p:cNvPicPr preferRelativeResize="0"/>
          <p:nvPr/>
        </p:nvPicPr>
        <p:blipFill rotWithShape="1">
          <a:blip r:embed="rId2">
            <a:alphaModFix/>
          </a:blip>
          <a:srcRect b="0" l="0" r="0" t="0"/>
          <a:stretch/>
        </p:blipFill>
        <p:spPr>
          <a:xfrm>
            <a:off x="146663" y="138656"/>
            <a:ext cx="340669" cy="340669"/>
          </a:xfrm>
          <a:prstGeom prst="rect">
            <a:avLst/>
          </a:prstGeom>
          <a:noFill/>
          <a:ln>
            <a:noFill/>
          </a:ln>
        </p:spPr>
      </p:pic>
      <p:sp>
        <p:nvSpPr>
          <p:cNvPr id="64" name="Google Shape;64;p14"/>
          <p:cNvSpPr txBox="1"/>
          <p:nvPr/>
        </p:nvSpPr>
        <p:spPr>
          <a:xfrm>
            <a:off x="658575" y="223631"/>
            <a:ext cx="2067750" cy="1674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600"/>
              <a:buFont typeface="Arial"/>
              <a:buNone/>
            </a:pPr>
            <a:r>
              <a:rPr b="0" i="0" lang="en" sz="800" u="none" cap="none" strike="noStrike">
                <a:solidFill>
                  <a:srgbClr val="434343"/>
                </a:solidFill>
                <a:latin typeface="Rubik Light"/>
                <a:ea typeface="Rubik Light"/>
                <a:cs typeface="Rubik Light"/>
                <a:sym typeface="Rubik Light"/>
              </a:rPr>
              <a:t>Module 2: Probability and Storytelling</a:t>
            </a:r>
            <a:endParaRPr b="0" i="0" sz="800" u="none" cap="none" strike="noStrike">
              <a:solidFill>
                <a:srgbClr val="434343"/>
              </a:solidFill>
              <a:latin typeface="Rubik Light"/>
              <a:ea typeface="Rubik Light"/>
              <a:cs typeface="Rubik Light"/>
              <a:sym typeface="Rubik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x">
  <p:cSld name="TITLE_AND_BODY">
    <p:spTree>
      <p:nvGrpSpPr>
        <p:cNvPr id="65" name="Shape 65"/>
        <p:cNvGrpSpPr/>
        <p:nvPr/>
      </p:nvGrpSpPr>
      <p:grpSpPr>
        <a:xfrm>
          <a:off x="0" y="0"/>
          <a:ext cx="0" cy="0"/>
          <a:chOff x="0" y="0"/>
          <a:chExt cx="0" cy="0"/>
        </a:xfrm>
      </p:grpSpPr>
      <p:sp>
        <p:nvSpPr>
          <p:cNvPr id="66" name="Google Shape;66;p15"/>
          <p:cNvSpPr txBox="1"/>
          <p:nvPr>
            <p:ph type="title"/>
          </p:nvPr>
        </p:nvSpPr>
        <p:spPr>
          <a:xfrm>
            <a:off x="311760" y="744480"/>
            <a:ext cx="8520075" cy="205222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 type="subTitle"/>
          </p:nvPr>
        </p:nvSpPr>
        <p:spPr>
          <a:xfrm>
            <a:off x="457200" y="1203480"/>
            <a:ext cx="8229375" cy="298282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8" name="Shape 68"/>
        <p:cNvGrpSpPr/>
        <p:nvPr/>
      </p:nvGrpSpPr>
      <p:grpSpPr>
        <a:xfrm>
          <a:off x="0" y="0"/>
          <a:ext cx="0" cy="0"/>
          <a:chOff x="0" y="0"/>
          <a:chExt cx="0" cy="0"/>
        </a:xfrm>
      </p:grpSpPr>
      <p:sp>
        <p:nvSpPr>
          <p:cNvPr id="69" name="Google Shape;69;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3"/>
          <p:cNvSpPr/>
          <p:nvPr>
            <p:ph idx="2" type="pic"/>
          </p:nvPr>
        </p:nvSpPr>
        <p:spPr>
          <a:xfrm>
            <a:off x="3887391" y="740569"/>
            <a:ext cx="4629150" cy="3655219"/>
          </a:xfrm>
          <a:prstGeom prst="rect">
            <a:avLst/>
          </a:prstGeom>
          <a:noFill/>
          <a:ln>
            <a:noFill/>
          </a:ln>
        </p:spPr>
      </p:sp>
      <p:sp>
        <p:nvSpPr>
          <p:cNvPr id="115" name="Google Shape;115;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1"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vanna.ai/blog/ai-sql-accuracy.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colab.research.goog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hyperlink" Target="https://www.geeksforgeeks.org/ollama-explained-transforming-ai-accessibility-and-language-process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pic>
        <p:nvPicPr>
          <p:cNvPr id="136" name="Google Shape;136;p26"/>
          <p:cNvPicPr preferRelativeResize="0"/>
          <p:nvPr/>
        </p:nvPicPr>
        <p:blipFill rotWithShape="1">
          <a:blip r:embed="rId3">
            <a:alphaModFix/>
          </a:blip>
          <a:srcRect b="0" l="0" r="6303" t="0"/>
          <a:stretch/>
        </p:blipFill>
        <p:spPr>
          <a:xfrm>
            <a:off x="0" y="1"/>
            <a:ext cx="9144000" cy="5143497"/>
          </a:xfrm>
          <a:prstGeom prst="rect">
            <a:avLst/>
          </a:prstGeom>
          <a:noFill/>
          <a:ln>
            <a:noFill/>
          </a:ln>
        </p:spPr>
      </p:pic>
      <p:sp>
        <p:nvSpPr>
          <p:cNvPr id="137" name="Google Shape;137;p26"/>
          <p:cNvSpPr txBox="1"/>
          <p:nvPr/>
        </p:nvSpPr>
        <p:spPr>
          <a:xfrm>
            <a:off x="5204775" y="4138969"/>
            <a:ext cx="2733975" cy="524250"/>
          </a:xfrm>
          <a:prstGeom prst="rect">
            <a:avLst/>
          </a:prstGeom>
          <a:noFill/>
          <a:ln>
            <a:noFill/>
          </a:ln>
        </p:spPr>
        <p:txBody>
          <a:bodyPr anchorCtr="0" anchor="t" bIns="68575" lIns="68575" spcFirstLastPara="1" rIns="68575" wrap="square" tIns="68575">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FFFFFF"/>
                </a:solidFill>
                <a:latin typeface="Rubik"/>
                <a:ea typeface="Rubik"/>
                <a:cs typeface="Rubik"/>
                <a:sym typeface="Rubik"/>
              </a:rPr>
              <a:t>Module </a:t>
            </a:r>
            <a:r>
              <a:rPr lang="en" sz="800">
                <a:solidFill>
                  <a:srgbClr val="FFFFFF"/>
                </a:solidFill>
                <a:latin typeface="Rubik"/>
                <a:ea typeface="Rubik"/>
                <a:cs typeface="Rubik"/>
                <a:sym typeface="Rubik"/>
              </a:rPr>
              <a:t>_</a:t>
            </a:r>
            <a:r>
              <a:rPr b="0" i="0" lang="en" sz="800" u="none" cap="none" strike="noStrike">
                <a:solidFill>
                  <a:srgbClr val="FFFFFF"/>
                </a:solidFill>
                <a:latin typeface="Rubik"/>
                <a:ea typeface="Rubik"/>
                <a:cs typeface="Rubik"/>
                <a:sym typeface="Rubik"/>
              </a:rPr>
              <a:t>: </a:t>
            </a:r>
            <a:r>
              <a:rPr lang="en" sz="800">
                <a:solidFill>
                  <a:srgbClr val="FFFFFF"/>
                </a:solidFill>
                <a:latin typeface="Rubik"/>
                <a:ea typeface="Rubik"/>
                <a:cs typeface="Rubik"/>
                <a:sym typeface="Rubik"/>
              </a:rPr>
              <a:t>_</a:t>
            </a:r>
            <a:endParaRPr b="0" i="0" sz="800" u="none" cap="none" strike="noStrike">
              <a:solidFill>
                <a:srgbClr val="FFFFFF"/>
              </a:solidFill>
              <a:latin typeface="Rubik"/>
              <a:ea typeface="Rubik"/>
              <a:cs typeface="Rubik"/>
              <a:sym typeface="Rubik"/>
            </a:endParaRPr>
          </a:p>
          <a:p>
            <a:pPr indent="0" lvl="0" marL="0" marR="0" rtl="0" algn="r">
              <a:lnSpc>
                <a:spcPct val="100000"/>
              </a:lnSpc>
              <a:spcBef>
                <a:spcPts val="0"/>
              </a:spcBef>
              <a:spcAft>
                <a:spcPts val="0"/>
              </a:spcAft>
              <a:buClr>
                <a:srgbClr val="000000"/>
              </a:buClr>
              <a:buSzPts val="900"/>
              <a:buFont typeface="Arial"/>
              <a:buNone/>
            </a:pPr>
            <a:r>
              <a:t/>
            </a:r>
            <a:endParaRPr b="1" i="0" sz="900" u="none" cap="none" strike="noStrike">
              <a:solidFill>
                <a:srgbClr val="FFFFFF"/>
              </a:solidFill>
              <a:latin typeface="Rubik"/>
              <a:ea typeface="Rubik"/>
              <a:cs typeface="Rubik"/>
              <a:sym typeface="Rubik"/>
            </a:endParaRPr>
          </a:p>
          <a:p>
            <a:pPr indent="0" lvl="0" marL="0" marR="0" rtl="0" algn="r">
              <a:lnSpc>
                <a:spcPct val="100000"/>
              </a:lnSpc>
              <a:spcBef>
                <a:spcPts val="0"/>
              </a:spcBef>
              <a:spcAft>
                <a:spcPts val="0"/>
              </a:spcAft>
              <a:buClr>
                <a:srgbClr val="000000"/>
              </a:buClr>
              <a:buSzPts val="900"/>
              <a:buFont typeface="Arial"/>
              <a:buNone/>
            </a:pPr>
            <a:r>
              <a:rPr b="1" lang="en" sz="900">
                <a:solidFill>
                  <a:srgbClr val="FFFFFF"/>
                </a:solidFill>
                <a:latin typeface="Rubik"/>
                <a:ea typeface="Rubik"/>
                <a:cs typeface="Rubik"/>
                <a:sym typeface="Rubik"/>
              </a:rPr>
              <a:t>Introduction to LLM Tools for Data Analytics</a:t>
            </a:r>
            <a:endParaRPr b="0" i="0" sz="800" u="none" cap="none" strike="noStrike">
              <a:solidFill>
                <a:srgbClr val="FFFFFF"/>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240" name="Google Shape;240;p35"/>
          <p:cNvSpPr/>
          <p:nvPr/>
        </p:nvSpPr>
        <p:spPr>
          <a:xfrm>
            <a:off x="671106" y="1195443"/>
            <a:ext cx="2154000" cy="630900"/>
          </a:xfrm>
          <a:prstGeom prst="rect">
            <a:avLst/>
          </a:prstGeom>
          <a:solidFill>
            <a:srgbClr val="FE63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500">
                <a:solidFill>
                  <a:schemeClr val="lt1"/>
                </a:solidFill>
                <a:latin typeface="Rubik"/>
                <a:ea typeface="Rubik"/>
                <a:cs typeface="Rubik"/>
                <a:sym typeface="Rubik"/>
              </a:rPr>
              <a:t>Visualizing Data</a:t>
            </a:r>
            <a:endParaRPr sz="1100"/>
          </a:p>
        </p:txBody>
      </p:sp>
      <p:sp>
        <p:nvSpPr>
          <p:cNvPr id="241" name="Google Shape;241;p35"/>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42" name="Google Shape;242;p35"/>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243" name="Google Shape;243;p35"/>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44" name="Google Shape;244;p35"/>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45" name="Google Shape;245;p35"/>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“Talking” to your Data via ChatGPT - Limitations</a:t>
            </a:r>
            <a:endParaRPr b="0" i="0" sz="1700" u="none" cap="none" strike="noStrike">
              <a:solidFill>
                <a:srgbClr val="000000"/>
              </a:solidFill>
              <a:latin typeface="Rubik"/>
              <a:ea typeface="Rubik"/>
              <a:cs typeface="Rubik"/>
              <a:sym typeface="Rubik"/>
            </a:endParaRPr>
          </a:p>
        </p:txBody>
      </p:sp>
      <p:sp>
        <p:nvSpPr>
          <p:cNvPr id="246" name="Google Shape;246;p35"/>
          <p:cNvSpPr txBox="1"/>
          <p:nvPr/>
        </p:nvSpPr>
        <p:spPr>
          <a:xfrm>
            <a:off x="3040800" y="1233400"/>
            <a:ext cx="4910100" cy="5091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1"/>
                </a:solidFill>
                <a:latin typeface="Rubik"/>
                <a:ea typeface="Rubik"/>
                <a:cs typeface="Rubik"/>
                <a:sym typeface="Rubik"/>
              </a:rPr>
              <a:t>You can do </a:t>
            </a:r>
            <a:r>
              <a:rPr b="1" lang="en" sz="1500">
                <a:solidFill>
                  <a:schemeClr val="dk1"/>
                </a:solidFill>
                <a:latin typeface="Rubik"/>
                <a:ea typeface="Rubik"/>
                <a:cs typeface="Rubik"/>
                <a:sym typeface="Rubik"/>
              </a:rPr>
              <a:t>almost anything</a:t>
            </a:r>
            <a:r>
              <a:rPr lang="en" sz="1500">
                <a:solidFill>
                  <a:schemeClr val="dk1"/>
                </a:solidFill>
                <a:latin typeface="Rubik"/>
                <a:ea typeface="Rubik"/>
                <a:cs typeface="Rubik"/>
                <a:sym typeface="Rubik"/>
              </a:rPr>
              <a:t> you’ve been doing with EDA, directly into ChatGPT - </a:t>
            </a:r>
            <a:r>
              <a:rPr b="1" lang="en" sz="1500">
                <a:solidFill>
                  <a:schemeClr val="dk1"/>
                </a:solidFill>
                <a:latin typeface="Rubik"/>
                <a:ea typeface="Rubik"/>
                <a:cs typeface="Rubik"/>
                <a:sym typeface="Rubik"/>
              </a:rPr>
              <a:t>ALMOST</a:t>
            </a:r>
            <a:endParaRPr b="1" i="0" sz="1500" u="none" cap="none" strike="noStrike">
              <a:solidFill>
                <a:schemeClr val="dk1"/>
              </a:solidFill>
              <a:latin typeface="Rubik"/>
              <a:ea typeface="Rubik"/>
              <a:cs typeface="Rubik"/>
              <a:sym typeface="Rubik"/>
            </a:endParaRPr>
          </a:p>
        </p:txBody>
      </p:sp>
      <p:pic>
        <p:nvPicPr>
          <p:cNvPr id="247" name="Google Shape;247;p35"/>
          <p:cNvPicPr preferRelativeResize="0"/>
          <p:nvPr/>
        </p:nvPicPr>
        <p:blipFill>
          <a:blip r:embed="rId3">
            <a:alphaModFix/>
          </a:blip>
          <a:stretch>
            <a:fillRect/>
          </a:stretch>
        </p:blipFill>
        <p:spPr>
          <a:xfrm>
            <a:off x="843625" y="1903267"/>
            <a:ext cx="7057221" cy="30123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253" name="Google Shape;253;p36"/>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54" name="Google Shape;254;p36"/>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255" name="Google Shape;255;p36"/>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56" name="Google Shape;256;p36"/>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57" name="Google Shape;257;p36"/>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SQL with Vanna</a:t>
            </a:r>
            <a:endParaRPr b="0" i="0" sz="1700" u="none" cap="none" strike="noStrike">
              <a:solidFill>
                <a:srgbClr val="000000"/>
              </a:solidFill>
              <a:latin typeface="Rubik"/>
              <a:ea typeface="Rubik"/>
              <a:cs typeface="Rubik"/>
              <a:sym typeface="Rubik"/>
            </a:endParaRPr>
          </a:p>
        </p:txBody>
      </p:sp>
      <p:pic>
        <p:nvPicPr>
          <p:cNvPr id="258" name="Google Shape;258;p36"/>
          <p:cNvPicPr preferRelativeResize="0"/>
          <p:nvPr/>
        </p:nvPicPr>
        <p:blipFill>
          <a:blip r:embed="rId3">
            <a:alphaModFix/>
          </a:blip>
          <a:stretch>
            <a:fillRect/>
          </a:stretch>
        </p:blipFill>
        <p:spPr>
          <a:xfrm>
            <a:off x="1687800" y="1101879"/>
            <a:ext cx="5131805" cy="30434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264" name="Google Shape;264;p37"/>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65" name="Google Shape;265;p37"/>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266" name="Google Shape;266;p37"/>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67" name="Google Shape;267;p37"/>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68" name="Google Shape;268;p37"/>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SQL</a:t>
            </a:r>
            <a:endParaRPr b="0" i="0" sz="1700" u="none" cap="none" strike="noStrike">
              <a:solidFill>
                <a:srgbClr val="000000"/>
              </a:solidFill>
              <a:latin typeface="Rubik"/>
              <a:ea typeface="Rubik"/>
              <a:cs typeface="Rubik"/>
              <a:sym typeface="Rubik"/>
            </a:endParaRPr>
          </a:p>
        </p:txBody>
      </p:sp>
      <p:pic>
        <p:nvPicPr>
          <p:cNvPr id="269" name="Google Shape;269;p37"/>
          <p:cNvPicPr preferRelativeResize="0"/>
          <p:nvPr/>
        </p:nvPicPr>
        <p:blipFill>
          <a:blip r:embed="rId3">
            <a:alphaModFix/>
          </a:blip>
          <a:stretch>
            <a:fillRect/>
          </a:stretch>
        </p:blipFill>
        <p:spPr>
          <a:xfrm>
            <a:off x="725700" y="1406750"/>
            <a:ext cx="7225075" cy="2821169"/>
          </a:xfrm>
          <a:prstGeom prst="rect">
            <a:avLst/>
          </a:prstGeom>
          <a:noFill/>
          <a:ln>
            <a:noFill/>
          </a:ln>
        </p:spPr>
      </p:pic>
      <p:sp>
        <p:nvSpPr>
          <p:cNvPr id="270" name="Google Shape;270;p37"/>
          <p:cNvSpPr txBox="1"/>
          <p:nvPr/>
        </p:nvSpPr>
        <p:spPr>
          <a:xfrm>
            <a:off x="727750" y="4297725"/>
            <a:ext cx="44943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Calibri"/>
                <a:ea typeface="Calibri"/>
                <a:cs typeface="Calibri"/>
                <a:sym typeface="Calibri"/>
                <a:hlinkClick r:id="rId4"/>
              </a:rPr>
              <a:t>https://vanna.ai/blog/ai-sql-accuracy.html</a:t>
            </a:r>
            <a:endParaRPr sz="17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276" name="Google Shape;276;p38"/>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77" name="Google Shape;277;p38"/>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78" name="Google Shape;278;p38"/>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Connecting to Databases with Vanna</a:t>
            </a:r>
            <a:endParaRPr b="0" i="0" sz="1700" u="none" cap="none" strike="noStrike">
              <a:solidFill>
                <a:srgbClr val="000000"/>
              </a:solidFill>
              <a:latin typeface="Rubik"/>
              <a:ea typeface="Rubik"/>
              <a:cs typeface="Rubik"/>
              <a:sym typeface="Rubik"/>
            </a:endParaRPr>
          </a:p>
        </p:txBody>
      </p:sp>
      <p:sp>
        <p:nvSpPr>
          <p:cNvPr id="279" name="Google Shape;279;p38"/>
          <p:cNvSpPr txBox="1"/>
          <p:nvPr/>
        </p:nvSpPr>
        <p:spPr>
          <a:xfrm>
            <a:off x="672300" y="1140281"/>
            <a:ext cx="1812300" cy="300000"/>
          </a:xfrm>
          <a:prstGeom prst="rect">
            <a:avLst/>
          </a:prstGeom>
          <a:noFill/>
          <a:ln>
            <a:noFill/>
          </a:ln>
        </p:spPr>
        <p:txBody>
          <a:bodyPr anchorCtr="0" anchor="t" bIns="34275" lIns="68575" spcFirstLastPara="1" rIns="68575" wrap="square" tIns="34275">
            <a:spAutoFit/>
          </a:bodyPr>
          <a:lstStyle/>
          <a:p>
            <a:pPr indent="0" lvl="1" marL="342900" marR="0" rtl="0" algn="l">
              <a:lnSpc>
                <a:spcPct val="100000"/>
              </a:lnSpc>
              <a:spcBef>
                <a:spcPts val="0"/>
              </a:spcBef>
              <a:spcAft>
                <a:spcPts val="0"/>
              </a:spcAft>
              <a:buNone/>
            </a:pPr>
            <a:r>
              <a:rPr b="1" lang="en" sz="1500">
                <a:solidFill>
                  <a:schemeClr val="dk1"/>
                </a:solidFill>
                <a:latin typeface="Rubik"/>
                <a:ea typeface="Rubik"/>
                <a:cs typeface="Rubik"/>
                <a:sym typeface="Rubik"/>
              </a:rPr>
              <a:t>Built-In</a:t>
            </a:r>
            <a:endParaRPr b="0" i="0" sz="1100" u="none" cap="none" strike="noStrike">
              <a:solidFill>
                <a:srgbClr val="000000"/>
              </a:solidFill>
              <a:latin typeface="Arial"/>
              <a:ea typeface="Arial"/>
              <a:cs typeface="Arial"/>
              <a:sym typeface="Arial"/>
            </a:endParaRPr>
          </a:p>
        </p:txBody>
      </p:sp>
      <p:sp>
        <p:nvSpPr>
          <p:cNvPr id="280" name="Google Shape;280;p38"/>
          <p:cNvSpPr txBox="1"/>
          <p:nvPr/>
        </p:nvSpPr>
        <p:spPr>
          <a:xfrm>
            <a:off x="672300" y="1440275"/>
            <a:ext cx="1551300" cy="18177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Postgres SQL</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Oracle</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DuckDB</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MySQL</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SQLite</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Big Query</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Snowflake</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Microsoft SQL</a:t>
            </a:r>
            <a:endParaRPr>
              <a:solidFill>
                <a:schemeClr val="dk1"/>
              </a:solidFill>
              <a:latin typeface="Rubik"/>
              <a:ea typeface="Rubik"/>
              <a:cs typeface="Rubik"/>
              <a:sym typeface="Rubik"/>
            </a:endParaRPr>
          </a:p>
        </p:txBody>
      </p:sp>
      <p:sp>
        <p:nvSpPr>
          <p:cNvPr id="281" name="Google Shape;281;p38"/>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82" name="Google Shape;282;p38"/>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pic>
        <p:nvPicPr>
          <p:cNvPr id="283" name="Google Shape;283;p38"/>
          <p:cNvPicPr preferRelativeResize="0"/>
          <p:nvPr/>
        </p:nvPicPr>
        <p:blipFill>
          <a:blip r:embed="rId3">
            <a:alphaModFix/>
          </a:blip>
          <a:stretch>
            <a:fillRect/>
          </a:stretch>
        </p:blipFill>
        <p:spPr>
          <a:xfrm>
            <a:off x="2931150" y="1156825"/>
            <a:ext cx="5019625" cy="3409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289" name="Google Shape;289;p39"/>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90" name="Google Shape;290;p39"/>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91" name="Google Shape;291;p39"/>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Connecting to Databases with Vanna</a:t>
            </a:r>
            <a:endParaRPr b="0" i="0" sz="1700" u="none" cap="none" strike="noStrike">
              <a:solidFill>
                <a:srgbClr val="000000"/>
              </a:solidFill>
              <a:latin typeface="Rubik"/>
              <a:ea typeface="Rubik"/>
              <a:cs typeface="Rubik"/>
              <a:sym typeface="Rubik"/>
            </a:endParaRPr>
          </a:p>
        </p:txBody>
      </p:sp>
      <p:sp>
        <p:nvSpPr>
          <p:cNvPr id="292" name="Google Shape;292;p39"/>
          <p:cNvSpPr txBox="1"/>
          <p:nvPr/>
        </p:nvSpPr>
        <p:spPr>
          <a:xfrm>
            <a:off x="672300" y="1140281"/>
            <a:ext cx="1812300" cy="300000"/>
          </a:xfrm>
          <a:prstGeom prst="rect">
            <a:avLst/>
          </a:prstGeom>
          <a:noFill/>
          <a:ln>
            <a:noFill/>
          </a:ln>
        </p:spPr>
        <p:txBody>
          <a:bodyPr anchorCtr="0" anchor="t" bIns="34275" lIns="68575" spcFirstLastPara="1" rIns="68575" wrap="square" tIns="34275">
            <a:spAutoFit/>
          </a:bodyPr>
          <a:lstStyle/>
          <a:p>
            <a:pPr indent="0" lvl="1" marL="342900" marR="0" rtl="0" algn="l">
              <a:lnSpc>
                <a:spcPct val="100000"/>
              </a:lnSpc>
              <a:spcBef>
                <a:spcPts val="0"/>
              </a:spcBef>
              <a:spcAft>
                <a:spcPts val="0"/>
              </a:spcAft>
              <a:buNone/>
            </a:pPr>
            <a:r>
              <a:rPr b="1" lang="en" sz="1500">
                <a:solidFill>
                  <a:schemeClr val="dk1"/>
                </a:solidFill>
                <a:latin typeface="Rubik"/>
                <a:ea typeface="Rubik"/>
                <a:cs typeface="Rubik"/>
                <a:sym typeface="Rubik"/>
              </a:rPr>
              <a:t>Built-In</a:t>
            </a:r>
            <a:endParaRPr b="0" i="0" sz="1100" u="none" cap="none" strike="noStrike">
              <a:solidFill>
                <a:srgbClr val="000000"/>
              </a:solidFill>
              <a:latin typeface="Arial"/>
              <a:ea typeface="Arial"/>
              <a:cs typeface="Arial"/>
              <a:sym typeface="Arial"/>
            </a:endParaRPr>
          </a:p>
        </p:txBody>
      </p:sp>
      <p:sp>
        <p:nvSpPr>
          <p:cNvPr id="293" name="Google Shape;293;p39"/>
          <p:cNvSpPr txBox="1"/>
          <p:nvPr/>
        </p:nvSpPr>
        <p:spPr>
          <a:xfrm>
            <a:off x="672300" y="1440275"/>
            <a:ext cx="1551300" cy="18177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Postgres SQL</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Oracle</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DuckDB</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MySQL</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SQLite</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Big Query</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Snowflake</a:t>
            </a:r>
            <a:endParaRPr>
              <a:solidFill>
                <a:schemeClr val="dk1"/>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lang="en">
                <a:solidFill>
                  <a:schemeClr val="dk1"/>
                </a:solidFill>
                <a:latin typeface="Rubik"/>
                <a:ea typeface="Rubik"/>
                <a:cs typeface="Rubik"/>
                <a:sym typeface="Rubik"/>
              </a:rPr>
              <a:t>Microsoft SQL</a:t>
            </a:r>
            <a:endParaRPr>
              <a:solidFill>
                <a:schemeClr val="dk1"/>
              </a:solidFill>
              <a:latin typeface="Rubik"/>
              <a:ea typeface="Rubik"/>
              <a:cs typeface="Rubik"/>
              <a:sym typeface="Rubik"/>
            </a:endParaRPr>
          </a:p>
        </p:txBody>
      </p:sp>
      <p:sp>
        <p:nvSpPr>
          <p:cNvPr id="294" name="Google Shape;294;p39"/>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95" name="Google Shape;295;p39"/>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pic>
        <p:nvPicPr>
          <p:cNvPr id="296" name="Google Shape;296;p39"/>
          <p:cNvPicPr preferRelativeResize="0"/>
          <p:nvPr/>
        </p:nvPicPr>
        <p:blipFill>
          <a:blip r:embed="rId3">
            <a:alphaModFix/>
          </a:blip>
          <a:stretch>
            <a:fillRect/>
          </a:stretch>
        </p:blipFill>
        <p:spPr>
          <a:xfrm>
            <a:off x="2637000" y="1101879"/>
            <a:ext cx="5615178" cy="38892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302" name="Google Shape;302;p40"/>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03" name="Google Shape;303;p40"/>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04" name="Google Shape;304;p40"/>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Features</a:t>
            </a:r>
            <a:endParaRPr b="0" i="0" sz="1700" u="none" cap="none" strike="noStrike">
              <a:solidFill>
                <a:srgbClr val="000000"/>
              </a:solidFill>
              <a:latin typeface="Rubik"/>
              <a:ea typeface="Rubik"/>
              <a:cs typeface="Rubik"/>
              <a:sym typeface="Rubik"/>
            </a:endParaRPr>
          </a:p>
        </p:txBody>
      </p:sp>
      <p:sp>
        <p:nvSpPr>
          <p:cNvPr id="305" name="Google Shape;305;p40"/>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06" name="Google Shape;306;p40"/>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307" name="Google Shape;307;p40"/>
          <p:cNvSpPr txBox="1"/>
          <p:nvPr/>
        </p:nvSpPr>
        <p:spPr>
          <a:xfrm>
            <a:off x="725700" y="1204025"/>
            <a:ext cx="7225200" cy="23904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1" lang="en">
                <a:solidFill>
                  <a:schemeClr val="dk1"/>
                </a:solidFill>
                <a:latin typeface="Rubik"/>
                <a:ea typeface="Rubik"/>
                <a:cs typeface="Rubik"/>
                <a:sym typeface="Rubik"/>
              </a:rPr>
              <a:t>BENEFITS: </a:t>
            </a:r>
            <a:endParaRPr>
              <a:solidFill>
                <a:schemeClr val="dk1"/>
              </a:solidFill>
              <a:latin typeface="Rubik"/>
              <a:ea typeface="Rubik"/>
              <a:cs typeface="Rubik"/>
              <a:sym typeface="Rubik"/>
            </a:endParaRPr>
          </a:p>
          <a:p>
            <a:pPr indent="-317500" lvl="0" marL="457200" marR="0" rtl="0" algn="l">
              <a:lnSpc>
                <a:spcPct val="10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Saves time on query writing, but previous knowledge of SQL still beneficial for debugging</a:t>
            </a:r>
            <a:endParaRPr>
              <a:solidFill>
                <a:schemeClr val="dk1"/>
              </a:solidFill>
              <a:latin typeface="Rubik"/>
              <a:ea typeface="Rubik"/>
              <a:cs typeface="Rubik"/>
              <a:sym typeface="Rubik"/>
            </a:endParaRPr>
          </a:p>
          <a:p>
            <a:pPr indent="-317500" lvl="0" marL="457200" marR="0" rtl="0" algn="l">
              <a:lnSpc>
                <a:spcPct val="10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Makes database interaction much easier</a:t>
            </a:r>
            <a:endParaRPr>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rPr b="1" lang="en">
                <a:solidFill>
                  <a:schemeClr val="dk1"/>
                </a:solidFill>
                <a:latin typeface="Rubik"/>
                <a:ea typeface="Rubik"/>
                <a:cs typeface="Rubik"/>
                <a:sym typeface="Rubik"/>
              </a:rPr>
              <a:t>USE CASES:</a:t>
            </a:r>
            <a:endParaRPr b="1">
              <a:solidFill>
                <a:schemeClr val="dk1"/>
              </a:solidFill>
              <a:latin typeface="Rubik"/>
              <a:ea typeface="Rubik"/>
              <a:cs typeface="Rubik"/>
              <a:sym typeface="Rubik"/>
            </a:endParaRPr>
          </a:p>
          <a:p>
            <a:pPr indent="-317500" lvl="0" marL="457200" marR="0" rtl="0" algn="l">
              <a:lnSpc>
                <a:spcPct val="10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Similar to what you can do with ChatGPT but more geared towards data analysis using SQL</a:t>
            </a:r>
            <a:endParaRPr>
              <a:solidFill>
                <a:schemeClr val="dk1"/>
              </a:solidFill>
              <a:latin typeface="Rubik"/>
              <a:ea typeface="Rubik"/>
              <a:cs typeface="Rubik"/>
              <a:sym typeface="Rubik"/>
            </a:endParaRPr>
          </a:p>
          <a:p>
            <a:pPr indent="-317500" lvl="0" marL="457200" marR="0" rtl="0" algn="l">
              <a:lnSpc>
                <a:spcPct val="10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Speak to it conversationally and it will translate your queries into SQL queries</a:t>
            </a:r>
            <a:endParaRPr>
              <a:solidFill>
                <a:schemeClr val="dk1"/>
              </a:solidFill>
              <a:latin typeface="Rubik"/>
              <a:ea typeface="Rubik"/>
              <a:cs typeface="Rubik"/>
              <a:sym typeface="Rubik"/>
            </a:endParaRPr>
          </a:p>
          <a:p>
            <a:pPr indent="-317500" lvl="0" marL="457200" marR="0" rtl="0" algn="l">
              <a:lnSpc>
                <a:spcPct val="10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Quick insights, quick queries</a:t>
            </a:r>
            <a:endParaRPr>
              <a:solidFill>
                <a:schemeClr val="dk1"/>
              </a:solidFill>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nvSpPr>
        <p:spPr>
          <a:xfrm>
            <a:off x="725700" y="1204025"/>
            <a:ext cx="7225200" cy="2390400"/>
          </a:xfrm>
          <a:prstGeom prst="rect">
            <a:avLst/>
          </a:prstGeom>
          <a:solidFill>
            <a:schemeClr val="lt1"/>
          </a:solid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1" lang="en">
                <a:solidFill>
                  <a:schemeClr val="dk1"/>
                </a:solidFill>
                <a:latin typeface="Rubik"/>
                <a:ea typeface="Rubik"/>
                <a:cs typeface="Rubik"/>
                <a:sym typeface="Rubik"/>
              </a:rPr>
              <a:t>INPUT: </a:t>
            </a:r>
            <a:r>
              <a:rPr lang="en">
                <a:solidFill>
                  <a:schemeClr val="dk1"/>
                </a:solidFill>
                <a:latin typeface="Rubik"/>
                <a:ea typeface="Rubik"/>
                <a:cs typeface="Rubik"/>
                <a:sym typeface="Rubik"/>
              </a:rPr>
              <a:t>“What was the average monthly sales by country in 2024?”</a:t>
            </a:r>
            <a:endParaRPr>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rPr b="1" lang="en">
                <a:solidFill>
                  <a:schemeClr val="dk1"/>
                </a:solidFill>
                <a:latin typeface="Rubik"/>
                <a:ea typeface="Rubik"/>
                <a:cs typeface="Rubik"/>
                <a:sym typeface="Rubik"/>
              </a:rPr>
              <a:t>OUTPUT:</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rPr b="1" lang="en">
                <a:solidFill>
                  <a:schemeClr val="dk1"/>
                </a:solidFill>
                <a:latin typeface="Rubik"/>
                <a:ea typeface="Rubik"/>
                <a:cs typeface="Rubik"/>
                <a:sym typeface="Rubik"/>
              </a:rPr>
              <a:t>💡Think of Vanna as a better SQL Copilot!</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a:p>
            <a:pPr indent="0" lvl="0" marL="0" marR="0" rtl="0" algn="l">
              <a:lnSpc>
                <a:spcPct val="100000"/>
              </a:lnSpc>
              <a:spcBef>
                <a:spcPts val="0"/>
              </a:spcBef>
              <a:spcAft>
                <a:spcPts val="0"/>
              </a:spcAft>
              <a:buNone/>
            </a:pPr>
            <a:r>
              <a:t/>
            </a:r>
            <a:endParaRPr b="1">
              <a:solidFill>
                <a:schemeClr val="dk1"/>
              </a:solidFill>
              <a:latin typeface="Rubik"/>
              <a:ea typeface="Rubik"/>
              <a:cs typeface="Rubik"/>
              <a:sym typeface="Rubik"/>
            </a:endParaRPr>
          </a:p>
        </p:txBody>
      </p:sp>
      <p:sp>
        <p:nvSpPr>
          <p:cNvPr id="313" name="Google Shape;31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314" name="Google Shape;314;p41"/>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15" name="Google Shape;315;p41"/>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16" name="Google Shape;316;p41"/>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Example Use</a:t>
            </a:r>
            <a:endParaRPr b="0" i="0" sz="1700" u="none" cap="none" strike="noStrike">
              <a:solidFill>
                <a:srgbClr val="000000"/>
              </a:solidFill>
              <a:latin typeface="Rubik"/>
              <a:ea typeface="Rubik"/>
              <a:cs typeface="Rubik"/>
              <a:sym typeface="Rubik"/>
            </a:endParaRPr>
          </a:p>
        </p:txBody>
      </p:sp>
      <p:sp>
        <p:nvSpPr>
          <p:cNvPr id="317" name="Google Shape;317;p41"/>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18" name="Google Shape;318;p41"/>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pic>
        <p:nvPicPr>
          <p:cNvPr id="319" name="Google Shape;319;p41"/>
          <p:cNvPicPr preferRelativeResize="0"/>
          <p:nvPr/>
        </p:nvPicPr>
        <p:blipFill>
          <a:blip r:embed="rId3">
            <a:alphaModFix/>
          </a:blip>
          <a:stretch>
            <a:fillRect/>
          </a:stretch>
        </p:blipFill>
        <p:spPr>
          <a:xfrm>
            <a:off x="1678575" y="1690300"/>
            <a:ext cx="6034300" cy="1362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325" name="Google Shape;325;p42"/>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26" name="Google Shape;326;p42"/>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27" name="Google Shape;327;p42"/>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Perplexity - your new search engine</a:t>
            </a:r>
            <a:endParaRPr b="0" i="0" sz="1700" u="none" cap="none" strike="noStrike">
              <a:solidFill>
                <a:srgbClr val="000000"/>
              </a:solidFill>
              <a:latin typeface="Rubik"/>
              <a:ea typeface="Rubik"/>
              <a:cs typeface="Rubik"/>
              <a:sym typeface="Rubik"/>
            </a:endParaRPr>
          </a:p>
        </p:txBody>
      </p:sp>
      <p:sp>
        <p:nvSpPr>
          <p:cNvPr id="328" name="Google Shape;328;p42"/>
          <p:cNvSpPr txBox="1"/>
          <p:nvPr/>
        </p:nvSpPr>
        <p:spPr>
          <a:xfrm>
            <a:off x="596981" y="1105594"/>
            <a:ext cx="8229600" cy="758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Perplexity</a:t>
            </a:r>
            <a:r>
              <a:rPr lang="en" sz="1500">
                <a:solidFill>
                  <a:schemeClr val="dk1"/>
                </a:solidFill>
                <a:latin typeface="Rubik"/>
                <a:ea typeface="Rubik"/>
                <a:cs typeface="Rubik"/>
                <a:sym typeface="Rubik"/>
              </a:rPr>
              <a:t>, compared to ChatGPT uses online sources to generate accurate and consistent responses vs fetching information from its training data</a:t>
            </a:r>
            <a:endParaRPr i="0" sz="1500" u="none" cap="none" strike="noStrike">
              <a:solidFill>
                <a:schemeClr val="dk1"/>
              </a:solidFill>
              <a:latin typeface="Rubik"/>
              <a:ea typeface="Rubik"/>
              <a:cs typeface="Rubik"/>
              <a:sym typeface="Rubik"/>
            </a:endParaRPr>
          </a:p>
        </p:txBody>
      </p:sp>
      <p:sp>
        <p:nvSpPr>
          <p:cNvPr id="329" name="Google Shape;329;p42"/>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30" name="Google Shape;330;p42"/>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pic>
        <p:nvPicPr>
          <p:cNvPr id="331" name="Google Shape;331;p42"/>
          <p:cNvPicPr preferRelativeResize="0"/>
          <p:nvPr/>
        </p:nvPicPr>
        <p:blipFill>
          <a:blip r:embed="rId3">
            <a:alphaModFix/>
          </a:blip>
          <a:stretch>
            <a:fillRect/>
          </a:stretch>
        </p:blipFill>
        <p:spPr>
          <a:xfrm>
            <a:off x="1807600" y="1864294"/>
            <a:ext cx="5808355" cy="29744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337" name="Google Shape;337;p43"/>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38" name="Google Shape;338;p43"/>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39" name="Google Shape;339;p43"/>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Perplexity to gather context on data</a:t>
            </a:r>
            <a:endParaRPr b="0" i="0" sz="1700" u="none" cap="none" strike="noStrike">
              <a:solidFill>
                <a:srgbClr val="000000"/>
              </a:solidFill>
              <a:latin typeface="Rubik"/>
              <a:ea typeface="Rubik"/>
              <a:cs typeface="Rubik"/>
              <a:sym typeface="Rubik"/>
            </a:endParaRPr>
          </a:p>
        </p:txBody>
      </p:sp>
      <p:sp>
        <p:nvSpPr>
          <p:cNvPr id="340" name="Google Shape;340;p43"/>
          <p:cNvSpPr txBox="1"/>
          <p:nvPr/>
        </p:nvSpPr>
        <p:spPr>
          <a:xfrm>
            <a:off x="596981" y="1105594"/>
            <a:ext cx="8229600" cy="5787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AI Powered Search Engine</a:t>
            </a:r>
            <a:r>
              <a:rPr b="1" i="0" lang="en" sz="1500" u="none" cap="none" strike="noStrike">
                <a:solidFill>
                  <a:schemeClr val="dk1"/>
                </a:solidFill>
                <a:latin typeface="Rubik"/>
                <a:ea typeface="Rubik"/>
                <a:cs typeface="Rubik"/>
                <a:sym typeface="Rubik"/>
              </a:rPr>
              <a:t>: </a:t>
            </a:r>
            <a:r>
              <a:rPr lang="en" sz="1500">
                <a:solidFill>
                  <a:schemeClr val="dk1"/>
                </a:solidFill>
                <a:latin typeface="Rubik"/>
                <a:ea typeface="Rubik"/>
                <a:cs typeface="Rubik"/>
                <a:sym typeface="Rubik"/>
              </a:rPr>
              <a:t>answers to prompts using real-time information from online sources, useful for providing context to the data that you just analyzed with ChatGPT</a:t>
            </a:r>
            <a:r>
              <a:rPr b="0" i="0" lang="en" sz="1500" u="none" cap="none" strike="noStrike">
                <a:solidFill>
                  <a:schemeClr val="dk1"/>
                </a:solidFill>
                <a:latin typeface="Rubik"/>
                <a:ea typeface="Rubik"/>
                <a:cs typeface="Rubik"/>
                <a:sym typeface="Rubik"/>
              </a:rPr>
              <a:t>.</a:t>
            </a:r>
            <a:endParaRPr b="0" i="0" sz="15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t/>
            </a:r>
            <a:endParaRPr b="1" i="0" sz="1400" u="none" cap="none" strike="noStrike">
              <a:solidFill>
                <a:schemeClr val="dk1"/>
              </a:solidFill>
              <a:latin typeface="Rubik"/>
              <a:ea typeface="Rubik"/>
              <a:cs typeface="Rubik"/>
              <a:sym typeface="Rubik"/>
            </a:endParaRPr>
          </a:p>
        </p:txBody>
      </p:sp>
      <p:sp>
        <p:nvSpPr>
          <p:cNvPr id="341" name="Google Shape;341;p43"/>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42" name="Google Shape;342;p43"/>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pic>
        <p:nvPicPr>
          <p:cNvPr id="343" name="Google Shape;343;p43"/>
          <p:cNvPicPr preferRelativeResize="0"/>
          <p:nvPr/>
        </p:nvPicPr>
        <p:blipFill>
          <a:blip r:embed="rId3">
            <a:alphaModFix/>
          </a:blip>
          <a:stretch>
            <a:fillRect/>
          </a:stretch>
        </p:blipFill>
        <p:spPr>
          <a:xfrm>
            <a:off x="596975" y="1836694"/>
            <a:ext cx="8167657" cy="3033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349" name="Google Shape;349;p44"/>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50" name="Google Shape;350;p44"/>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51" name="Google Shape;351;p44"/>
          <p:cNvSpPr txBox="1"/>
          <p:nvPr/>
        </p:nvSpPr>
        <p:spPr>
          <a:xfrm>
            <a:off x="1214125" y="652100"/>
            <a:ext cx="6567525"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Perplexity to gather context on data</a:t>
            </a:r>
            <a:endParaRPr b="0" i="0" sz="1700" u="none" cap="none" strike="noStrike">
              <a:solidFill>
                <a:srgbClr val="000000"/>
              </a:solidFill>
              <a:latin typeface="Rubik"/>
              <a:ea typeface="Rubik"/>
              <a:cs typeface="Rubik"/>
              <a:sym typeface="Rubik"/>
            </a:endParaRPr>
          </a:p>
        </p:txBody>
      </p:sp>
      <p:sp>
        <p:nvSpPr>
          <p:cNvPr id="352" name="Google Shape;352;p44"/>
          <p:cNvSpPr txBox="1"/>
          <p:nvPr/>
        </p:nvSpPr>
        <p:spPr>
          <a:xfrm>
            <a:off x="596981" y="1105594"/>
            <a:ext cx="8229600" cy="578651"/>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AI Powered Search Engine</a:t>
            </a:r>
            <a:r>
              <a:rPr b="1" i="0" lang="en" sz="1500" u="none" cap="none" strike="noStrike">
                <a:solidFill>
                  <a:schemeClr val="dk1"/>
                </a:solidFill>
                <a:latin typeface="Rubik"/>
                <a:ea typeface="Rubik"/>
                <a:cs typeface="Rubik"/>
                <a:sym typeface="Rubik"/>
              </a:rPr>
              <a:t>: </a:t>
            </a:r>
            <a:r>
              <a:rPr lang="en" sz="1500">
                <a:solidFill>
                  <a:schemeClr val="dk1"/>
                </a:solidFill>
                <a:latin typeface="Rubik"/>
                <a:ea typeface="Rubik"/>
                <a:cs typeface="Rubik"/>
                <a:sym typeface="Rubik"/>
              </a:rPr>
              <a:t>answers to prompts using real-time information from online sources, useful for providing context to the data that you just analyzed with ChatGPT</a:t>
            </a:r>
            <a:r>
              <a:rPr b="0" i="0" lang="en" sz="1500" u="none" cap="none" strike="noStrike">
                <a:solidFill>
                  <a:schemeClr val="dk1"/>
                </a:solidFill>
                <a:latin typeface="Rubik"/>
                <a:ea typeface="Rubik"/>
                <a:cs typeface="Rubik"/>
                <a:sym typeface="Rubik"/>
              </a:rPr>
              <a:t>.</a:t>
            </a:r>
            <a:endParaRPr b="0" i="0" sz="15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Things to consider </a:t>
            </a:r>
            <a:endParaRPr sz="1100"/>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247650" lvl="0" marL="254000" rtl="0" algn="l">
              <a:spcBef>
                <a:spcPts val="0"/>
              </a:spcBef>
              <a:spcAft>
                <a:spcPts val="0"/>
              </a:spcAft>
              <a:buClr>
                <a:schemeClr val="dk1"/>
              </a:buClr>
              <a:buSzPts val="1500"/>
              <a:buFont typeface="Noto Sans Symbols"/>
              <a:buChar char="❑"/>
            </a:pPr>
            <a:r>
              <a:rPr b="1" lang="en">
                <a:solidFill>
                  <a:schemeClr val="dk1"/>
                </a:solidFill>
                <a:latin typeface="Rubik"/>
                <a:ea typeface="Rubik"/>
                <a:cs typeface="Rubik"/>
                <a:sym typeface="Rubik"/>
              </a:rPr>
              <a:t>It will always show sources, but you have to double-check if those sources are reliable</a:t>
            </a:r>
            <a:endParaRPr b="1">
              <a:solidFill>
                <a:schemeClr val="dk1"/>
              </a:solidFill>
              <a:latin typeface="Rubik"/>
              <a:ea typeface="Rubik"/>
              <a:cs typeface="Rubik"/>
              <a:sym typeface="Rubik"/>
            </a:endParaRPr>
          </a:p>
          <a:p>
            <a:pPr indent="-222250" lvl="0" marL="254000" rtl="0" algn="l">
              <a:spcBef>
                <a:spcPts val="0"/>
              </a:spcBef>
              <a:spcAft>
                <a:spcPts val="0"/>
              </a:spcAft>
              <a:buClr>
                <a:schemeClr val="dk1"/>
              </a:buClr>
              <a:buSzPts val="1100"/>
              <a:buFont typeface="Rubik"/>
              <a:buChar char="❑"/>
            </a:pPr>
            <a:r>
              <a:rPr b="1" lang="en">
                <a:solidFill>
                  <a:schemeClr val="dk1"/>
                </a:solidFill>
                <a:latin typeface="Rubik"/>
                <a:ea typeface="Rubik"/>
                <a:cs typeface="Rubik"/>
                <a:sym typeface="Rubik"/>
              </a:rPr>
              <a:t>Because of the prevalence of AI written articles, you will start to see more and more results that are also done by AI</a:t>
            </a:r>
            <a:endParaRPr b="1">
              <a:solidFill>
                <a:schemeClr val="dk1"/>
              </a:solidFill>
              <a:latin typeface="Rubik"/>
              <a:ea typeface="Rubik"/>
              <a:cs typeface="Rubik"/>
              <a:sym typeface="Rubik"/>
            </a:endParaRPr>
          </a:p>
          <a:p>
            <a:pPr indent="0" lvl="0" marL="457200" rtl="0" algn="l">
              <a:spcBef>
                <a:spcPts val="0"/>
              </a:spcBef>
              <a:spcAft>
                <a:spcPts val="0"/>
              </a:spcAft>
              <a:buNone/>
            </a:pPr>
            <a:r>
              <a:t/>
            </a:r>
            <a:endParaRPr b="1">
              <a:solidFill>
                <a:schemeClr val="dk1"/>
              </a:solidFill>
              <a:latin typeface="Rubik"/>
              <a:ea typeface="Rubik"/>
              <a:cs typeface="Rubik"/>
              <a:sym typeface="Rubik"/>
            </a:endParaRPr>
          </a:p>
        </p:txBody>
      </p:sp>
      <p:sp>
        <p:nvSpPr>
          <p:cNvPr id="353" name="Google Shape;353;p44"/>
          <p:cNvSpPr/>
          <p:nvPr/>
        </p:nvSpPr>
        <p:spPr>
          <a:xfrm>
            <a:off x="671094" y="222422"/>
            <a:ext cx="1814603" cy="206907"/>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54" name="Google Shape;354;p44"/>
          <p:cNvSpPr txBox="1"/>
          <p:nvPr/>
        </p:nvSpPr>
        <p:spPr>
          <a:xfrm>
            <a:off x="671094" y="235886"/>
            <a:ext cx="2972875" cy="17312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8472600" y="4663080"/>
            <a:ext cx="548325" cy="393075"/>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000000"/>
              </a:solidFill>
              <a:latin typeface="Times New Roman"/>
              <a:ea typeface="Times New Roman"/>
              <a:cs typeface="Times New Roman"/>
              <a:sym typeface="Times New Roman"/>
            </a:endParaRPr>
          </a:p>
        </p:txBody>
      </p:sp>
      <p:pic>
        <p:nvPicPr>
          <p:cNvPr id="143" name="Google Shape;143;p27"/>
          <p:cNvPicPr preferRelativeResize="0"/>
          <p:nvPr/>
        </p:nvPicPr>
        <p:blipFill rotWithShape="1">
          <a:blip r:embed="rId3">
            <a:alphaModFix/>
          </a:blip>
          <a:srcRect b="0" l="0" r="0" t="0"/>
          <a:stretch/>
        </p:blipFill>
        <p:spPr>
          <a:xfrm>
            <a:off x="0" y="0"/>
            <a:ext cx="9143640" cy="5142959"/>
          </a:xfrm>
          <a:prstGeom prst="rect">
            <a:avLst/>
          </a:prstGeom>
          <a:noFill/>
          <a:ln>
            <a:noFill/>
          </a:ln>
        </p:spPr>
      </p:pic>
      <p:sp>
        <p:nvSpPr>
          <p:cNvPr id="144" name="Google Shape;144;p27"/>
          <p:cNvSpPr/>
          <p:nvPr/>
        </p:nvSpPr>
        <p:spPr>
          <a:xfrm>
            <a:off x="7059600" y="222120"/>
            <a:ext cx="1954800" cy="222975"/>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ubik Light"/>
                <a:ea typeface="Rubik Light"/>
                <a:cs typeface="Rubik Light"/>
                <a:sym typeface="Rubik Light"/>
              </a:rPr>
              <a:t>allwomen.tech</a:t>
            </a:r>
            <a:endParaRPr b="0" i="0" sz="800" u="none" cap="none" strike="noStrike">
              <a:solidFill>
                <a:srgbClr val="000000"/>
              </a:solidFill>
              <a:latin typeface="Arial"/>
              <a:ea typeface="Arial"/>
              <a:cs typeface="Arial"/>
              <a:sym typeface="Arial"/>
            </a:endParaRPr>
          </a:p>
        </p:txBody>
      </p:sp>
      <p:sp>
        <p:nvSpPr>
          <p:cNvPr id="145" name="Google Shape;145;p27"/>
          <p:cNvSpPr/>
          <p:nvPr/>
        </p:nvSpPr>
        <p:spPr>
          <a:xfrm>
            <a:off x="723960" y="2378160"/>
            <a:ext cx="6478800" cy="184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&lt;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n" sz="2400">
                <a:solidFill>
                  <a:srgbClr val="F3F3F3"/>
                </a:solidFill>
                <a:latin typeface="Rubik Light"/>
                <a:ea typeface="Rubik Light"/>
                <a:cs typeface="Rubik Light"/>
                <a:sym typeface="Rubik Light"/>
              </a:rPr>
              <a:t>Your Basic AI Toolbox</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&gt;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6" name="Google Shape;146;p27"/>
          <p:cNvSpPr/>
          <p:nvPr/>
        </p:nvSpPr>
        <p:spPr>
          <a:xfrm>
            <a:off x="8665176" y="1765326"/>
            <a:ext cx="478464" cy="337817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5"/>
          <p:cNvSpPr txBox="1"/>
          <p:nvPr/>
        </p:nvSpPr>
        <p:spPr>
          <a:xfrm>
            <a:off x="8472600" y="4663080"/>
            <a:ext cx="548325" cy="393075"/>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000000"/>
              </a:solidFill>
              <a:latin typeface="Times New Roman"/>
              <a:ea typeface="Times New Roman"/>
              <a:cs typeface="Times New Roman"/>
              <a:sym typeface="Times New Roman"/>
            </a:endParaRPr>
          </a:p>
        </p:txBody>
      </p:sp>
      <p:pic>
        <p:nvPicPr>
          <p:cNvPr id="360" name="Google Shape;360;p45"/>
          <p:cNvPicPr preferRelativeResize="0"/>
          <p:nvPr/>
        </p:nvPicPr>
        <p:blipFill rotWithShape="1">
          <a:blip r:embed="rId3">
            <a:alphaModFix/>
          </a:blip>
          <a:srcRect b="0" l="0" r="0" t="0"/>
          <a:stretch/>
        </p:blipFill>
        <p:spPr>
          <a:xfrm>
            <a:off x="0" y="0"/>
            <a:ext cx="9143640" cy="5142959"/>
          </a:xfrm>
          <a:prstGeom prst="rect">
            <a:avLst/>
          </a:prstGeom>
          <a:noFill/>
          <a:ln>
            <a:noFill/>
          </a:ln>
        </p:spPr>
      </p:pic>
      <p:sp>
        <p:nvSpPr>
          <p:cNvPr id="361" name="Google Shape;361;p45"/>
          <p:cNvSpPr/>
          <p:nvPr/>
        </p:nvSpPr>
        <p:spPr>
          <a:xfrm>
            <a:off x="7059600" y="222120"/>
            <a:ext cx="1954800" cy="222975"/>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ubik Light"/>
                <a:ea typeface="Rubik Light"/>
                <a:cs typeface="Rubik Light"/>
                <a:sym typeface="Rubik Light"/>
              </a:rPr>
              <a:t>allwomen.tech</a:t>
            </a:r>
            <a:endParaRPr b="0" i="0" sz="800" u="none" cap="none" strike="noStrike">
              <a:solidFill>
                <a:srgbClr val="000000"/>
              </a:solidFill>
              <a:latin typeface="Arial"/>
              <a:ea typeface="Arial"/>
              <a:cs typeface="Arial"/>
              <a:sym typeface="Arial"/>
            </a:endParaRPr>
          </a:p>
        </p:txBody>
      </p:sp>
      <p:sp>
        <p:nvSpPr>
          <p:cNvPr id="362" name="Google Shape;362;p45"/>
          <p:cNvSpPr/>
          <p:nvPr/>
        </p:nvSpPr>
        <p:spPr>
          <a:xfrm>
            <a:off x="723960" y="2378160"/>
            <a:ext cx="6478875" cy="184522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&lt; </a:t>
            </a:r>
            <a:endParaRPr sz="1100"/>
          </a:p>
          <a:p>
            <a:pPr indent="0" lvl="0" marL="0" marR="0" rtl="0" algn="l">
              <a:lnSpc>
                <a:spcPct val="100000"/>
              </a:lnSpc>
              <a:spcBef>
                <a:spcPts val="0"/>
              </a:spcBef>
              <a:spcAft>
                <a:spcPts val="0"/>
              </a:spcAft>
              <a:buClr>
                <a:srgbClr val="000000"/>
              </a:buClr>
              <a:buSzPts val="2400"/>
              <a:buFont typeface="Arial"/>
              <a:buNone/>
            </a:pPr>
            <a:r>
              <a:rPr lang="en" sz="2400">
                <a:solidFill>
                  <a:srgbClr val="F3F3F3"/>
                </a:solidFill>
                <a:latin typeface="Rubik Light"/>
                <a:ea typeface="Rubik Light"/>
                <a:cs typeface="Rubik Light"/>
                <a:sym typeface="Rubik Light"/>
              </a:rPr>
              <a:t>LLMs - Under the Hood</a:t>
            </a:r>
            <a:endParaRPr sz="2400">
              <a:solidFill>
                <a:srgbClr val="F3F3F3"/>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&gt;</a:t>
            </a:r>
            <a:endParaRPr b="0" i="0" sz="2400" u="none" cap="none" strike="noStrike">
              <a:solidFill>
                <a:srgbClr val="000000"/>
              </a:solidFill>
              <a:latin typeface="Arial"/>
              <a:ea typeface="Arial"/>
              <a:cs typeface="Arial"/>
              <a:sym typeface="Arial"/>
            </a:endParaRPr>
          </a:p>
        </p:txBody>
      </p:sp>
      <p:sp>
        <p:nvSpPr>
          <p:cNvPr id="363" name="Google Shape;363;p45"/>
          <p:cNvSpPr/>
          <p:nvPr/>
        </p:nvSpPr>
        <p:spPr>
          <a:xfrm>
            <a:off x="8665176" y="1765326"/>
            <a:ext cx="478464" cy="337817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369" name="Google Shape;369;p46"/>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70" name="Google Shape;370;p46"/>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71" name="Google Shape;371;p46"/>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Vocab</a:t>
            </a:r>
            <a:endParaRPr b="0" i="0" sz="1700" u="none" cap="none" strike="noStrike">
              <a:solidFill>
                <a:srgbClr val="000000"/>
              </a:solidFill>
              <a:latin typeface="Rubik"/>
              <a:ea typeface="Rubik"/>
              <a:cs typeface="Rubik"/>
              <a:sym typeface="Rubik"/>
            </a:endParaRPr>
          </a:p>
        </p:txBody>
      </p:sp>
      <p:graphicFrame>
        <p:nvGraphicFramePr>
          <p:cNvPr id="372" name="Google Shape;372;p46"/>
          <p:cNvGraphicFramePr/>
          <p:nvPr/>
        </p:nvGraphicFramePr>
        <p:xfrm>
          <a:off x="531650" y="1140286"/>
          <a:ext cx="3000000" cy="3000000"/>
        </p:xfrm>
        <a:graphic>
          <a:graphicData uri="http://schemas.openxmlformats.org/drawingml/2006/table">
            <a:tbl>
              <a:tblPr>
                <a:noFill/>
                <a:tableStyleId>{1D5AA78D-60FD-4241-A263-388D49C23BEB}</a:tableStyleId>
              </a:tblPr>
              <a:tblGrid>
                <a:gridCol w="1785800"/>
                <a:gridCol w="6294900"/>
              </a:tblGrid>
              <a:tr h="128025">
                <a:tc>
                  <a:txBody>
                    <a:bodyPr/>
                    <a:lstStyle/>
                    <a:p>
                      <a:pPr indent="0" lvl="0" marL="0" marR="0" rtl="0" algn="ctr">
                        <a:lnSpc>
                          <a:spcPct val="100000"/>
                        </a:lnSpc>
                        <a:spcBef>
                          <a:spcPts val="0"/>
                        </a:spcBef>
                        <a:spcAft>
                          <a:spcPts val="0"/>
                        </a:spcAft>
                        <a:buNone/>
                      </a:pPr>
                      <a:r>
                        <a:rPr b="1" lang="en">
                          <a:solidFill>
                            <a:schemeClr val="lt1"/>
                          </a:solidFill>
                          <a:latin typeface="Rubik"/>
                          <a:ea typeface="Rubik"/>
                          <a:cs typeface="Rubik"/>
                          <a:sym typeface="Rubik"/>
                        </a:rPr>
                        <a:t>Terms</a:t>
                      </a:r>
                      <a:endParaRPr sz="1100"/>
                    </a:p>
                  </a:txBody>
                  <a:tcPr marT="34300" marB="34300" marR="68600" marL="68600">
                    <a:lnR cap="flat" cmpd="sng" w="9525">
                      <a:solidFill>
                        <a:schemeClr val="lt1"/>
                      </a:solidFill>
                      <a:prstDash val="solid"/>
                      <a:round/>
                      <a:headEnd len="sm" w="sm" type="none"/>
                      <a:tailEnd len="sm" w="sm" type="none"/>
                    </a:lnR>
                    <a:solidFill>
                      <a:srgbClr val="FE632D"/>
                    </a:solidFill>
                  </a:tcPr>
                </a:tc>
                <a:tc>
                  <a:txBody>
                    <a:bodyPr/>
                    <a:lstStyle/>
                    <a:p>
                      <a:pPr indent="0" lvl="0" marL="0" marR="0" rtl="0" algn="ctr">
                        <a:lnSpc>
                          <a:spcPct val="100000"/>
                        </a:lnSpc>
                        <a:spcBef>
                          <a:spcPts val="0"/>
                        </a:spcBef>
                        <a:spcAft>
                          <a:spcPts val="0"/>
                        </a:spcAft>
                        <a:buNone/>
                      </a:pPr>
                      <a:r>
                        <a:rPr b="1" lang="en">
                          <a:solidFill>
                            <a:schemeClr val="lt1"/>
                          </a:solidFill>
                          <a:latin typeface="Rubik"/>
                          <a:ea typeface="Rubik"/>
                          <a:cs typeface="Rubik"/>
                          <a:sym typeface="Rubik"/>
                        </a:rPr>
                        <a:t>Definitions</a:t>
                      </a:r>
                      <a:endParaRPr b="1">
                        <a:solidFill>
                          <a:schemeClr val="lt1"/>
                        </a:solidFill>
                        <a:latin typeface="Rubik"/>
                        <a:ea typeface="Rubik"/>
                        <a:cs typeface="Rubik"/>
                        <a:sym typeface="Rubik"/>
                      </a:endParaRPr>
                    </a:p>
                  </a:txBody>
                  <a:tcPr marT="34300" marB="34300" marR="68600" marL="6860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E632D"/>
                    </a:solidFill>
                  </a:tcPr>
                </a:tc>
              </a:tr>
              <a:tr h="308750">
                <a:tc>
                  <a:txBody>
                    <a:bodyPr/>
                    <a:lstStyle/>
                    <a:p>
                      <a:pPr indent="0" lvl="0" marL="0" marR="0" rtl="0" algn="l">
                        <a:lnSpc>
                          <a:spcPct val="100000"/>
                        </a:lnSpc>
                        <a:spcBef>
                          <a:spcPts val="0"/>
                        </a:spcBef>
                        <a:spcAft>
                          <a:spcPts val="0"/>
                        </a:spcAft>
                        <a:buNone/>
                      </a:pPr>
                      <a:r>
                        <a:rPr lang="en">
                          <a:latin typeface="Rubik"/>
                          <a:ea typeface="Rubik"/>
                          <a:cs typeface="Rubik"/>
                          <a:sym typeface="Rubik"/>
                        </a:rPr>
                        <a:t>Prompt</a:t>
                      </a:r>
                      <a:endParaRPr>
                        <a:latin typeface="Rubik"/>
                        <a:ea typeface="Rubik"/>
                        <a:cs typeface="Rubik"/>
                        <a:sym typeface="Rubik"/>
                      </a:endParaRPr>
                    </a:p>
                  </a:txBody>
                  <a:tcPr marT="34300" marB="34300" marR="68600" marL="68600"/>
                </a:tc>
                <a:tc>
                  <a:txBody>
                    <a:bodyPr/>
                    <a:lstStyle/>
                    <a:p>
                      <a:pPr indent="0" lvl="0" marL="0" marR="0" rtl="0" algn="l">
                        <a:lnSpc>
                          <a:spcPct val="100000"/>
                        </a:lnSpc>
                        <a:spcBef>
                          <a:spcPts val="0"/>
                        </a:spcBef>
                        <a:spcAft>
                          <a:spcPts val="0"/>
                        </a:spcAft>
                        <a:buNone/>
                      </a:pPr>
                      <a:r>
                        <a:rPr lang="en" sz="1100">
                          <a:latin typeface="Rubik"/>
                          <a:ea typeface="Rubik"/>
                          <a:cs typeface="Rubik"/>
                          <a:sym typeface="Rubik"/>
                        </a:rPr>
                        <a:t>How you interact with the chatbot in the form of instructions</a:t>
                      </a:r>
                      <a:endParaRPr sz="1100">
                        <a:latin typeface="Rubik"/>
                        <a:ea typeface="Rubik"/>
                        <a:cs typeface="Rubik"/>
                        <a:sym typeface="Rubik"/>
                      </a:endParaRPr>
                    </a:p>
                  </a:txBody>
                  <a:tcPr marT="34300" marB="34300" marR="68600" marL="68600">
                    <a:lnT cap="flat" cmpd="sng" w="9525">
                      <a:solidFill>
                        <a:schemeClr val="lt1"/>
                      </a:solidFill>
                      <a:prstDash val="solid"/>
                      <a:round/>
                      <a:headEnd len="sm" w="sm" type="none"/>
                      <a:tailEnd len="sm" w="sm" type="none"/>
                    </a:lnT>
                  </a:tcPr>
                </a:tc>
              </a:tr>
              <a:tr h="308750">
                <a:tc>
                  <a:txBody>
                    <a:bodyPr/>
                    <a:lstStyle/>
                    <a:p>
                      <a:pPr indent="0" lvl="0" marL="0" marR="0" rtl="0" algn="l">
                        <a:lnSpc>
                          <a:spcPct val="100000"/>
                        </a:lnSpc>
                        <a:spcBef>
                          <a:spcPts val="0"/>
                        </a:spcBef>
                        <a:spcAft>
                          <a:spcPts val="0"/>
                        </a:spcAft>
                        <a:buNone/>
                      </a:pPr>
                      <a:r>
                        <a:rPr lang="en">
                          <a:latin typeface="Rubik"/>
                          <a:ea typeface="Rubik"/>
                          <a:cs typeface="Rubik"/>
                          <a:sym typeface="Rubik"/>
                        </a:rPr>
                        <a:t>Tokens</a:t>
                      </a:r>
                      <a:endParaRPr sz="1100"/>
                    </a:p>
                  </a:txBody>
                  <a:tcPr marT="34300" marB="34300" marR="68600" marL="68600"/>
                </a:tc>
                <a:tc>
                  <a:txBody>
                    <a:bodyPr/>
                    <a:lstStyle/>
                    <a:p>
                      <a:pPr indent="0" lvl="0" marL="0" marR="0" rtl="0" algn="l">
                        <a:lnSpc>
                          <a:spcPct val="100000"/>
                        </a:lnSpc>
                        <a:spcBef>
                          <a:spcPts val="0"/>
                        </a:spcBef>
                        <a:spcAft>
                          <a:spcPts val="0"/>
                        </a:spcAft>
                        <a:buNone/>
                      </a:pPr>
                      <a:r>
                        <a:rPr lang="en" sz="1100">
                          <a:latin typeface="Rubik"/>
                          <a:ea typeface="Rubik"/>
                          <a:cs typeface="Rubik"/>
                          <a:sym typeface="Rubik"/>
                        </a:rPr>
                        <a:t>Converted input data (usually words separated into smaller units) and output of LLMs</a:t>
                      </a:r>
                      <a:endParaRPr sz="1100">
                        <a:latin typeface="Rubik"/>
                        <a:ea typeface="Rubik"/>
                        <a:cs typeface="Rubik"/>
                        <a:sym typeface="Rubik"/>
                      </a:endParaRPr>
                    </a:p>
                  </a:txBody>
                  <a:tcPr marT="34300" marB="34300" marR="68600" marL="68600"/>
                </a:tc>
              </a:tr>
              <a:tr h="308750">
                <a:tc>
                  <a:txBody>
                    <a:bodyPr/>
                    <a:lstStyle/>
                    <a:p>
                      <a:pPr indent="0" lvl="0" marL="0" marR="0" rtl="0" algn="l">
                        <a:lnSpc>
                          <a:spcPct val="100000"/>
                        </a:lnSpc>
                        <a:spcBef>
                          <a:spcPts val="0"/>
                        </a:spcBef>
                        <a:spcAft>
                          <a:spcPts val="0"/>
                        </a:spcAft>
                        <a:buNone/>
                      </a:pPr>
                      <a:r>
                        <a:rPr lang="en">
                          <a:latin typeface="Rubik"/>
                          <a:ea typeface="Rubik"/>
                          <a:cs typeface="Rubik"/>
                          <a:sym typeface="Rubik"/>
                        </a:rPr>
                        <a:t>Embedding</a:t>
                      </a:r>
                      <a:endParaRPr>
                        <a:latin typeface="Rubik"/>
                        <a:ea typeface="Rubik"/>
                        <a:cs typeface="Rubik"/>
                        <a:sym typeface="Rubik"/>
                      </a:endParaRPr>
                    </a:p>
                  </a:txBody>
                  <a:tcPr marT="34300" marB="34300" marR="68600" marL="68600"/>
                </a:tc>
                <a:tc>
                  <a:txBody>
                    <a:bodyPr/>
                    <a:lstStyle/>
                    <a:p>
                      <a:pPr indent="0" lvl="0" marL="0" marR="0" rtl="0" algn="l">
                        <a:lnSpc>
                          <a:spcPct val="100000"/>
                        </a:lnSpc>
                        <a:spcBef>
                          <a:spcPts val="0"/>
                        </a:spcBef>
                        <a:spcAft>
                          <a:spcPts val="0"/>
                        </a:spcAft>
                        <a:buNone/>
                      </a:pPr>
                      <a:r>
                        <a:rPr lang="en" sz="1100">
                          <a:latin typeface="Rubik"/>
                          <a:ea typeface="Rubik"/>
                          <a:cs typeface="Rubik"/>
                          <a:sym typeface="Rubik"/>
                        </a:rPr>
                        <a:t>Numerical representation of words or tokens in a vector space - makes it easier to compute relationships</a:t>
                      </a:r>
                      <a:endParaRPr sz="1100">
                        <a:latin typeface="Rubik"/>
                        <a:ea typeface="Rubik"/>
                        <a:cs typeface="Rubik"/>
                        <a:sym typeface="Rubik"/>
                      </a:endParaRPr>
                    </a:p>
                  </a:txBody>
                  <a:tcPr marT="34300" marB="34300" marR="68600" marL="68600"/>
                </a:tc>
              </a:tr>
              <a:tr h="318050">
                <a:tc>
                  <a:txBody>
                    <a:bodyPr/>
                    <a:lstStyle/>
                    <a:p>
                      <a:pPr indent="0" lvl="0" marL="0" marR="0" rtl="0" algn="l">
                        <a:lnSpc>
                          <a:spcPct val="100000"/>
                        </a:lnSpc>
                        <a:spcBef>
                          <a:spcPts val="0"/>
                        </a:spcBef>
                        <a:spcAft>
                          <a:spcPts val="0"/>
                        </a:spcAft>
                        <a:buNone/>
                      </a:pPr>
                      <a:r>
                        <a:rPr lang="en">
                          <a:latin typeface="Rubik"/>
                          <a:ea typeface="Rubik"/>
                          <a:cs typeface="Rubik"/>
                          <a:sym typeface="Rubik"/>
                        </a:rPr>
                        <a:t>Parameters</a:t>
                      </a:r>
                      <a:endParaRPr sz="1100"/>
                    </a:p>
                  </a:txBody>
                  <a:tcPr marT="34300" marB="34300" marR="68600" marL="68600"/>
                </a:tc>
                <a:tc>
                  <a:txBody>
                    <a:bodyPr/>
                    <a:lstStyle/>
                    <a:p>
                      <a:pPr indent="0" lvl="0" marL="0" marR="0" rtl="0" algn="l">
                        <a:lnSpc>
                          <a:spcPct val="100000"/>
                        </a:lnSpc>
                        <a:spcBef>
                          <a:spcPts val="0"/>
                        </a:spcBef>
                        <a:spcAft>
                          <a:spcPts val="0"/>
                        </a:spcAft>
                        <a:buNone/>
                      </a:pPr>
                      <a:r>
                        <a:rPr lang="en" sz="1100"/>
                        <a:t>Weights learned by the model during training</a:t>
                      </a:r>
                      <a:endParaRPr sz="1100"/>
                    </a:p>
                  </a:txBody>
                  <a:tcPr marT="34300" marB="34300" marR="68600" marL="68600"/>
                </a:tc>
              </a:tr>
              <a:tr h="318050">
                <a:tc>
                  <a:txBody>
                    <a:bodyPr/>
                    <a:lstStyle/>
                    <a:p>
                      <a:pPr indent="0" lvl="0" marL="0" marR="0" rtl="0" algn="l">
                        <a:lnSpc>
                          <a:spcPct val="100000"/>
                        </a:lnSpc>
                        <a:spcBef>
                          <a:spcPts val="0"/>
                        </a:spcBef>
                        <a:spcAft>
                          <a:spcPts val="0"/>
                        </a:spcAft>
                        <a:buNone/>
                      </a:pPr>
                      <a:r>
                        <a:rPr lang="en">
                          <a:latin typeface="Rubik"/>
                          <a:ea typeface="Rubik"/>
                          <a:cs typeface="Rubik"/>
                          <a:sym typeface="Rubik"/>
                        </a:rPr>
                        <a:t>Pre-training</a:t>
                      </a:r>
                      <a:endParaRPr sz="1400" u="none" cap="none" strike="noStrike">
                        <a:latin typeface="Rubik"/>
                        <a:ea typeface="Rubik"/>
                        <a:cs typeface="Rubik"/>
                        <a:sym typeface="Rubik"/>
                      </a:endParaRPr>
                    </a:p>
                  </a:txBody>
                  <a:tcPr marT="34300" marB="34300" marR="68600" marL="68600"/>
                </a:tc>
                <a:tc>
                  <a:txBody>
                    <a:bodyPr/>
                    <a:lstStyle/>
                    <a:p>
                      <a:pPr indent="0" lvl="0" marL="0" marR="0" rtl="0" algn="l">
                        <a:lnSpc>
                          <a:spcPct val="100000"/>
                        </a:lnSpc>
                        <a:spcBef>
                          <a:spcPts val="0"/>
                        </a:spcBef>
                        <a:spcAft>
                          <a:spcPts val="0"/>
                        </a:spcAft>
                        <a:buNone/>
                      </a:pPr>
                      <a:r>
                        <a:rPr lang="en" sz="1100">
                          <a:latin typeface="Rubik"/>
                          <a:ea typeface="Rubik"/>
                          <a:cs typeface="Rubik"/>
                          <a:sym typeface="Rubik"/>
                        </a:rPr>
                        <a:t>First part of training involving learning the structure of the language and general knowledge</a:t>
                      </a:r>
                      <a:endParaRPr sz="1100" u="none" cap="none" strike="noStrike">
                        <a:latin typeface="Rubik"/>
                        <a:ea typeface="Rubik"/>
                        <a:cs typeface="Rubik"/>
                        <a:sym typeface="Rubik"/>
                      </a:endParaRPr>
                    </a:p>
                  </a:txBody>
                  <a:tcPr marT="34300" marB="34300" marR="68600" marL="68600"/>
                </a:tc>
              </a:tr>
              <a:tr h="318050">
                <a:tc>
                  <a:txBody>
                    <a:bodyPr/>
                    <a:lstStyle/>
                    <a:p>
                      <a:pPr indent="0" lvl="0" marL="0" marR="0" rtl="0" algn="l">
                        <a:lnSpc>
                          <a:spcPct val="100000"/>
                        </a:lnSpc>
                        <a:spcBef>
                          <a:spcPts val="0"/>
                        </a:spcBef>
                        <a:spcAft>
                          <a:spcPts val="0"/>
                        </a:spcAft>
                        <a:buNone/>
                      </a:pPr>
                      <a:r>
                        <a:rPr lang="en">
                          <a:latin typeface="Rubik"/>
                          <a:ea typeface="Rubik"/>
                          <a:cs typeface="Rubik"/>
                          <a:sym typeface="Rubik"/>
                        </a:rPr>
                        <a:t>Fine-tuning</a:t>
                      </a:r>
                      <a:endParaRPr>
                        <a:latin typeface="Rubik"/>
                        <a:ea typeface="Rubik"/>
                        <a:cs typeface="Rubik"/>
                        <a:sym typeface="Rubik"/>
                      </a:endParaRPr>
                    </a:p>
                  </a:txBody>
                  <a:tcPr marT="34300" marB="34300" marR="68600" marL="68600"/>
                </a:tc>
                <a:tc>
                  <a:txBody>
                    <a:bodyPr/>
                    <a:lstStyle/>
                    <a:p>
                      <a:pPr indent="0" lvl="0" marL="0" marR="0" rtl="0" algn="l">
                        <a:lnSpc>
                          <a:spcPct val="100000"/>
                        </a:lnSpc>
                        <a:spcBef>
                          <a:spcPts val="0"/>
                        </a:spcBef>
                        <a:spcAft>
                          <a:spcPts val="0"/>
                        </a:spcAft>
                        <a:buNone/>
                      </a:pPr>
                      <a:r>
                        <a:rPr lang="en" sz="1100">
                          <a:latin typeface="Rubik"/>
                          <a:ea typeface="Rubik"/>
                          <a:cs typeface="Rubik"/>
                          <a:sym typeface="Rubik"/>
                        </a:rPr>
                        <a:t>Using a pre-trained model and adapting it to a specific task or domain</a:t>
                      </a:r>
                      <a:endParaRPr sz="1100">
                        <a:latin typeface="Rubik"/>
                        <a:ea typeface="Rubik"/>
                        <a:cs typeface="Rubik"/>
                        <a:sym typeface="Rubik"/>
                      </a:endParaRPr>
                    </a:p>
                  </a:txBody>
                  <a:tcPr marT="34300" marB="34300" marR="68600" marL="68600"/>
                </a:tc>
              </a:tr>
              <a:tr h="318050">
                <a:tc>
                  <a:txBody>
                    <a:bodyPr/>
                    <a:lstStyle/>
                    <a:p>
                      <a:pPr indent="0" lvl="0" marL="0" marR="0" rtl="0" algn="l">
                        <a:lnSpc>
                          <a:spcPct val="100000"/>
                        </a:lnSpc>
                        <a:spcBef>
                          <a:spcPts val="0"/>
                        </a:spcBef>
                        <a:spcAft>
                          <a:spcPts val="0"/>
                        </a:spcAft>
                        <a:buNone/>
                      </a:pPr>
                      <a:r>
                        <a:rPr lang="en">
                          <a:latin typeface="Rubik"/>
                          <a:ea typeface="Rubik"/>
                          <a:cs typeface="Rubik"/>
                          <a:sym typeface="Rubik"/>
                        </a:rPr>
                        <a:t>Hallucinations</a:t>
                      </a:r>
                      <a:endParaRPr>
                        <a:latin typeface="Rubik"/>
                        <a:ea typeface="Rubik"/>
                        <a:cs typeface="Rubik"/>
                        <a:sym typeface="Rubik"/>
                      </a:endParaRPr>
                    </a:p>
                  </a:txBody>
                  <a:tcPr marT="34300" marB="34300" marR="68600" marL="68600"/>
                </a:tc>
                <a:tc>
                  <a:txBody>
                    <a:bodyPr/>
                    <a:lstStyle/>
                    <a:p>
                      <a:pPr indent="0" lvl="0" marL="0" marR="0" rtl="0" algn="l">
                        <a:lnSpc>
                          <a:spcPct val="100000"/>
                        </a:lnSpc>
                        <a:spcBef>
                          <a:spcPts val="0"/>
                        </a:spcBef>
                        <a:spcAft>
                          <a:spcPts val="0"/>
                        </a:spcAft>
                        <a:buNone/>
                      </a:pPr>
                      <a:r>
                        <a:rPr lang="en" sz="1100">
                          <a:latin typeface="Rubik"/>
                          <a:ea typeface="Rubik"/>
                          <a:cs typeface="Rubik"/>
                          <a:sym typeface="Rubik"/>
                        </a:rPr>
                        <a:t>Output that is made-up or non-sensical</a:t>
                      </a:r>
                      <a:endParaRPr sz="1100">
                        <a:latin typeface="Rubik"/>
                        <a:ea typeface="Rubik"/>
                        <a:cs typeface="Rubik"/>
                        <a:sym typeface="Rubik"/>
                      </a:endParaRPr>
                    </a:p>
                  </a:txBody>
                  <a:tcPr marT="34300" marB="34300" marR="68600" marL="68600"/>
                </a:tc>
              </a:tr>
              <a:tr h="318050">
                <a:tc>
                  <a:txBody>
                    <a:bodyPr/>
                    <a:lstStyle/>
                    <a:p>
                      <a:pPr indent="0" lvl="0" marL="0" marR="0" rtl="0" algn="l">
                        <a:lnSpc>
                          <a:spcPct val="100000"/>
                        </a:lnSpc>
                        <a:spcBef>
                          <a:spcPts val="0"/>
                        </a:spcBef>
                        <a:spcAft>
                          <a:spcPts val="0"/>
                        </a:spcAft>
                        <a:buNone/>
                      </a:pPr>
                      <a:r>
                        <a:rPr lang="en">
                          <a:latin typeface="Rubik"/>
                          <a:ea typeface="Rubik"/>
                          <a:cs typeface="Rubik"/>
                          <a:sym typeface="Rubik"/>
                        </a:rPr>
                        <a:t>Foundation model</a:t>
                      </a:r>
                      <a:endParaRPr>
                        <a:latin typeface="Rubik"/>
                        <a:ea typeface="Rubik"/>
                        <a:cs typeface="Rubik"/>
                        <a:sym typeface="Rubik"/>
                      </a:endParaRPr>
                    </a:p>
                  </a:txBody>
                  <a:tcPr marT="34300" marB="34300" marR="68600" marL="68600"/>
                </a:tc>
                <a:tc>
                  <a:txBody>
                    <a:bodyPr/>
                    <a:lstStyle/>
                    <a:p>
                      <a:pPr indent="0" lvl="0" marL="0" marR="0" rtl="0" algn="l">
                        <a:lnSpc>
                          <a:spcPct val="100000"/>
                        </a:lnSpc>
                        <a:spcBef>
                          <a:spcPts val="0"/>
                        </a:spcBef>
                        <a:spcAft>
                          <a:spcPts val="0"/>
                        </a:spcAft>
                        <a:buNone/>
                      </a:pPr>
                      <a:r>
                        <a:rPr lang="en" sz="1100">
                          <a:latin typeface="Rubik"/>
                          <a:ea typeface="Rubik"/>
                          <a:cs typeface="Rubik"/>
                          <a:sym typeface="Rubik"/>
                        </a:rPr>
                        <a:t>General purpose ML model trained on a lot of different types of data ex. GPT, BERT, DALL-E</a:t>
                      </a:r>
                      <a:endParaRPr sz="1100">
                        <a:latin typeface="Rubik"/>
                        <a:ea typeface="Rubik"/>
                        <a:cs typeface="Rubik"/>
                        <a:sym typeface="Rubik"/>
                      </a:endParaRPr>
                    </a:p>
                  </a:txBody>
                  <a:tcPr marT="34300" marB="34300" marR="68600" marL="68600"/>
                </a:tc>
              </a:tr>
              <a:tr h="318050">
                <a:tc>
                  <a:txBody>
                    <a:bodyPr/>
                    <a:lstStyle/>
                    <a:p>
                      <a:pPr indent="0" lvl="0" marL="0" marR="0" rtl="0" algn="l">
                        <a:lnSpc>
                          <a:spcPct val="100000"/>
                        </a:lnSpc>
                        <a:spcBef>
                          <a:spcPts val="0"/>
                        </a:spcBef>
                        <a:spcAft>
                          <a:spcPts val="0"/>
                        </a:spcAft>
                        <a:buNone/>
                      </a:pPr>
                      <a:r>
                        <a:rPr lang="en">
                          <a:latin typeface="Rubik"/>
                          <a:ea typeface="Rubik"/>
                          <a:cs typeface="Rubik"/>
                          <a:sym typeface="Rubik"/>
                        </a:rPr>
                        <a:t>Latency</a:t>
                      </a:r>
                      <a:endParaRPr>
                        <a:latin typeface="Rubik"/>
                        <a:ea typeface="Rubik"/>
                        <a:cs typeface="Rubik"/>
                        <a:sym typeface="Rubik"/>
                      </a:endParaRPr>
                    </a:p>
                  </a:txBody>
                  <a:tcPr marT="34300" marB="34300" marR="68600" marL="68600"/>
                </a:tc>
                <a:tc>
                  <a:txBody>
                    <a:bodyPr/>
                    <a:lstStyle/>
                    <a:p>
                      <a:pPr indent="0" lvl="0" marL="0" marR="0" rtl="0" algn="l">
                        <a:lnSpc>
                          <a:spcPct val="100000"/>
                        </a:lnSpc>
                        <a:spcBef>
                          <a:spcPts val="0"/>
                        </a:spcBef>
                        <a:spcAft>
                          <a:spcPts val="0"/>
                        </a:spcAft>
                        <a:buNone/>
                      </a:pPr>
                      <a:r>
                        <a:rPr lang="en" sz="1100">
                          <a:latin typeface="Rubik"/>
                          <a:ea typeface="Rubik"/>
                          <a:cs typeface="Rubik"/>
                          <a:sym typeface="Rubik"/>
                        </a:rPr>
                        <a:t>The speed of which your model responds</a:t>
                      </a:r>
                      <a:endParaRPr sz="1100">
                        <a:latin typeface="Rubik"/>
                        <a:ea typeface="Rubik"/>
                        <a:cs typeface="Rubik"/>
                        <a:sym typeface="Rubik"/>
                      </a:endParaRPr>
                    </a:p>
                  </a:txBody>
                  <a:tcPr marT="34300" marB="34300" marR="68600" marL="68600"/>
                </a:tc>
              </a:tr>
            </a:tbl>
          </a:graphicData>
        </a:graphic>
      </p:graphicFrame>
      <p:sp>
        <p:nvSpPr>
          <p:cNvPr id="373" name="Google Shape;373;p46"/>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74" name="Google Shape;374;p46"/>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380" name="Google Shape;380;p47"/>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81" name="Google Shape;381;p47"/>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82" name="Google Shape;382;p47"/>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Intro to LLMs</a:t>
            </a:r>
            <a:endParaRPr b="0" i="0" sz="1700" u="none" cap="none" strike="noStrike">
              <a:solidFill>
                <a:srgbClr val="000000"/>
              </a:solidFill>
              <a:latin typeface="Rubik"/>
              <a:ea typeface="Rubik"/>
              <a:cs typeface="Rubik"/>
              <a:sym typeface="Rubik"/>
            </a:endParaRPr>
          </a:p>
        </p:txBody>
      </p:sp>
      <p:sp>
        <p:nvSpPr>
          <p:cNvPr id="383" name="Google Shape;383;p47"/>
          <p:cNvSpPr txBox="1"/>
          <p:nvPr/>
        </p:nvSpPr>
        <p:spPr>
          <a:xfrm>
            <a:off x="596975" y="1295401"/>
            <a:ext cx="8229600" cy="618900"/>
          </a:xfrm>
          <a:prstGeom prst="rect">
            <a:avLst/>
          </a:prstGeom>
          <a:solidFill>
            <a:schemeClr val="lt1"/>
          </a:solid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AI Models</a:t>
            </a:r>
            <a:r>
              <a:rPr b="1" i="0" lang="en" sz="1500" u="none" cap="none" strike="noStrike">
                <a:solidFill>
                  <a:schemeClr val="dk1"/>
                </a:solidFill>
                <a:latin typeface="Rubik"/>
                <a:ea typeface="Rubik"/>
                <a:cs typeface="Rubik"/>
                <a:sym typeface="Rubik"/>
              </a:rPr>
              <a:t> </a:t>
            </a:r>
            <a:r>
              <a:rPr lang="en" sz="1500">
                <a:solidFill>
                  <a:schemeClr val="dk1"/>
                </a:solidFill>
                <a:latin typeface="Rubik"/>
                <a:ea typeface="Rubik"/>
                <a:cs typeface="Rubik"/>
                <a:sym typeface="Rubik"/>
              </a:rPr>
              <a:t>trained on vast datasets to understand and generate human-like text.</a:t>
            </a:r>
            <a:endParaRPr sz="1500">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t/>
            </a:r>
            <a:endParaRPr sz="1500">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Core Characteristics</a:t>
            </a:r>
            <a:endParaRPr sz="1100"/>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222250" lvl="0" marL="254000" rtl="0" algn="l">
              <a:spcBef>
                <a:spcPts val="0"/>
              </a:spcBef>
              <a:spcAft>
                <a:spcPts val="0"/>
              </a:spcAft>
              <a:buClr>
                <a:schemeClr val="dk1"/>
              </a:buClr>
              <a:buSzPts val="1100"/>
              <a:buFont typeface="Rubik"/>
              <a:buChar char="❑"/>
            </a:pPr>
            <a:r>
              <a:rPr b="1" lang="en">
                <a:solidFill>
                  <a:schemeClr val="dk1"/>
                </a:solidFill>
                <a:latin typeface="Rubik"/>
                <a:ea typeface="Rubik"/>
                <a:cs typeface="Rubik"/>
                <a:sym typeface="Rubik"/>
              </a:rPr>
              <a:t>Large-scale parameters (billions to trillions)</a:t>
            </a:r>
            <a:endParaRPr b="1">
              <a:solidFill>
                <a:schemeClr val="dk1"/>
              </a:solidFill>
              <a:latin typeface="Rubik"/>
              <a:ea typeface="Rubik"/>
              <a:cs typeface="Rubik"/>
              <a:sym typeface="Rubik"/>
            </a:endParaRPr>
          </a:p>
          <a:p>
            <a:pPr indent="-222250" lvl="0" marL="254000" rtl="0" algn="l">
              <a:spcBef>
                <a:spcPts val="0"/>
              </a:spcBef>
              <a:spcAft>
                <a:spcPts val="0"/>
              </a:spcAft>
              <a:buClr>
                <a:schemeClr val="dk1"/>
              </a:buClr>
              <a:buSzPts val="1100"/>
              <a:buFont typeface="Rubik"/>
              <a:buChar char="❑"/>
            </a:pPr>
            <a:r>
              <a:rPr b="1" lang="en">
                <a:solidFill>
                  <a:schemeClr val="dk1"/>
                </a:solidFill>
                <a:latin typeface="Rubik"/>
                <a:ea typeface="Rubik"/>
                <a:cs typeface="Rubik"/>
                <a:sym typeface="Rubik"/>
              </a:rPr>
              <a:t>Data sources include many different data types</a:t>
            </a:r>
            <a:endParaRPr b="1">
              <a:solidFill>
                <a:schemeClr val="dk1"/>
              </a:solidFill>
              <a:latin typeface="Rubik"/>
              <a:ea typeface="Rubik"/>
              <a:cs typeface="Rubik"/>
              <a:sym typeface="Rubik"/>
            </a:endParaRPr>
          </a:p>
          <a:p>
            <a:pPr indent="0" lvl="0" marL="0" rtl="0" algn="l">
              <a:spcBef>
                <a:spcPts val="0"/>
              </a:spcBef>
              <a:spcAft>
                <a:spcPts val="0"/>
              </a:spcAft>
              <a:buNone/>
            </a:pPr>
            <a:r>
              <a:t/>
            </a:r>
            <a:endParaRPr b="1">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Many of these AI models are trained for the tasks that you use every day:</a:t>
            </a:r>
            <a:endParaRPr b="1">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b="1" lang="en">
                <a:solidFill>
                  <a:schemeClr val="dk1"/>
                </a:solidFill>
                <a:latin typeface="Rubik"/>
                <a:ea typeface="Rubik"/>
                <a:cs typeface="Rubik"/>
                <a:sym typeface="Rubik"/>
              </a:rPr>
              <a:t>Translation, chatbots, summary detection, bank security, etc</a:t>
            </a:r>
            <a:endParaRPr b="1">
              <a:solidFill>
                <a:schemeClr val="dk1"/>
              </a:solidFill>
              <a:latin typeface="Rubik"/>
              <a:ea typeface="Rubik"/>
              <a:cs typeface="Rubik"/>
              <a:sym typeface="Rubik"/>
            </a:endParaRPr>
          </a:p>
          <a:p>
            <a:pPr indent="0" lvl="0" marL="457200" rtl="0" algn="l">
              <a:spcBef>
                <a:spcPts val="0"/>
              </a:spcBef>
              <a:spcAft>
                <a:spcPts val="0"/>
              </a:spcAft>
              <a:buNone/>
            </a:pPr>
            <a:r>
              <a:t/>
            </a:r>
            <a:endParaRPr b="1">
              <a:solidFill>
                <a:schemeClr val="dk1"/>
              </a:solidFill>
              <a:latin typeface="Rubik"/>
              <a:ea typeface="Rubik"/>
              <a:cs typeface="Rubik"/>
              <a:sym typeface="Rubik"/>
            </a:endParaRPr>
          </a:p>
        </p:txBody>
      </p:sp>
      <p:sp>
        <p:nvSpPr>
          <p:cNvPr id="384" name="Google Shape;384;p47"/>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85" name="Google Shape;385;p47"/>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391" name="Google Shape;391;p48"/>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92" name="Google Shape;392;p48"/>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393" name="Google Shape;393;p48"/>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How do LLMs work?</a:t>
            </a:r>
            <a:endParaRPr b="0" i="0" sz="1700" u="none" cap="none" strike="noStrike">
              <a:solidFill>
                <a:srgbClr val="000000"/>
              </a:solidFill>
              <a:latin typeface="Rubik"/>
              <a:ea typeface="Rubik"/>
              <a:cs typeface="Rubik"/>
              <a:sym typeface="Rubik"/>
            </a:endParaRPr>
          </a:p>
        </p:txBody>
      </p:sp>
      <p:sp>
        <p:nvSpPr>
          <p:cNvPr id="394" name="Google Shape;394;p48"/>
          <p:cNvSpPr txBox="1"/>
          <p:nvPr/>
        </p:nvSpPr>
        <p:spPr>
          <a:xfrm>
            <a:off x="596975" y="1105600"/>
            <a:ext cx="8229600" cy="5829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Transformer-based </a:t>
            </a:r>
            <a:r>
              <a:rPr lang="en" sz="1500">
                <a:solidFill>
                  <a:schemeClr val="dk1"/>
                </a:solidFill>
                <a:latin typeface="Rubik"/>
                <a:ea typeface="Rubik"/>
                <a:cs typeface="Rubik"/>
                <a:sym typeface="Rubik"/>
              </a:rPr>
              <a:t>architecture for many LLMs. Processes information in chunks using the attention mechanism to figure out which parts of the input are the most important.</a:t>
            </a:r>
            <a:endParaRPr sz="1500">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t/>
            </a:r>
            <a:endParaRPr sz="1500">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Training and Input</a:t>
            </a:r>
            <a:endParaRPr sz="1100"/>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222250" lvl="0" marL="254000" rtl="0" algn="l">
              <a:spcBef>
                <a:spcPts val="0"/>
              </a:spcBef>
              <a:spcAft>
                <a:spcPts val="0"/>
              </a:spcAft>
              <a:buClr>
                <a:schemeClr val="dk1"/>
              </a:buClr>
              <a:buSzPts val="1100"/>
              <a:buFont typeface="Rubik"/>
              <a:buChar char="❑"/>
            </a:pPr>
            <a:r>
              <a:rPr b="1" lang="en">
                <a:solidFill>
                  <a:schemeClr val="dk1"/>
                </a:solidFill>
                <a:latin typeface="Rubik"/>
                <a:ea typeface="Rubik"/>
                <a:cs typeface="Rubik"/>
                <a:sym typeface="Rubik"/>
              </a:rPr>
              <a:t>Pre-trained on unimaginably huge datasets </a:t>
            </a:r>
            <a:r>
              <a:rPr lang="en">
                <a:solidFill>
                  <a:schemeClr val="dk1"/>
                </a:solidFill>
                <a:latin typeface="Rubik"/>
                <a:ea typeface="Rubik"/>
                <a:cs typeface="Rubik"/>
                <a:sym typeface="Rubik"/>
              </a:rPr>
              <a:t>- books, documents, websites, etc. Allowing models to develop a level of understanding of the language.</a:t>
            </a:r>
            <a:endParaRPr>
              <a:solidFill>
                <a:schemeClr val="dk1"/>
              </a:solidFill>
              <a:latin typeface="Rubik"/>
              <a:ea typeface="Rubik"/>
              <a:cs typeface="Rubik"/>
              <a:sym typeface="Rubik"/>
            </a:endParaRPr>
          </a:p>
          <a:p>
            <a:pPr indent="0" lvl="0" marL="457200" rtl="0" algn="l">
              <a:spcBef>
                <a:spcPts val="0"/>
              </a:spcBef>
              <a:spcAft>
                <a:spcPts val="0"/>
              </a:spcAft>
              <a:buNone/>
            </a:pPr>
            <a:r>
              <a:t/>
            </a:r>
            <a:endParaRPr>
              <a:solidFill>
                <a:schemeClr val="dk1"/>
              </a:solidFill>
              <a:latin typeface="Rubik"/>
              <a:ea typeface="Rubik"/>
              <a:cs typeface="Rubik"/>
              <a:sym typeface="Rubik"/>
            </a:endParaRPr>
          </a:p>
          <a:p>
            <a:pPr indent="-222250" lvl="0" marL="254000" rtl="0" algn="l">
              <a:spcBef>
                <a:spcPts val="0"/>
              </a:spcBef>
              <a:spcAft>
                <a:spcPts val="0"/>
              </a:spcAft>
              <a:buClr>
                <a:schemeClr val="dk1"/>
              </a:buClr>
              <a:buSzPts val="1100"/>
              <a:buFont typeface="Rubik"/>
              <a:buChar char="❑"/>
            </a:pPr>
            <a:r>
              <a:rPr b="1" lang="en">
                <a:solidFill>
                  <a:schemeClr val="dk1"/>
                </a:solidFill>
                <a:latin typeface="Rubik"/>
                <a:ea typeface="Rubik"/>
                <a:cs typeface="Rubik"/>
                <a:sym typeface="Rubik"/>
              </a:rPr>
              <a:t>Fine-tuned or combined with a RAG model for specific tasks and domains - </a:t>
            </a:r>
            <a:r>
              <a:rPr lang="en">
                <a:solidFill>
                  <a:schemeClr val="dk1"/>
                </a:solidFill>
                <a:latin typeface="Rubik"/>
                <a:ea typeface="Rubik"/>
                <a:cs typeface="Rubik"/>
                <a:sym typeface="Rubik"/>
              </a:rPr>
              <a:t>this just means they can be tweaked for specific use-cases, and can be used with a RAG model to fetch external data and update outputs.</a:t>
            </a:r>
            <a:endParaRPr>
              <a:solidFill>
                <a:schemeClr val="dk1"/>
              </a:solidFill>
              <a:latin typeface="Rubik"/>
              <a:ea typeface="Rubik"/>
              <a:cs typeface="Rubik"/>
              <a:sym typeface="Rubik"/>
            </a:endParaRPr>
          </a:p>
          <a:p>
            <a:pPr indent="0" lvl="0" marL="0" rtl="0" algn="l">
              <a:spcBef>
                <a:spcPts val="0"/>
              </a:spcBef>
              <a:spcAft>
                <a:spcPts val="0"/>
              </a:spcAft>
              <a:buNone/>
            </a:pPr>
            <a:r>
              <a:t/>
            </a:r>
            <a:endParaRPr b="1">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Output:</a:t>
            </a:r>
            <a:endParaRPr b="1">
              <a:solidFill>
                <a:schemeClr val="dk1"/>
              </a:solidFill>
              <a:latin typeface="Rubik"/>
              <a:ea typeface="Rubik"/>
              <a:cs typeface="Rubik"/>
              <a:sym typeface="Rubik"/>
            </a:endParaRPr>
          </a:p>
          <a:p>
            <a:pPr indent="0" lvl="0" marL="0" rtl="0" algn="l">
              <a:spcBef>
                <a:spcPts val="0"/>
              </a:spcBef>
              <a:spcAft>
                <a:spcPts val="0"/>
              </a:spcAft>
              <a:buNone/>
            </a:pPr>
            <a:r>
              <a:t/>
            </a:r>
            <a:endParaRPr b="1">
              <a:solidFill>
                <a:schemeClr val="dk1"/>
              </a:solidFill>
              <a:latin typeface="Rubik"/>
              <a:ea typeface="Rubik"/>
              <a:cs typeface="Rubik"/>
              <a:sym typeface="Rubik"/>
            </a:endParaRPr>
          </a:p>
          <a:p>
            <a:pPr indent="-222250" lvl="0" marL="254000" rtl="0" algn="l">
              <a:spcBef>
                <a:spcPts val="0"/>
              </a:spcBef>
              <a:spcAft>
                <a:spcPts val="0"/>
              </a:spcAft>
              <a:buClr>
                <a:schemeClr val="dk1"/>
              </a:buClr>
              <a:buSzPts val="1100"/>
              <a:buFont typeface="Rubik"/>
              <a:buChar char="❑"/>
            </a:pPr>
            <a:r>
              <a:rPr b="1" lang="en">
                <a:solidFill>
                  <a:schemeClr val="dk1"/>
                </a:solidFill>
                <a:latin typeface="Rubik"/>
                <a:ea typeface="Rubik"/>
                <a:cs typeface="Rubik"/>
                <a:sym typeface="Rubik"/>
              </a:rPr>
              <a:t>Context-aware responses </a:t>
            </a:r>
            <a:r>
              <a:rPr lang="en">
                <a:solidFill>
                  <a:schemeClr val="dk1"/>
                </a:solidFill>
                <a:latin typeface="Rubik"/>
                <a:ea typeface="Rubik"/>
                <a:cs typeface="Rubik"/>
                <a:sym typeface="Rubik"/>
              </a:rPr>
              <a:t>whose quality improves with the training data size and the model architecture</a:t>
            </a:r>
            <a:endParaRPr>
              <a:solidFill>
                <a:schemeClr val="dk1"/>
              </a:solidFill>
              <a:latin typeface="Rubik"/>
              <a:ea typeface="Rubik"/>
              <a:cs typeface="Rubik"/>
              <a:sym typeface="Rubik"/>
            </a:endParaRPr>
          </a:p>
        </p:txBody>
      </p:sp>
      <p:sp>
        <p:nvSpPr>
          <p:cNvPr id="395" name="Google Shape;395;p48"/>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396" name="Google Shape;396;p48"/>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idx="12" type="sldNum"/>
          </p:nvPr>
        </p:nvSpPr>
        <p:spPr>
          <a:xfrm>
            <a:off x="8385883" y="63300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402" name="Google Shape;402;p49"/>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03" name="Google Shape;403;p49"/>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04" name="Google Shape;404;p49"/>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Proprietary vs Open Source LLMs</a:t>
            </a:r>
            <a:endParaRPr b="0" i="0" sz="1700" u="none" cap="none" strike="noStrike">
              <a:solidFill>
                <a:srgbClr val="000000"/>
              </a:solidFill>
              <a:latin typeface="Rubik"/>
              <a:ea typeface="Rubik"/>
              <a:cs typeface="Rubik"/>
              <a:sym typeface="Rubik"/>
            </a:endParaRPr>
          </a:p>
        </p:txBody>
      </p:sp>
      <p:sp>
        <p:nvSpPr>
          <p:cNvPr id="405" name="Google Shape;405;p49"/>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406" name="Google Shape;406;p49"/>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graphicFrame>
        <p:nvGraphicFramePr>
          <p:cNvPr id="407" name="Google Shape;407;p49"/>
          <p:cNvGraphicFramePr/>
          <p:nvPr/>
        </p:nvGraphicFramePr>
        <p:xfrm>
          <a:off x="725700" y="1046225"/>
          <a:ext cx="3000000" cy="3000000"/>
        </p:xfrm>
        <a:graphic>
          <a:graphicData uri="http://schemas.openxmlformats.org/drawingml/2006/table">
            <a:tbl>
              <a:tblPr>
                <a:noFill/>
                <a:tableStyleId>{7DDFFD13-DEDE-4F96-A134-3E3C73AE2FBC}</a:tableStyleId>
              </a:tblPr>
              <a:tblGrid>
                <a:gridCol w="3612550"/>
                <a:gridCol w="3612550"/>
              </a:tblGrid>
              <a:tr h="358800">
                <a:tc>
                  <a:txBody>
                    <a:bodyPr/>
                    <a:lstStyle/>
                    <a:p>
                      <a:pPr indent="0" lvl="0" marL="0" rtl="0" algn="l">
                        <a:spcBef>
                          <a:spcPts val="0"/>
                        </a:spcBef>
                        <a:spcAft>
                          <a:spcPts val="0"/>
                        </a:spcAft>
                        <a:buNone/>
                      </a:pPr>
                      <a:r>
                        <a:rPr b="1" lang="en"/>
                        <a:t>Proprietary (GPTx.x, Claude, etc)</a:t>
                      </a:r>
                      <a:endParaRPr b="1"/>
                    </a:p>
                  </a:txBody>
                  <a:tcPr marT="91425" marB="91425" marR="91425" marL="91425"/>
                </a:tc>
                <a:tc>
                  <a:txBody>
                    <a:bodyPr/>
                    <a:lstStyle/>
                    <a:p>
                      <a:pPr indent="0" lvl="0" marL="0" rtl="0" algn="l">
                        <a:spcBef>
                          <a:spcPts val="0"/>
                        </a:spcBef>
                        <a:spcAft>
                          <a:spcPts val="0"/>
                        </a:spcAft>
                        <a:buNone/>
                      </a:pPr>
                      <a:r>
                        <a:rPr b="1" lang="en"/>
                        <a:t>Open Source (LLaMA, BLOOM)</a:t>
                      </a:r>
                      <a:endParaRPr b="1"/>
                    </a:p>
                  </a:txBody>
                  <a:tcPr marT="91425" marB="91425" marR="91425" marL="91425"/>
                </a:tc>
              </a:tr>
              <a:tr h="345025">
                <a:tc>
                  <a:txBody>
                    <a:bodyPr/>
                    <a:lstStyle/>
                    <a:p>
                      <a:pPr indent="0" lvl="0" marL="0" rtl="0" algn="l">
                        <a:spcBef>
                          <a:spcPts val="0"/>
                        </a:spcBef>
                        <a:spcAft>
                          <a:spcPts val="0"/>
                        </a:spcAft>
                        <a:buNone/>
                      </a:pPr>
                      <a:r>
                        <a:rPr lang="en" sz="1100">
                          <a:solidFill>
                            <a:srgbClr val="274E13"/>
                          </a:solidFill>
                          <a:latin typeface="Rubik Medium"/>
                          <a:ea typeface="Rubik Medium"/>
                          <a:cs typeface="Rubik Medium"/>
                          <a:sym typeface="Rubik Medium"/>
                        </a:rPr>
                        <a:t>High Performance</a:t>
                      </a:r>
                      <a:endParaRPr sz="1100">
                        <a:solidFill>
                          <a:srgbClr val="274E13"/>
                        </a:solidFill>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Performance Gap</a:t>
                      </a:r>
                      <a:endParaRPr sz="1100">
                        <a:solidFill>
                          <a:srgbClr val="990000"/>
                        </a:solidFill>
                        <a:latin typeface="Rubik Medium"/>
                        <a:ea typeface="Rubik Medium"/>
                        <a:cs typeface="Rubik Medium"/>
                        <a:sym typeface="Rubik Medium"/>
                      </a:endParaRPr>
                    </a:p>
                  </a:txBody>
                  <a:tcPr marT="91425" marB="91425" marR="91425" marL="91425"/>
                </a:tc>
              </a:tr>
              <a:tr h="345025">
                <a:tc>
                  <a:txBody>
                    <a:bodyPr/>
                    <a:lstStyle/>
                    <a:p>
                      <a:pPr indent="0" lvl="0" marL="0" rtl="0" algn="l">
                        <a:spcBef>
                          <a:spcPts val="0"/>
                        </a:spcBef>
                        <a:spcAft>
                          <a:spcPts val="0"/>
                        </a:spcAft>
                        <a:buNone/>
                      </a:pPr>
                      <a:r>
                        <a:rPr lang="en" sz="1100">
                          <a:solidFill>
                            <a:srgbClr val="274E13"/>
                          </a:solidFill>
                          <a:latin typeface="Rubik Medium"/>
                          <a:ea typeface="Rubik Medium"/>
                          <a:cs typeface="Rubik Medium"/>
                          <a:sym typeface="Rubik Medium"/>
                        </a:rPr>
                        <a:t>Continuous Improvement</a:t>
                      </a:r>
                      <a:endParaRPr sz="1100">
                        <a:solidFill>
                          <a:srgbClr val="274E13"/>
                        </a:solidFill>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Maintenance Burden</a:t>
                      </a:r>
                      <a:endParaRPr sz="1100">
                        <a:solidFill>
                          <a:srgbClr val="990000"/>
                        </a:solidFill>
                        <a:latin typeface="Rubik Medium"/>
                        <a:ea typeface="Rubik Medium"/>
                        <a:cs typeface="Rubik Medium"/>
                        <a:sym typeface="Rubik Medium"/>
                      </a:endParaRPr>
                    </a:p>
                  </a:txBody>
                  <a:tcPr marT="91425" marB="91425" marR="91425" marL="91425"/>
                </a:tc>
              </a:tr>
              <a:tr h="345025">
                <a:tc>
                  <a:txBody>
                    <a:bodyPr/>
                    <a:lstStyle/>
                    <a:p>
                      <a:pPr indent="0" lvl="0" marL="0" rtl="0" algn="l">
                        <a:spcBef>
                          <a:spcPts val="0"/>
                        </a:spcBef>
                        <a:spcAft>
                          <a:spcPts val="0"/>
                        </a:spcAft>
                        <a:buNone/>
                      </a:pPr>
                      <a:r>
                        <a:rPr lang="en" sz="1100">
                          <a:solidFill>
                            <a:srgbClr val="274E13"/>
                          </a:solidFill>
                          <a:latin typeface="Rubik Medium"/>
                          <a:ea typeface="Rubik Medium"/>
                          <a:cs typeface="Rubik Medium"/>
                          <a:sym typeface="Rubik Medium"/>
                        </a:rPr>
                        <a:t>Enterprise-ready</a:t>
                      </a:r>
                      <a:endParaRPr sz="1100">
                        <a:solidFill>
                          <a:srgbClr val="274E13"/>
                        </a:solidFill>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Limited enterprise support</a:t>
                      </a:r>
                      <a:endParaRPr sz="1100">
                        <a:solidFill>
                          <a:srgbClr val="990000"/>
                        </a:solidFill>
                        <a:latin typeface="Rubik Medium"/>
                        <a:ea typeface="Rubik Medium"/>
                        <a:cs typeface="Rubik Medium"/>
                        <a:sym typeface="Rubik Medium"/>
                      </a:endParaRPr>
                    </a:p>
                  </a:txBody>
                  <a:tcPr marT="91425" marB="91425" marR="91425" marL="91425"/>
                </a:tc>
              </a:tr>
              <a:tr h="317375">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Lack of Transparency</a:t>
                      </a:r>
                      <a:endParaRPr sz="1100">
                        <a:solidFill>
                          <a:srgbClr val="990000"/>
                        </a:solidFill>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38761D"/>
                          </a:solidFill>
                          <a:latin typeface="Rubik Medium"/>
                          <a:ea typeface="Rubik Medium"/>
                          <a:cs typeface="Rubik Medium"/>
                          <a:sym typeface="Rubik Medium"/>
                        </a:rPr>
                        <a:t>Transparent</a:t>
                      </a:r>
                      <a:endParaRPr sz="1100">
                        <a:solidFill>
                          <a:srgbClr val="38761D"/>
                        </a:solidFill>
                        <a:latin typeface="Rubik Medium"/>
                        <a:ea typeface="Rubik Medium"/>
                        <a:cs typeface="Rubik Medium"/>
                        <a:sym typeface="Rubik Medium"/>
                      </a:endParaRPr>
                    </a:p>
                  </a:txBody>
                  <a:tcPr marT="91425" marB="91425" marR="91425" marL="91425"/>
                </a:tc>
              </a:tr>
              <a:tr h="345025">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Vendor-dependence</a:t>
                      </a:r>
                      <a:endParaRPr sz="1100">
                        <a:solidFill>
                          <a:srgbClr val="990000"/>
                        </a:solidFill>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38761D"/>
                          </a:solidFill>
                          <a:latin typeface="Rubik Medium"/>
                          <a:ea typeface="Rubik Medium"/>
                          <a:cs typeface="Rubik Medium"/>
                          <a:sym typeface="Rubik Medium"/>
                        </a:rPr>
                        <a:t>Self-hosting and migration is relatively easy</a:t>
                      </a:r>
                      <a:endParaRPr sz="1100">
                        <a:solidFill>
                          <a:srgbClr val="38761D"/>
                        </a:solidFill>
                        <a:latin typeface="Rubik Medium"/>
                        <a:ea typeface="Rubik Medium"/>
                        <a:cs typeface="Rubik Medium"/>
                        <a:sym typeface="Rubik Medium"/>
                      </a:endParaRPr>
                    </a:p>
                  </a:txBody>
                  <a:tcPr marT="91425" marB="91425" marR="91425" marL="91425"/>
                </a:tc>
              </a:tr>
              <a:tr h="345025">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Subscription/usage-based pricing</a:t>
                      </a:r>
                      <a:endParaRPr sz="1100">
                        <a:solidFill>
                          <a:srgbClr val="990000"/>
                        </a:solidFill>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38761D"/>
                          </a:solidFill>
                          <a:latin typeface="Rubik Medium"/>
                          <a:ea typeface="Rubik Medium"/>
                          <a:cs typeface="Rubik Medium"/>
                          <a:sym typeface="Rubik Medium"/>
                        </a:rPr>
                        <a:t>Cost-effective - pay for hosting only</a:t>
                      </a:r>
                      <a:endParaRPr sz="1100">
                        <a:solidFill>
                          <a:srgbClr val="38761D"/>
                        </a:solidFill>
                        <a:latin typeface="Rubik Medium"/>
                        <a:ea typeface="Rubik Medium"/>
                        <a:cs typeface="Rubik Medium"/>
                        <a:sym typeface="Rubik Medium"/>
                      </a:endParaRPr>
                    </a:p>
                  </a:txBody>
                  <a:tcPr marT="91425" marB="91425" marR="91425" marL="91425"/>
                </a:tc>
              </a:tr>
              <a:tr h="345025">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Limited control</a:t>
                      </a:r>
                      <a:endParaRPr sz="1100">
                        <a:solidFill>
                          <a:srgbClr val="990000"/>
                        </a:solidFill>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38761D"/>
                          </a:solidFill>
                          <a:latin typeface="Rubik Medium"/>
                          <a:ea typeface="Rubik Medium"/>
                          <a:cs typeface="Rubik Medium"/>
                          <a:sym typeface="Rubik Medium"/>
                        </a:rPr>
                        <a:t>Customizable</a:t>
                      </a:r>
                      <a:endParaRPr sz="1100">
                        <a:solidFill>
                          <a:srgbClr val="38761D"/>
                        </a:solidFill>
                        <a:latin typeface="Rubik Medium"/>
                        <a:ea typeface="Rubik Medium"/>
                        <a:cs typeface="Rubik Medium"/>
                        <a:sym typeface="Rubik Medium"/>
                      </a:endParaRPr>
                    </a:p>
                  </a:txBody>
                  <a:tcPr marT="91425" marB="91425" marR="91425" marL="91425"/>
                </a:tc>
              </a:tr>
              <a:tr h="345025">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Privacy issues</a:t>
                      </a:r>
                      <a:endParaRPr sz="1100">
                        <a:solidFill>
                          <a:srgbClr val="990000"/>
                        </a:solidFill>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Licensing issues</a:t>
                      </a:r>
                      <a:endParaRPr sz="1100">
                        <a:solidFill>
                          <a:srgbClr val="990000"/>
                        </a:solidFill>
                        <a:latin typeface="Rubik Medium"/>
                        <a:ea typeface="Rubik Medium"/>
                        <a:cs typeface="Rubik Medium"/>
                        <a:sym typeface="Rubik Medium"/>
                      </a:endParaRPr>
                    </a:p>
                  </a:txBody>
                  <a:tcPr marT="91425" marB="91425" marR="91425" marL="91425"/>
                </a:tc>
              </a:tr>
              <a:tr h="345025">
                <a:tc>
                  <a:txBody>
                    <a:bodyPr/>
                    <a:lstStyle/>
                    <a:p>
                      <a:pPr indent="0" lvl="0" marL="0" rtl="0" algn="l">
                        <a:spcBef>
                          <a:spcPts val="0"/>
                        </a:spcBef>
                        <a:spcAft>
                          <a:spcPts val="0"/>
                        </a:spcAft>
                        <a:buNone/>
                      </a:pPr>
                      <a:r>
                        <a:t/>
                      </a:r>
                      <a:endParaRPr sz="1100">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990000"/>
                          </a:solidFill>
                          <a:latin typeface="Rubik Medium"/>
                          <a:ea typeface="Rubik Medium"/>
                          <a:cs typeface="Rubik Medium"/>
                          <a:sym typeface="Rubik Medium"/>
                        </a:rPr>
                        <a:t>Resource-intensive</a:t>
                      </a:r>
                      <a:endParaRPr sz="1100">
                        <a:solidFill>
                          <a:srgbClr val="990000"/>
                        </a:solidFill>
                        <a:latin typeface="Rubik Medium"/>
                        <a:ea typeface="Rubik Medium"/>
                        <a:cs typeface="Rubik Medium"/>
                        <a:sym typeface="Rubik Medium"/>
                      </a:endParaRPr>
                    </a:p>
                  </a:txBody>
                  <a:tcPr marT="91425" marB="91425" marR="91425" marL="91425"/>
                </a:tc>
              </a:tr>
              <a:tr h="345025">
                <a:tc>
                  <a:txBody>
                    <a:bodyPr/>
                    <a:lstStyle/>
                    <a:p>
                      <a:pPr indent="0" lvl="0" marL="0" rtl="0" algn="l">
                        <a:spcBef>
                          <a:spcPts val="0"/>
                        </a:spcBef>
                        <a:spcAft>
                          <a:spcPts val="0"/>
                        </a:spcAft>
                        <a:buNone/>
                      </a:pPr>
                      <a:r>
                        <a:t/>
                      </a:r>
                      <a:endParaRPr sz="1100">
                        <a:latin typeface="Rubik Medium"/>
                        <a:ea typeface="Rubik Medium"/>
                        <a:cs typeface="Rubik Medium"/>
                        <a:sym typeface="Rubik Medium"/>
                      </a:endParaRPr>
                    </a:p>
                  </a:txBody>
                  <a:tcPr marT="91425" marB="91425" marR="91425" marL="91425"/>
                </a:tc>
                <a:tc>
                  <a:txBody>
                    <a:bodyPr/>
                    <a:lstStyle/>
                    <a:p>
                      <a:pPr indent="0" lvl="0" marL="0" rtl="0" algn="l">
                        <a:spcBef>
                          <a:spcPts val="0"/>
                        </a:spcBef>
                        <a:spcAft>
                          <a:spcPts val="0"/>
                        </a:spcAft>
                        <a:buNone/>
                      </a:pPr>
                      <a:r>
                        <a:rPr lang="en" sz="1100">
                          <a:solidFill>
                            <a:srgbClr val="38761D"/>
                          </a:solidFill>
                          <a:latin typeface="Rubik Medium"/>
                          <a:ea typeface="Rubik Medium"/>
                          <a:cs typeface="Rubik Medium"/>
                          <a:sym typeface="Rubik Medium"/>
                        </a:rPr>
                        <a:t>Community Support</a:t>
                      </a:r>
                      <a:endParaRPr sz="1100">
                        <a:solidFill>
                          <a:srgbClr val="38761D"/>
                        </a:solidFill>
                        <a:latin typeface="Rubik Medium"/>
                        <a:ea typeface="Rubik Medium"/>
                        <a:cs typeface="Rubik Medium"/>
                        <a:sym typeface="Rubik Medium"/>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000000"/>
              </a:solidFill>
              <a:latin typeface="Times New Roman"/>
              <a:ea typeface="Times New Roman"/>
              <a:cs typeface="Times New Roman"/>
              <a:sym typeface="Times New Roman"/>
            </a:endParaRPr>
          </a:p>
        </p:txBody>
      </p:sp>
      <p:pic>
        <p:nvPicPr>
          <p:cNvPr id="413" name="Google Shape;413;p50"/>
          <p:cNvPicPr preferRelativeResize="0"/>
          <p:nvPr/>
        </p:nvPicPr>
        <p:blipFill rotWithShape="1">
          <a:blip r:embed="rId3">
            <a:alphaModFix/>
          </a:blip>
          <a:srcRect b="0" l="0" r="0" t="0"/>
          <a:stretch/>
        </p:blipFill>
        <p:spPr>
          <a:xfrm>
            <a:off x="0" y="0"/>
            <a:ext cx="9143640" cy="5142960"/>
          </a:xfrm>
          <a:prstGeom prst="rect">
            <a:avLst/>
          </a:prstGeom>
          <a:noFill/>
          <a:ln>
            <a:noFill/>
          </a:ln>
        </p:spPr>
      </p:pic>
      <p:sp>
        <p:nvSpPr>
          <p:cNvPr id="414" name="Google Shape;414;p50"/>
          <p:cNvSpPr/>
          <p:nvPr/>
        </p:nvSpPr>
        <p:spPr>
          <a:xfrm>
            <a:off x="7059600" y="222120"/>
            <a:ext cx="1954800" cy="222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ubik Light"/>
                <a:ea typeface="Rubik Light"/>
                <a:cs typeface="Rubik Light"/>
                <a:sym typeface="Rubik Light"/>
              </a:rPr>
              <a:t>allwomen.tech</a:t>
            </a:r>
            <a:endParaRPr b="0" i="0" sz="800" u="none" cap="none" strike="noStrike">
              <a:solidFill>
                <a:srgbClr val="000000"/>
              </a:solidFill>
              <a:latin typeface="Arial"/>
              <a:ea typeface="Arial"/>
              <a:cs typeface="Arial"/>
              <a:sym typeface="Arial"/>
            </a:endParaRPr>
          </a:p>
        </p:txBody>
      </p:sp>
      <p:sp>
        <p:nvSpPr>
          <p:cNvPr id="415" name="Google Shape;415;p50"/>
          <p:cNvSpPr/>
          <p:nvPr/>
        </p:nvSpPr>
        <p:spPr>
          <a:xfrm>
            <a:off x="723960" y="2378160"/>
            <a:ext cx="6478800" cy="184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&lt; </a:t>
            </a:r>
            <a:endParaRPr sz="1100"/>
          </a:p>
          <a:p>
            <a:pPr indent="0" lvl="0" marL="0" marR="0" rtl="0" algn="l">
              <a:lnSpc>
                <a:spcPct val="100000"/>
              </a:lnSpc>
              <a:spcBef>
                <a:spcPts val="0"/>
              </a:spcBef>
              <a:spcAft>
                <a:spcPts val="0"/>
              </a:spcAft>
              <a:buClr>
                <a:srgbClr val="000000"/>
              </a:buClr>
              <a:buSzPts val="2400"/>
              <a:buFont typeface="Arial"/>
              <a:buNone/>
            </a:pPr>
            <a:r>
              <a:rPr lang="en" sz="2400">
                <a:solidFill>
                  <a:srgbClr val="F3F3F3"/>
                </a:solidFill>
                <a:latin typeface="Rubik Light"/>
                <a:ea typeface="Rubik Light"/>
                <a:cs typeface="Rubik Light"/>
                <a:sym typeface="Rubik Light"/>
              </a:rPr>
              <a:t>Exploring Open Source LLMs</a:t>
            </a:r>
            <a:endParaRPr sz="2400">
              <a:solidFill>
                <a:srgbClr val="F3F3F3"/>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&gt;</a:t>
            </a:r>
            <a:endParaRPr b="0" i="0" sz="2400" u="none" cap="none" strike="noStrike">
              <a:solidFill>
                <a:srgbClr val="000000"/>
              </a:solidFill>
              <a:latin typeface="Arial"/>
              <a:ea typeface="Arial"/>
              <a:cs typeface="Arial"/>
              <a:sym typeface="Arial"/>
            </a:endParaRPr>
          </a:p>
        </p:txBody>
      </p:sp>
      <p:sp>
        <p:nvSpPr>
          <p:cNvPr id="416" name="Google Shape;416;p50"/>
          <p:cNvSpPr/>
          <p:nvPr/>
        </p:nvSpPr>
        <p:spPr>
          <a:xfrm>
            <a:off x="8665176" y="1765326"/>
            <a:ext cx="478500" cy="337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422" name="Google Shape;422;p51"/>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23" name="Google Shape;423;p51"/>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24" name="Google Shape;424;p51"/>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Intro to Hugging Face</a:t>
            </a:r>
            <a:endParaRPr b="0" i="0" sz="1700" u="none" cap="none" strike="noStrike">
              <a:solidFill>
                <a:srgbClr val="000000"/>
              </a:solidFill>
              <a:latin typeface="Rubik"/>
              <a:ea typeface="Rubik"/>
              <a:cs typeface="Rubik"/>
              <a:sym typeface="Rubik"/>
            </a:endParaRPr>
          </a:p>
        </p:txBody>
      </p:sp>
      <p:sp>
        <p:nvSpPr>
          <p:cNvPr id="425" name="Google Shape;425;p51"/>
          <p:cNvSpPr txBox="1"/>
          <p:nvPr/>
        </p:nvSpPr>
        <p:spPr>
          <a:xfrm>
            <a:off x="3665890" y="1208220"/>
            <a:ext cx="1812300" cy="238500"/>
          </a:xfrm>
          <a:prstGeom prst="rect">
            <a:avLst/>
          </a:prstGeom>
          <a:noFill/>
          <a:ln>
            <a:noFill/>
          </a:ln>
        </p:spPr>
        <p:txBody>
          <a:bodyPr anchorCtr="0" anchor="t" bIns="34275" lIns="68575" spcFirstLastPara="1" rIns="68575" wrap="square" tIns="34275">
            <a:spAutoFit/>
          </a:bodyPr>
          <a:lstStyle/>
          <a:p>
            <a:pPr indent="0" lvl="1" marL="34290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6" name="Google Shape;426;p51"/>
          <p:cNvSpPr txBox="1"/>
          <p:nvPr/>
        </p:nvSpPr>
        <p:spPr>
          <a:xfrm>
            <a:off x="3665890" y="2303570"/>
            <a:ext cx="1812300" cy="238500"/>
          </a:xfrm>
          <a:prstGeom prst="rect">
            <a:avLst/>
          </a:prstGeom>
          <a:noFill/>
          <a:ln>
            <a:noFill/>
          </a:ln>
        </p:spPr>
        <p:txBody>
          <a:bodyPr anchorCtr="0" anchor="t" bIns="34275" lIns="68575" spcFirstLastPara="1" rIns="68575" wrap="square" tIns="34275">
            <a:spAutoFit/>
          </a:bodyPr>
          <a:lstStyle/>
          <a:p>
            <a:pPr indent="0" lvl="1" marL="342900" marR="0" rtl="0" algn="l">
              <a:lnSpc>
                <a:spcPct val="100000"/>
              </a:lnSpc>
              <a:spcBef>
                <a:spcPts val="0"/>
              </a:spcBef>
              <a:spcAft>
                <a:spcPts val="0"/>
              </a:spcAft>
              <a:buNone/>
            </a:pPr>
            <a:r>
              <a:t/>
            </a:r>
            <a:endParaRPr b="0" i="0" sz="1100" u="none" cap="none" strike="noStrike">
              <a:solidFill>
                <a:srgbClr val="000000"/>
              </a:solidFill>
              <a:latin typeface="Arial"/>
              <a:ea typeface="Arial"/>
              <a:cs typeface="Arial"/>
              <a:sym typeface="Arial"/>
            </a:endParaRPr>
          </a:p>
        </p:txBody>
      </p:sp>
      <p:sp>
        <p:nvSpPr>
          <p:cNvPr id="427" name="Google Shape;427;p51"/>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428" name="Google Shape;428;p51"/>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429" name="Google Shape;429;p51"/>
          <p:cNvSpPr txBox="1"/>
          <p:nvPr/>
        </p:nvSpPr>
        <p:spPr>
          <a:xfrm>
            <a:off x="2485799" y="1441575"/>
            <a:ext cx="6261000" cy="34902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317500" lvl="0" marL="457200" marR="0" rtl="0" algn="l">
              <a:lnSpc>
                <a:spcPct val="100000"/>
              </a:lnSpc>
              <a:spcBef>
                <a:spcPts val="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Create a </a:t>
            </a:r>
            <a:r>
              <a:rPr b="1" lang="en">
                <a:solidFill>
                  <a:schemeClr val="dk1"/>
                </a:solidFill>
                <a:latin typeface="Rubik"/>
                <a:ea typeface="Rubik"/>
                <a:cs typeface="Rubik"/>
                <a:sym typeface="Rubik"/>
              </a:rPr>
              <a:t>new notebook </a:t>
            </a:r>
            <a:r>
              <a:rPr lang="en">
                <a:solidFill>
                  <a:schemeClr val="dk1"/>
                </a:solidFill>
                <a:latin typeface="Rubik"/>
                <a:ea typeface="Rubik"/>
                <a:cs typeface="Rubik"/>
                <a:sym typeface="Rubik"/>
              </a:rPr>
              <a:t>in Colab</a:t>
            </a:r>
            <a:endParaRPr>
              <a:solidFill>
                <a:schemeClr val="dk1"/>
              </a:solidFill>
              <a:latin typeface="Rubik"/>
              <a:ea typeface="Rubik"/>
              <a:cs typeface="Rubik"/>
              <a:sym typeface="Rubik"/>
            </a:endParaRPr>
          </a:p>
          <a:p>
            <a:pPr indent="-317500" lvl="0" marL="457200" marR="0" rtl="0" algn="l">
              <a:lnSpc>
                <a:spcPct val="100000"/>
              </a:lnSpc>
              <a:spcBef>
                <a:spcPts val="100"/>
              </a:spcBef>
              <a:spcAft>
                <a:spcPts val="0"/>
              </a:spcAft>
              <a:buClr>
                <a:schemeClr val="dk1"/>
              </a:buClr>
              <a:buSzPts val="1400"/>
              <a:buFont typeface="Rubik"/>
              <a:buAutoNum type="arabicPeriod"/>
            </a:pPr>
            <a:r>
              <a:rPr b="1" lang="en">
                <a:solidFill>
                  <a:schemeClr val="dk1"/>
                </a:solidFill>
                <a:latin typeface="Rubik"/>
                <a:ea typeface="Rubik"/>
                <a:cs typeface="Rubik"/>
                <a:sym typeface="Rubik"/>
              </a:rPr>
              <a:t>Runtime</a:t>
            </a:r>
            <a:r>
              <a:rPr lang="en">
                <a:solidFill>
                  <a:schemeClr val="dk1"/>
                </a:solidFill>
                <a:latin typeface="Rubik"/>
                <a:ea typeface="Rubik"/>
                <a:cs typeface="Rubik"/>
                <a:sym typeface="Rubik"/>
              </a:rPr>
              <a:t> &gt; Change runtime type &gt; Hardware accelerator &gt; </a:t>
            </a:r>
            <a:r>
              <a:rPr b="1" lang="en">
                <a:solidFill>
                  <a:schemeClr val="dk1"/>
                </a:solidFill>
                <a:latin typeface="Rubik"/>
                <a:ea typeface="Rubik"/>
                <a:cs typeface="Rubik"/>
                <a:sym typeface="Rubik"/>
              </a:rPr>
              <a:t>GPU</a:t>
            </a:r>
            <a:r>
              <a:rPr lang="en">
                <a:solidFill>
                  <a:schemeClr val="dk1"/>
                </a:solidFill>
                <a:latin typeface="Rubik"/>
                <a:ea typeface="Rubik"/>
                <a:cs typeface="Rubik"/>
                <a:sym typeface="Rubik"/>
              </a:rPr>
              <a:t> &gt; </a:t>
            </a:r>
            <a:r>
              <a:rPr b="1" lang="en">
                <a:solidFill>
                  <a:schemeClr val="dk1"/>
                </a:solidFill>
                <a:latin typeface="Rubik"/>
                <a:ea typeface="Rubik"/>
                <a:cs typeface="Rubik"/>
                <a:sym typeface="Rubik"/>
              </a:rPr>
              <a:t>Save</a:t>
            </a:r>
            <a:endParaRPr b="1">
              <a:solidFill>
                <a:schemeClr val="dk1"/>
              </a:solidFill>
              <a:latin typeface="Rubik"/>
              <a:ea typeface="Rubik"/>
              <a:cs typeface="Rubik"/>
              <a:sym typeface="Rubik"/>
            </a:endParaRPr>
          </a:p>
          <a:p>
            <a:pPr indent="-317500" lvl="0" marL="457200" marR="0" rtl="0" algn="l">
              <a:lnSpc>
                <a:spcPct val="100000"/>
              </a:lnSpc>
              <a:spcBef>
                <a:spcPts val="100"/>
              </a:spcBef>
              <a:spcAft>
                <a:spcPts val="0"/>
              </a:spcAft>
              <a:buClr>
                <a:schemeClr val="dk1"/>
              </a:buClr>
              <a:buSzPts val="1400"/>
              <a:buFont typeface="Rubik"/>
              <a:buAutoNum type="arabicPeriod"/>
            </a:pPr>
            <a:r>
              <a:rPr lang="en">
                <a:solidFill>
                  <a:schemeClr val="dk1"/>
                </a:solidFill>
                <a:latin typeface="Rubik"/>
                <a:ea typeface="Rubik"/>
                <a:cs typeface="Rubik"/>
                <a:sym typeface="Rubik"/>
              </a:rPr>
              <a:t>Use </a:t>
            </a:r>
            <a:r>
              <a:rPr b="1" lang="en">
                <a:solidFill>
                  <a:schemeClr val="dk1"/>
                </a:solidFill>
                <a:latin typeface="Rubik"/>
                <a:ea typeface="Rubik"/>
                <a:cs typeface="Rubik"/>
                <a:sym typeface="Rubik"/>
              </a:rPr>
              <a:t>!pip install </a:t>
            </a:r>
            <a:r>
              <a:rPr lang="en">
                <a:solidFill>
                  <a:schemeClr val="dk1"/>
                </a:solidFill>
                <a:latin typeface="Rubik"/>
                <a:ea typeface="Rubik"/>
                <a:cs typeface="Rubik"/>
                <a:sym typeface="Rubik"/>
              </a:rPr>
              <a:t>to add Hugging Face libraries with: </a:t>
            </a:r>
            <a:r>
              <a:rPr b="1" lang="en">
                <a:solidFill>
                  <a:schemeClr val="dk1"/>
                </a:solidFill>
                <a:latin typeface="Rubik"/>
                <a:ea typeface="Rubik"/>
                <a:cs typeface="Rubik"/>
                <a:sym typeface="Rubik"/>
              </a:rPr>
              <a:t>transformers, datasets, tokenizers</a:t>
            </a:r>
            <a:endParaRPr b="1">
              <a:solidFill>
                <a:schemeClr val="dk1"/>
              </a:solidFill>
              <a:latin typeface="Rubik"/>
              <a:ea typeface="Rubik"/>
              <a:cs typeface="Rubik"/>
              <a:sym typeface="Rubik"/>
            </a:endParaRPr>
          </a:p>
          <a:p>
            <a:pPr indent="-317500" lvl="0" marL="457200" marR="0" rtl="0" algn="l">
              <a:lnSpc>
                <a:spcPct val="100000"/>
              </a:lnSpc>
              <a:spcBef>
                <a:spcPts val="100"/>
              </a:spcBef>
              <a:spcAft>
                <a:spcPts val="0"/>
              </a:spcAft>
              <a:buClr>
                <a:schemeClr val="dk1"/>
              </a:buClr>
              <a:buSzPts val="1400"/>
              <a:buFont typeface="Rubik"/>
              <a:buAutoNum type="arabicPeriod"/>
            </a:pPr>
            <a:r>
              <a:rPr b="1" lang="en">
                <a:solidFill>
                  <a:schemeClr val="dk1"/>
                </a:solidFill>
                <a:latin typeface="Rubik"/>
                <a:ea typeface="Rubik"/>
                <a:cs typeface="Rubik"/>
                <a:sym typeface="Rubik"/>
              </a:rPr>
              <a:t>Select a model</a:t>
            </a:r>
            <a:r>
              <a:rPr lang="en">
                <a:solidFill>
                  <a:schemeClr val="dk1"/>
                </a:solidFill>
                <a:latin typeface="Rubik"/>
                <a:ea typeface="Rubik"/>
                <a:cs typeface="Rubik"/>
                <a:sym typeface="Rubik"/>
              </a:rPr>
              <a:t> from the hub</a:t>
            </a:r>
            <a:endParaRPr>
              <a:solidFill>
                <a:schemeClr val="dk1"/>
              </a:solidFill>
              <a:latin typeface="Rubik"/>
              <a:ea typeface="Rubik"/>
              <a:cs typeface="Rubik"/>
              <a:sym typeface="Rubik"/>
            </a:endParaRPr>
          </a:p>
          <a:p>
            <a:pPr indent="-317500" lvl="1" marL="914400" marR="0" rtl="0" algn="l">
              <a:lnSpc>
                <a:spcPct val="100000"/>
              </a:lnSpc>
              <a:spcBef>
                <a:spcPts val="100"/>
              </a:spcBef>
              <a:spcAft>
                <a:spcPts val="0"/>
              </a:spcAft>
              <a:buClr>
                <a:schemeClr val="dk1"/>
              </a:buClr>
              <a:buSzPts val="1400"/>
              <a:buFont typeface="Rubik"/>
              <a:buAutoNum type="alphaLcPeriod"/>
            </a:pPr>
            <a:r>
              <a:rPr lang="en">
                <a:solidFill>
                  <a:schemeClr val="dk1"/>
                </a:solidFill>
                <a:latin typeface="Rubik"/>
                <a:ea typeface="Rubik"/>
                <a:cs typeface="Rubik"/>
                <a:sym typeface="Rubik"/>
              </a:rPr>
              <a:t>look at its usage page [let’s use sentiment analysis]</a:t>
            </a:r>
            <a:endParaRPr>
              <a:solidFill>
                <a:schemeClr val="dk1"/>
              </a:solidFill>
              <a:latin typeface="Rubik"/>
              <a:ea typeface="Rubik"/>
              <a:cs typeface="Rubik"/>
              <a:sym typeface="Rubik"/>
            </a:endParaRPr>
          </a:p>
          <a:p>
            <a:pPr indent="-317500" lvl="1" marL="914400" marR="0" rtl="0" algn="l">
              <a:lnSpc>
                <a:spcPct val="100000"/>
              </a:lnSpc>
              <a:spcBef>
                <a:spcPts val="100"/>
              </a:spcBef>
              <a:spcAft>
                <a:spcPts val="0"/>
              </a:spcAft>
              <a:buClr>
                <a:schemeClr val="dk1"/>
              </a:buClr>
              <a:buSzPts val="1400"/>
              <a:buFont typeface="Rubik"/>
              <a:buAutoNum type="alphaLcPeriod"/>
            </a:pPr>
            <a:r>
              <a:rPr lang="en">
                <a:solidFill>
                  <a:schemeClr val="dk1"/>
                </a:solidFill>
                <a:latin typeface="Rubik"/>
                <a:ea typeface="Rubik"/>
                <a:cs typeface="Rubik"/>
                <a:sym typeface="Rubik"/>
              </a:rPr>
              <a:t>Copy the code into Colab and use it with </a:t>
            </a:r>
            <a:r>
              <a:rPr b="1" lang="en">
                <a:solidFill>
                  <a:schemeClr val="dk1"/>
                </a:solidFill>
                <a:latin typeface="Rubik"/>
                <a:ea typeface="Rubik"/>
                <a:cs typeface="Rubik"/>
                <a:sym typeface="Rubik"/>
              </a:rPr>
              <a:t>pipeline</a:t>
            </a:r>
            <a:endParaRPr b="1">
              <a:solidFill>
                <a:schemeClr val="dk1"/>
              </a:solidFill>
              <a:latin typeface="Rubik"/>
              <a:ea typeface="Rubik"/>
              <a:cs typeface="Rubik"/>
              <a:sym typeface="Rubik"/>
            </a:endParaRPr>
          </a:p>
          <a:p>
            <a:pPr indent="-317500" lvl="1" marL="914400" marR="0" rtl="0" algn="l">
              <a:lnSpc>
                <a:spcPct val="100000"/>
              </a:lnSpc>
              <a:spcBef>
                <a:spcPts val="100"/>
              </a:spcBef>
              <a:spcAft>
                <a:spcPts val="0"/>
              </a:spcAft>
              <a:buClr>
                <a:schemeClr val="dk1"/>
              </a:buClr>
              <a:buSzPts val="1400"/>
              <a:buFont typeface="Rubik"/>
              <a:buAutoNum type="alphaLcPeriod"/>
            </a:pPr>
            <a:r>
              <a:rPr lang="en">
                <a:solidFill>
                  <a:schemeClr val="dk1"/>
                </a:solidFill>
                <a:latin typeface="Rubik"/>
                <a:ea typeface="Rubik"/>
                <a:cs typeface="Rubik"/>
                <a:sym typeface="Rubik"/>
              </a:rPr>
              <a:t>Initialize</a:t>
            </a:r>
            <a:endParaRPr>
              <a:solidFill>
                <a:schemeClr val="dk1"/>
              </a:solidFill>
              <a:latin typeface="Rubik"/>
              <a:ea typeface="Rubik"/>
              <a:cs typeface="Rubik"/>
              <a:sym typeface="Rubik"/>
            </a:endParaRPr>
          </a:p>
          <a:p>
            <a:pPr indent="-317500" lvl="1" marL="914400" marR="0" rtl="0" algn="l">
              <a:lnSpc>
                <a:spcPct val="100000"/>
              </a:lnSpc>
              <a:spcBef>
                <a:spcPts val="100"/>
              </a:spcBef>
              <a:spcAft>
                <a:spcPts val="0"/>
              </a:spcAft>
              <a:buClr>
                <a:schemeClr val="dk1"/>
              </a:buClr>
              <a:buSzPts val="1400"/>
              <a:buFont typeface="Rubik"/>
              <a:buAutoNum type="alphaLcPeriod"/>
            </a:pPr>
            <a:r>
              <a:rPr lang="en">
                <a:solidFill>
                  <a:schemeClr val="dk1"/>
                </a:solidFill>
                <a:latin typeface="Rubik"/>
                <a:ea typeface="Rubik"/>
                <a:cs typeface="Rubik"/>
                <a:sym typeface="Rubik"/>
              </a:rPr>
              <a:t>Run a sample!</a:t>
            </a:r>
            <a:endParaRPr>
              <a:solidFill>
                <a:schemeClr val="dk1"/>
              </a:solidFill>
              <a:latin typeface="Rubik"/>
              <a:ea typeface="Rubik"/>
              <a:cs typeface="Rubik"/>
              <a:sym typeface="Rubik"/>
            </a:endParaRPr>
          </a:p>
          <a:p>
            <a:pPr indent="-317500" lvl="0" marL="457200" marR="0" rtl="0" algn="l">
              <a:lnSpc>
                <a:spcPct val="100000"/>
              </a:lnSpc>
              <a:spcBef>
                <a:spcPts val="100"/>
              </a:spcBef>
              <a:spcAft>
                <a:spcPts val="100"/>
              </a:spcAft>
              <a:buClr>
                <a:schemeClr val="dk1"/>
              </a:buClr>
              <a:buSzPts val="1400"/>
              <a:buFont typeface="Rubik"/>
              <a:buAutoNum type="arabicPeriod"/>
            </a:pPr>
            <a:r>
              <a:rPr lang="en">
                <a:solidFill>
                  <a:schemeClr val="dk1"/>
                </a:solidFill>
                <a:latin typeface="Rubik"/>
                <a:ea typeface="Rubik"/>
                <a:cs typeface="Rubik"/>
                <a:sym typeface="Rubik"/>
              </a:rPr>
              <a:t>Rinse and repeat as needed, exploring different models for different tasks</a:t>
            </a:r>
            <a:endParaRPr>
              <a:solidFill>
                <a:schemeClr val="dk1"/>
              </a:solidFill>
              <a:latin typeface="Rubik"/>
              <a:ea typeface="Rubik"/>
              <a:cs typeface="Rubik"/>
              <a:sym typeface="Rubik"/>
            </a:endParaRPr>
          </a:p>
        </p:txBody>
      </p:sp>
      <p:sp>
        <p:nvSpPr>
          <p:cNvPr id="430" name="Google Shape;430;p51"/>
          <p:cNvSpPr txBox="1"/>
          <p:nvPr/>
        </p:nvSpPr>
        <p:spPr>
          <a:xfrm>
            <a:off x="397150" y="1140275"/>
            <a:ext cx="2088600" cy="300000"/>
          </a:xfrm>
          <a:prstGeom prst="rect">
            <a:avLst/>
          </a:prstGeom>
          <a:noFill/>
          <a:ln>
            <a:noFill/>
          </a:ln>
        </p:spPr>
        <p:txBody>
          <a:bodyPr anchorCtr="0" anchor="t" bIns="34275" lIns="68575" spcFirstLastPara="1" rIns="68575" wrap="square" tIns="34275">
            <a:spAutoFit/>
          </a:bodyPr>
          <a:lstStyle/>
          <a:p>
            <a:pPr indent="0" lvl="1" marL="0" marR="0" rtl="0" algn="l">
              <a:lnSpc>
                <a:spcPct val="100000"/>
              </a:lnSpc>
              <a:spcBef>
                <a:spcPts val="0"/>
              </a:spcBef>
              <a:spcAft>
                <a:spcPts val="0"/>
              </a:spcAft>
              <a:buNone/>
            </a:pPr>
            <a:r>
              <a:rPr b="1" lang="en" sz="1500">
                <a:solidFill>
                  <a:schemeClr val="dk1"/>
                </a:solidFill>
                <a:latin typeface="Rubik"/>
                <a:ea typeface="Rubik"/>
                <a:cs typeface="Rubik"/>
                <a:sym typeface="Rubik"/>
              </a:rPr>
              <a:t>What you need:</a:t>
            </a:r>
            <a:endParaRPr b="0" i="0" sz="1100" u="none" cap="none" strike="noStrike">
              <a:solidFill>
                <a:srgbClr val="000000"/>
              </a:solidFill>
              <a:latin typeface="Arial"/>
              <a:ea typeface="Arial"/>
              <a:cs typeface="Arial"/>
              <a:sym typeface="Arial"/>
            </a:endParaRPr>
          </a:p>
        </p:txBody>
      </p:sp>
      <p:sp>
        <p:nvSpPr>
          <p:cNvPr id="431" name="Google Shape;431;p51"/>
          <p:cNvSpPr txBox="1"/>
          <p:nvPr/>
        </p:nvSpPr>
        <p:spPr>
          <a:xfrm>
            <a:off x="2485798" y="1113950"/>
            <a:ext cx="3359100" cy="300000"/>
          </a:xfrm>
          <a:prstGeom prst="rect">
            <a:avLst/>
          </a:prstGeom>
          <a:noFill/>
          <a:ln>
            <a:noFill/>
          </a:ln>
        </p:spPr>
        <p:txBody>
          <a:bodyPr anchorCtr="0" anchor="t" bIns="34275" lIns="68575" spcFirstLastPara="1" rIns="68575" wrap="square" tIns="34275">
            <a:spAutoFit/>
          </a:bodyPr>
          <a:lstStyle/>
          <a:p>
            <a:pPr indent="0" lvl="1" marL="0" marR="0" rtl="0" algn="l">
              <a:lnSpc>
                <a:spcPct val="100000"/>
              </a:lnSpc>
              <a:spcBef>
                <a:spcPts val="0"/>
              </a:spcBef>
              <a:spcAft>
                <a:spcPts val="0"/>
              </a:spcAft>
              <a:buNone/>
            </a:pPr>
            <a:r>
              <a:rPr b="1" lang="en" sz="1500">
                <a:solidFill>
                  <a:schemeClr val="dk1"/>
                </a:solidFill>
                <a:latin typeface="Rubik"/>
                <a:ea typeface="Rubik"/>
                <a:cs typeface="Rubik"/>
                <a:sym typeface="Rubik"/>
              </a:rPr>
              <a:t>[LIVE DEMO] Step by Step:</a:t>
            </a:r>
            <a:endParaRPr b="0" i="0" sz="1100" u="none" cap="none" strike="noStrike">
              <a:solidFill>
                <a:srgbClr val="000000"/>
              </a:solidFill>
              <a:latin typeface="Arial"/>
              <a:ea typeface="Arial"/>
              <a:cs typeface="Arial"/>
              <a:sym typeface="Arial"/>
            </a:endParaRPr>
          </a:p>
        </p:txBody>
      </p:sp>
      <p:sp>
        <p:nvSpPr>
          <p:cNvPr id="432" name="Google Shape;432;p51"/>
          <p:cNvSpPr txBox="1"/>
          <p:nvPr/>
        </p:nvSpPr>
        <p:spPr>
          <a:xfrm>
            <a:off x="397150" y="1416675"/>
            <a:ext cx="1812300" cy="8868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lang="en">
                <a:solidFill>
                  <a:schemeClr val="dk1"/>
                </a:solidFill>
                <a:latin typeface="Rubik"/>
                <a:ea typeface="Rubik"/>
                <a:cs typeface="Rubik"/>
                <a:sym typeface="Rubik"/>
              </a:rPr>
              <a:t>Google CoLab</a:t>
            </a:r>
            <a:endParaRPr>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rPr lang="en">
                <a:solidFill>
                  <a:schemeClr val="dk1"/>
                </a:solidFill>
                <a:latin typeface="Rubik"/>
                <a:ea typeface="Rubik"/>
                <a:cs typeface="Rubik"/>
                <a:sym typeface="Rubik"/>
              </a:rPr>
              <a:t>Hugging Face </a:t>
            </a:r>
            <a:r>
              <a:rPr lang="en" u="sng">
                <a:solidFill>
                  <a:schemeClr val="hlink"/>
                </a:solidFill>
                <a:latin typeface="Rubik"/>
                <a:ea typeface="Rubik"/>
                <a:cs typeface="Rubik"/>
                <a:sym typeface="Rubik"/>
                <a:hlinkClick r:id="rId3"/>
              </a:rPr>
              <a:t>[link]</a:t>
            </a:r>
            <a:endParaRPr>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rPr lang="en">
                <a:solidFill>
                  <a:schemeClr val="dk1"/>
                </a:solidFill>
                <a:latin typeface="Rubik"/>
                <a:ea typeface="Rubik"/>
                <a:cs typeface="Rubik"/>
                <a:sym typeface="Rubik"/>
              </a:rPr>
              <a:t>Basic Python</a:t>
            </a:r>
            <a:endParaRPr>
              <a:solidFill>
                <a:schemeClr val="dk1"/>
              </a:solidFill>
              <a:latin typeface="Rubik"/>
              <a:ea typeface="Rubik"/>
              <a:cs typeface="Rubik"/>
              <a:sym typeface="Rubi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2"/>
          <p:cNvSpPr txBox="1"/>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000000"/>
              </a:solidFill>
              <a:latin typeface="Times New Roman"/>
              <a:ea typeface="Times New Roman"/>
              <a:cs typeface="Times New Roman"/>
              <a:sym typeface="Times New Roman"/>
            </a:endParaRPr>
          </a:p>
        </p:txBody>
      </p:sp>
      <p:pic>
        <p:nvPicPr>
          <p:cNvPr id="438" name="Google Shape;438;p52"/>
          <p:cNvPicPr preferRelativeResize="0"/>
          <p:nvPr/>
        </p:nvPicPr>
        <p:blipFill rotWithShape="1">
          <a:blip r:embed="rId3">
            <a:alphaModFix/>
          </a:blip>
          <a:srcRect b="0" l="0" r="0" t="0"/>
          <a:stretch/>
        </p:blipFill>
        <p:spPr>
          <a:xfrm>
            <a:off x="0" y="0"/>
            <a:ext cx="9143640" cy="5142960"/>
          </a:xfrm>
          <a:prstGeom prst="rect">
            <a:avLst/>
          </a:prstGeom>
          <a:noFill/>
          <a:ln>
            <a:noFill/>
          </a:ln>
        </p:spPr>
      </p:pic>
      <p:sp>
        <p:nvSpPr>
          <p:cNvPr id="439" name="Google Shape;439;p52"/>
          <p:cNvSpPr/>
          <p:nvPr/>
        </p:nvSpPr>
        <p:spPr>
          <a:xfrm>
            <a:off x="7059600" y="222120"/>
            <a:ext cx="1954800" cy="222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ubik Light"/>
                <a:ea typeface="Rubik Light"/>
                <a:cs typeface="Rubik Light"/>
                <a:sym typeface="Rubik Light"/>
              </a:rPr>
              <a:t>allwomen.tech</a:t>
            </a:r>
            <a:endParaRPr b="0" i="0" sz="800" u="none" cap="none" strike="noStrike">
              <a:solidFill>
                <a:srgbClr val="000000"/>
              </a:solidFill>
              <a:latin typeface="Arial"/>
              <a:ea typeface="Arial"/>
              <a:cs typeface="Arial"/>
              <a:sym typeface="Arial"/>
            </a:endParaRPr>
          </a:p>
        </p:txBody>
      </p:sp>
      <p:sp>
        <p:nvSpPr>
          <p:cNvPr id="440" name="Google Shape;440;p52"/>
          <p:cNvSpPr/>
          <p:nvPr/>
        </p:nvSpPr>
        <p:spPr>
          <a:xfrm>
            <a:off x="723960" y="2378160"/>
            <a:ext cx="6478800" cy="184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&lt;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n" sz="2400">
                <a:solidFill>
                  <a:srgbClr val="F3F3F3"/>
                </a:solidFill>
                <a:latin typeface="Rubik Light"/>
                <a:ea typeface="Rubik Light"/>
                <a:cs typeface="Rubik Light"/>
                <a:sym typeface="Rubik Light"/>
              </a:rPr>
              <a:t>Use Case - Running Your Own LLMs locally with Ollama</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&gt;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41" name="Google Shape;441;p52"/>
          <p:cNvSpPr/>
          <p:nvPr/>
        </p:nvSpPr>
        <p:spPr>
          <a:xfrm>
            <a:off x="8665176" y="1765326"/>
            <a:ext cx="478500" cy="3378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447" name="Google Shape;447;p53"/>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48" name="Google Shape;448;p53"/>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49" name="Google Shape;449;p53"/>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Use An LLM Locally</a:t>
            </a:r>
            <a:endParaRPr b="0" i="0" sz="1700" u="none" cap="none" strike="noStrike">
              <a:solidFill>
                <a:srgbClr val="000000"/>
              </a:solidFill>
              <a:latin typeface="Rubik"/>
              <a:ea typeface="Rubik"/>
              <a:cs typeface="Rubik"/>
              <a:sym typeface="Rubik"/>
            </a:endParaRPr>
          </a:p>
        </p:txBody>
      </p:sp>
      <p:sp>
        <p:nvSpPr>
          <p:cNvPr id="450" name="Google Shape;450;p53"/>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451" name="Google Shape;451;p53"/>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452" name="Google Shape;452;p53"/>
          <p:cNvSpPr txBox="1"/>
          <p:nvPr/>
        </p:nvSpPr>
        <p:spPr>
          <a:xfrm>
            <a:off x="725700" y="1163400"/>
            <a:ext cx="72252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Rubik"/>
                <a:ea typeface="Rubik"/>
                <a:cs typeface="Rubik"/>
                <a:sym typeface="Rubik"/>
              </a:rPr>
              <a:t>What is your purpose?</a:t>
            </a:r>
            <a:r>
              <a:rPr b="1" lang="en" sz="1500">
                <a:solidFill>
                  <a:schemeClr val="dk1"/>
                </a:solidFill>
                <a:latin typeface="Rubik"/>
                <a:ea typeface="Rubik"/>
                <a:cs typeface="Rubik"/>
                <a:sym typeface="Rubik"/>
              </a:rPr>
              <a:t> </a:t>
            </a:r>
            <a:endParaRPr sz="1100">
              <a:solidFill>
                <a:schemeClr val="dk1"/>
              </a:solidFill>
            </a:endParaRPr>
          </a:p>
          <a:p>
            <a:pPr indent="0" lvl="0" marL="0" rtl="0" algn="l">
              <a:spcBef>
                <a:spcPts val="0"/>
              </a:spcBef>
              <a:spcAft>
                <a:spcPts val="0"/>
              </a:spcAft>
              <a:buNone/>
            </a:pPr>
            <a:r>
              <a:t/>
            </a:r>
            <a:endParaRPr b="1" sz="1500">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Tailor to specific use cases</a:t>
            </a:r>
            <a:endParaRPr>
              <a:solidFill>
                <a:schemeClr val="dk1"/>
              </a:solidFill>
              <a:latin typeface="Rubik"/>
              <a:ea typeface="Rubik"/>
              <a:cs typeface="Rubik"/>
              <a:sym typeface="Rubik"/>
            </a:endParaRPr>
          </a:p>
          <a:p>
            <a:pPr indent="0" lvl="0" marL="0" rtl="0" algn="l">
              <a:spcBef>
                <a:spcPts val="0"/>
              </a:spcBef>
              <a:spcAft>
                <a:spcPts val="0"/>
              </a:spcAft>
              <a:buNone/>
            </a:pPr>
            <a:r>
              <a:rPr lang="en">
                <a:solidFill>
                  <a:schemeClr val="dk1"/>
                </a:solidFill>
                <a:latin typeface="Rubik"/>
                <a:ea typeface="Rubik"/>
                <a:cs typeface="Rubik"/>
                <a:sym typeface="Rubik"/>
              </a:rPr>
              <a:t>Privacy and control</a:t>
            </a:r>
            <a:endParaRPr>
              <a:solidFill>
                <a:schemeClr val="dk1"/>
              </a:solidFill>
              <a:latin typeface="Rubik"/>
              <a:ea typeface="Rubik"/>
              <a:cs typeface="Rubik"/>
              <a:sym typeface="Rubik"/>
            </a:endParaRPr>
          </a:p>
          <a:p>
            <a:pPr indent="0" lvl="0" marL="0" rtl="0" algn="l">
              <a:spcBef>
                <a:spcPts val="0"/>
              </a:spcBef>
              <a:spcAft>
                <a:spcPts val="0"/>
              </a:spcAft>
              <a:buNone/>
            </a:pPr>
            <a:r>
              <a:t/>
            </a:r>
            <a:endParaRPr>
              <a:solidFill>
                <a:schemeClr val="dk1"/>
              </a:solidFill>
              <a:latin typeface="Rubik"/>
              <a:ea typeface="Rubik"/>
              <a:cs typeface="Rubik"/>
              <a:sym typeface="Rubik"/>
            </a:endParaRPr>
          </a:p>
          <a:p>
            <a:pPr indent="0" lvl="0" marL="0" rtl="0" algn="l">
              <a:spcBef>
                <a:spcPts val="0"/>
              </a:spcBef>
              <a:spcAft>
                <a:spcPts val="0"/>
              </a:spcAft>
              <a:buNone/>
            </a:pPr>
            <a:r>
              <a:rPr b="1" lang="en">
                <a:solidFill>
                  <a:schemeClr val="dk1"/>
                </a:solidFill>
                <a:latin typeface="Rubik"/>
                <a:ea typeface="Rubik"/>
                <a:cs typeface="Rubik"/>
                <a:sym typeface="Rubik"/>
              </a:rPr>
              <a:t>Steps:</a:t>
            </a:r>
            <a:endParaRPr b="1">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Choose a base model</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Fine-tune with your own data</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Optimize</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Monitor</a:t>
            </a:r>
            <a:endParaRPr>
              <a:solidFill>
                <a:schemeClr val="dk1"/>
              </a:solidFill>
              <a:latin typeface="Rubik"/>
              <a:ea typeface="Rubik"/>
              <a:cs typeface="Rubik"/>
              <a:sym typeface="Rubik"/>
            </a:endParaRPr>
          </a:p>
          <a:p>
            <a:pPr indent="-317500" lvl="0" marL="457200" rtl="0" algn="l">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Deploy to the cloud or locally</a:t>
            </a:r>
            <a:endParaRPr>
              <a:solidFill>
                <a:schemeClr val="dk1"/>
              </a:solidFill>
              <a:latin typeface="Rubik"/>
              <a:ea typeface="Rubik"/>
              <a:cs typeface="Rubik"/>
              <a:sym typeface="Rubik"/>
            </a:endParaRPr>
          </a:p>
        </p:txBody>
      </p:sp>
      <p:pic>
        <p:nvPicPr>
          <p:cNvPr id="453" name="Google Shape;453;p53"/>
          <p:cNvPicPr preferRelativeResize="0"/>
          <p:nvPr/>
        </p:nvPicPr>
        <p:blipFill>
          <a:blip r:embed="rId3">
            <a:alphaModFix/>
          </a:blip>
          <a:stretch>
            <a:fillRect/>
          </a:stretch>
        </p:blipFill>
        <p:spPr>
          <a:xfrm>
            <a:off x="4118288" y="1101879"/>
            <a:ext cx="3832621" cy="38892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459" name="Google Shape;459;p54"/>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460" name="Google Shape;460;p54"/>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461" name="Google Shape;461;p54"/>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62" name="Google Shape;462;p54"/>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63" name="Google Shape;463;p54"/>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Ollama</a:t>
            </a:r>
            <a:endParaRPr b="0" i="0" sz="1700" u="none" cap="none" strike="noStrike">
              <a:solidFill>
                <a:srgbClr val="000000"/>
              </a:solidFill>
              <a:latin typeface="Rubik"/>
              <a:ea typeface="Rubik"/>
              <a:cs typeface="Rubik"/>
              <a:sym typeface="Rubik"/>
            </a:endParaRPr>
          </a:p>
        </p:txBody>
      </p:sp>
      <p:pic>
        <p:nvPicPr>
          <p:cNvPr id="464" name="Google Shape;464;p54"/>
          <p:cNvPicPr preferRelativeResize="0"/>
          <p:nvPr/>
        </p:nvPicPr>
        <p:blipFill>
          <a:blip r:embed="rId3">
            <a:alphaModFix/>
          </a:blip>
          <a:stretch>
            <a:fillRect/>
          </a:stretch>
        </p:blipFill>
        <p:spPr>
          <a:xfrm>
            <a:off x="725700" y="1101876"/>
            <a:ext cx="2973000" cy="3268091"/>
          </a:xfrm>
          <a:prstGeom prst="rect">
            <a:avLst/>
          </a:prstGeom>
          <a:noFill/>
          <a:ln>
            <a:noFill/>
          </a:ln>
        </p:spPr>
      </p:pic>
      <p:sp>
        <p:nvSpPr>
          <p:cNvPr id="465" name="Google Shape;465;p54"/>
          <p:cNvSpPr txBox="1"/>
          <p:nvPr/>
        </p:nvSpPr>
        <p:spPr>
          <a:xfrm>
            <a:off x="3831650" y="1101875"/>
            <a:ext cx="4119000" cy="34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ubik"/>
                <a:ea typeface="Rubik"/>
                <a:cs typeface="Rubik"/>
                <a:sym typeface="Rubik"/>
              </a:rPr>
              <a:t>Omni-Layer Learning Language Acquisition Model</a:t>
            </a:r>
            <a:r>
              <a:rPr lang="en" sz="1300">
                <a:solidFill>
                  <a:schemeClr val="dk1"/>
                </a:solidFill>
                <a:latin typeface="Rubik"/>
                <a:ea typeface="Rubik"/>
                <a:cs typeface="Rubik"/>
                <a:sym typeface="Rubik"/>
              </a:rPr>
              <a:t> </a:t>
            </a:r>
            <a:endParaRPr sz="1300">
              <a:solidFill>
                <a:schemeClr val="dk1"/>
              </a:solidFill>
              <a:latin typeface="Rubik"/>
              <a:ea typeface="Rubik"/>
              <a:cs typeface="Rubik"/>
              <a:sym typeface="Rubik"/>
            </a:endParaRPr>
          </a:p>
          <a:p>
            <a:pPr indent="0" lvl="0" marL="0" rtl="0" algn="l">
              <a:spcBef>
                <a:spcPts val="0"/>
              </a:spcBef>
              <a:spcAft>
                <a:spcPts val="0"/>
              </a:spcAft>
              <a:buNone/>
            </a:pPr>
            <a:r>
              <a:t/>
            </a:r>
            <a:endParaRPr sz="1300">
              <a:solidFill>
                <a:schemeClr val="dk1"/>
              </a:solidFill>
              <a:latin typeface="Rubik"/>
              <a:ea typeface="Rubik"/>
              <a:cs typeface="Rubik"/>
              <a:sym typeface="Rubik"/>
            </a:endParaRPr>
          </a:p>
          <a:p>
            <a:pPr indent="0" lvl="0" marL="0" rtl="0" algn="l">
              <a:spcBef>
                <a:spcPts val="0"/>
              </a:spcBef>
              <a:spcAft>
                <a:spcPts val="0"/>
              </a:spcAft>
              <a:buNone/>
            </a:pPr>
            <a:r>
              <a:rPr lang="en" sz="1300">
                <a:solidFill>
                  <a:schemeClr val="dk1"/>
                </a:solidFill>
                <a:latin typeface="Rubik"/>
                <a:ea typeface="Rubik"/>
                <a:cs typeface="Rubik"/>
                <a:sym typeface="Rubik"/>
              </a:rPr>
              <a:t>“Developed with a vision to empower individuals and organizations, Ollama provides a user-friendly interface and seamless integration capabilities, making it easier than ever to leverage the power of LLMs for various applications and use cases.”</a:t>
            </a:r>
            <a:endParaRPr sz="1300">
              <a:solidFill>
                <a:schemeClr val="dk1"/>
              </a:solidFill>
              <a:latin typeface="Rubik"/>
              <a:ea typeface="Rubik"/>
              <a:cs typeface="Rubik"/>
              <a:sym typeface="Rubik"/>
            </a:endParaRPr>
          </a:p>
          <a:p>
            <a:pPr indent="0" lvl="0" marL="0" rtl="0" algn="l">
              <a:spcBef>
                <a:spcPts val="0"/>
              </a:spcBef>
              <a:spcAft>
                <a:spcPts val="0"/>
              </a:spcAft>
              <a:buNone/>
            </a:pPr>
            <a:r>
              <a:t/>
            </a:r>
            <a:endParaRPr sz="1300">
              <a:solidFill>
                <a:schemeClr val="dk1"/>
              </a:solidFill>
              <a:latin typeface="Rubik"/>
              <a:ea typeface="Rubik"/>
              <a:cs typeface="Rubik"/>
              <a:sym typeface="Rubik"/>
            </a:endParaRPr>
          </a:p>
          <a:p>
            <a:pPr indent="0" lvl="0" marL="0" rtl="0" algn="l">
              <a:spcBef>
                <a:spcPts val="0"/>
              </a:spcBef>
              <a:spcAft>
                <a:spcPts val="0"/>
              </a:spcAft>
              <a:buNone/>
            </a:pPr>
            <a:r>
              <a:rPr lang="en" sz="1300" u="sng">
                <a:solidFill>
                  <a:schemeClr val="hlink"/>
                </a:solidFill>
                <a:latin typeface="Rubik"/>
                <a:ea typeface="Rubik"/>
                <a:cs typeface="Rubik"/>
                <a:sym typeface="Rubik"/>
                <a:hlinkClick r:id="rId4"/>
              </a:rPr>
              <a:t>Geeks for Geeks</a:t>
            </a:r>
            <a:endParaRPr sz="1300">
              <a:solidFill>
                <a:schemeClr val="dk1"/>
              </a:solidFill>
              <a:latin typeface="Rubik"/>
              <a:ea typeface="Rubik"/>
              <a:cs typeface="Rubik"/>
              <a:sym typeface="Rubik"/>
            </a:endParaRPr>
          </a:p>
          <a:p>
            <a:pPr indent="0" lvl="0" marL="0" rtl="0" algn="l">
              <a:spcBef>
                <a:spcPts val="0"/>
              </a:spcBef>
              <a:spcAft>
                <a:spcPts val="0"/>
              </a:spcAft>
              <a:buNone/>
            </a:pPr>
            <a:r>
              <a:t/>
            </a:r>
            <a:endParaRPr sz="1300">
              <a:solidFill>
                <a:schemeClr val="dk1"/>
              </a:solidFill>
              <a:latin typeface="Rubik"/>
              <a:ea typeface="Rubik"/>
              <a:cs typeface="Rubik"/>
              <a:sym typeface="Rubik"/>
            </a:endParaRPr>
          </a:p>
          <a:p>
            <a:pPr indent="-311150" lvl="0" marL="457200" rtl="0" algn="l">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Available for Linux, macOS, Windows</a:t>
            </a:r>
            <a:endParaRPr sz="1300">
              <a:solidFill>
                <a:schemeClr val="dk1"/>
              </a:solidFill>
              <a:latin typeface="Rubik"/>
              <a:ea typeface="Rubik"/>
              <a:cs typeface="Rubik"/>
              <a:sym typeface="Rubik"/>
            </a:endParaRPr>
          </a:p>
          <a:p>
            <a:pPr indent="-311150" lvl="0" marL="457200" rtl="0" algn="l">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Comfortable use of CLI is a + but not a strict requirement</a:t>
            </a:r>
            <a:endParaRPr sz="1300">
              <a:solidFill>
                <a:schemeClr val="dk1"/>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152" name="Google Shape;152;p28"/>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153" name="Google Shape;153;p28"/>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154" name="Google Shape;154;p28"/>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LLM Based Tools to support your Data Analysis</a:t>
            </a:r>
            <a:endParaRPr b="0" i="0" sz="1700" u="none" cap="none" strike="noStrike">
              <a:solidFill>
                <a:srgbClr val="000000"/>
              </a:solidFill>
              <a:latin typeface="Rubik"/>
              <a:ea typeface="Rubik"/>
              <a:cs typeface="Rubik"/>
              <a:sym typeface="Rubik"/>
            </a:endParaRPr>
          </a:p>
        </p:txBody>
      </p:sp>
      <p:sp>
        <p:nvSpPr>
          <p:cNvPr id="155" name="Google Shape;155;p28"/>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156" name="Google Shape;156;p28"/>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157" name="Google Shape;157;p28"/>
          <p:cNvSpPr txBox="1"/>
          <p:nvPr/>
        </p:nvSpPr>
        <p:spPr>
          <a:xfrm>
            <a:off x="725700" y="1220575"/>
            <a:ext cx="72252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500">
              <a:solidFill>
                <a:schemeClr val="dk1"/>
              </a:solidFill>
              <a:latin typeface="Rubik"/>
              <a:ea typeface="Rubik"/>
              <a:cs typeface="Rubik"/>
              <a:sym typeface="Rubik"/>
            </a:endParaRPr>
          </a:p>
          <a:p>
            <a:pPr indent="-247650" lvl="0" marL="254000" rtl="0" algn="l">
              <a:spcBef>
                <a:spcPts val="0"/>
              </a:spcBef>
              <a:spcAft>
                <a:spcPts val="0"/>
              </a:spcAft>
              <a:buClr>
                <a:schemeClr val="dk1"/>
              </a:buClr>
              <a:buSzPts val="1500"/>
              <a:buFont typeface="Noto Sans Symbols"/>
              <a:buChar char="❑"/>
            </a:pPr>
            <a:r>
              <a:rPr b="1" lang="en">
                <a:solidFill>
                  <a:schemeClr val="dk1"/>
                </a:solidFill>
                <a:latin typeface="Rubik"/>
                <a:ea typeface="Rubik"/>
                <a:cs typeface="Rubik"/>
                <a:sym typeface="Rubik"/>
              </a:rPr>
              <a:t>ChatGPT</a:t>
            </a:r>
            <a:endParaRPr b="1">
              <a:solidFill>
                <a:schemeClr val="dk1"/>
              </a:solidFill>
              <a:latin typeface="Rubik"/>
              <a:ea typeface="Rubik"/>
              <a:cs typeface="Rubik"/>
              <a:sym typeface="Rubik"/>
            </a:endParaRPr>
          </a:p>
          <a:p>
            <a:pPr indent="-298450" lvl="1" marL="914400" rtl="0" algn="l">
              <a:spcBef>
                <a:spcPts val="0"/>
              </a:spcBef>
              <a:spcAft>
                <a:spcPts val="0"/>
              </a:spcAft>
              <a:buClr>
                <a:schemeClr val="dk1"/>
              </a:buClr>
              <a:buSzPts val="1100"/>
              <a:buFont typeface="Rubik"/>
              <a:buChar char="○"/>
            </a:pPr>
            <a:r>
              <a:rPr lang="en">
                <a:solidFill>
                  <a:schemeClr val="dk1"/>
                </a:solidFill>
                <a:latin typeface="Rubik"/>
                <a:ea typeface="Rubik"/>
                <a:cs typeface="Rubik"/>
                <a:sym typeface="Rubik"/>
              </a:rPr>
              <a:t>Uses GPT-4 to store and retrieve information in a conversational style</a:t>
            </a:r>
            <a:endParaRPr>
              <a:solidFill>
                <a:schemeClr val="dk1"/>
              </a:solidFill>
              <a:latin typeface="Rubik"/>
              <a:ea typeface="Rubik"/>
              <a:cs typeface="Rubik"/>
              <a:sym typeface="Rubik"/>
            </a:endParaRPr>
          </a:p>
          <a:p>
            <a:pPr indent="-247650" lvl="0" marL="254000" rtl="0" algn="l">
              <a:spcBef>
                <a:spcPts val="0"/>
              </a:spcBef>
              <a:spcAft>
                <a:spcPts val="0"/>
              </a:spcAft>
              <a:buClr>
                <a:schemeClr val="dk1"/>
              </a:buClr>
              <a:buSzPts val="1500"/>
              <a:buFont typeface="Noto Sans Symbols"/>
              <a:buChar char="❑"/>
            </a:pPr>
            <a:r>
              <a:rPr b="1" lang="en">
                <a:solidFill>
                  <a:schemeClr val="dk1"/>
                </a:solidFill>
                <a:latin typeface="Rubik"/>
                <a:ea typeface="Rubik"/>
                <a:cs typeface="Rubik"/>
                <a:sym typeface="Rubik"/>
              </a:rPr>
              <a:t>Vanna.AI</a:t>
            </a:r>
            <a:endParaRPr b="1">
              <a:solidFill>
                <a:schemeClr val="dk1"/>
              </a:solidFill>
              <a:latin typeface="Rubik"/>
              <a:ea typeface="Rubik"/>
              <a:cs typeface="Rubik"/>
              <a:sym typeface="Rubik"/>
            </a:endParaRPr>
          </a:p>
          <a:p>
            <a:pPr indent="-298450" lvl="1" marL="914400" rtl="0" algn="l">
              <a:spcBef>
                <a:spcPts val="0"/>
              </a:spcBef>
              <a:spcAft>
                <a:spcPts val="0"/>
              </a:spcAft>
              <a:buClr>
                <a:schemeClr val="dk1"/>
              </a:buClr>
              <a:buSzPts val="1100"/>
              <a:buFont typeface="Rubik"/>
              <a:buChar char="○"/>
            </a:pPr>
            <a:r>
              <a:rPr lang="en">
                <a:solidFill>
                  <a:schemeClr val="dk1"/>
                </a:solidFill>
                <a:latin typeface="Rubik"/>
                <a:ea typeface="Rubik"/>
                <a:cs typeface="Rubik"/>
                <a:sym typeface="Rubik"/>
              </a:rPr>
              <a:t>Query using plain english that allows users to generate SQL without writing code</a:t>
            </a:r>
            <a:endParaRPr>
              <a:solidFill>
                <a:schemeClr val="dk1"/>
              </a:solidFill>
              <a:latin typeface="Rubik"/>
              <a:ea typeface="Rubik"/>
              <a:cs typeface="Rubik"/>
              <a:sym typeface="Rubik"/>
            </a:endParaRPr>
          </a:p>
          <a:p>
            <a:pPr indent="-247650" lvl="0" marL="254000" rtl="0" algn="l">
              <a:spcBef>
                <a:spcPts val="0"/>
              </a:spcBef>
              <a:spcAft>
                <a:spcPts val="0"/>
              </a:spcAft>
              <a:buClr>
                <a:schemeClr val="dk1"/>
              </a:buClr>
              <a:buSzPts val="1500"/>
              <a:buFont typeface="Noto Sans Symbols"/>
              <a:buChar char="❑"/>
            </a:pPr>
            <a:r>
              <a:rPr b="1" lang="en">
                <a:solidFill>
                  <a:schemeClr val="dk1"/>
                </a:solidFill>
                <a:latin typeface="Rubik"/>
                <a:ea typeface="Rubik"/>
                <a:cs typeface="Rubik"/>
                <a:sym typeface="Rubik"/>
              </a:rPr>
              <a:t>Perplexity</a:t>
            </a:r>
            <a:endParaRPr b="1">
              <a:solidFill>
                <a:schemeClr val="dk1"/>
              </a:solidFill>
              <a:latin typeface="Rubik"/>
              <a:ea typeface="Rubik"/>
              <a:cs typeface="Rubik"/>
              <a:sym typeface="Rubik"/>
            </a:endParaRPr>
          </a:p>
          <a:p>
            <a:pPr indent="-298450" lvl="1" marL="914400" rtl="0" algn="l">
              <a:spcBef>
                <a:spcPts val="0"/>
              </a:spcBef>
              <a:spcAft>
                <a:spcPts val="0"/>
              </a:spcAft>
              <a:buClr>
                <a:schemeClr val="dk1"/>
              </a:buClr>
              <a:buSzPts val="1100"/>
              <a:buFont typeface="Rubik"/>
              <a:buChar char="○"/>
            </a:pPr>
            <a:r>
              <a:rPr lang="en">
                <a:solidFill>
                  <a:schemeClr val="dk1"/>
                </a:solidFill>
                <a:latin typeface="Rubik"/>
                <a:ea typeface="Rubik"/>
                <a:cs typeface="Rubik"/>
                <a:sym typeface="Rubik"/>
              </a:rPr>
              <a:t>Combines LLMs and RAG with search engines to answer queries</a:t>
            </a:r>
            <a:endParaRPr>
              <a:solidFill>
                <a:schemeClr val="dk1"/>
              </a:solidFill>
              <a:latin typeface="Rubik"/>
              <a:ea typeface="Rubik"/>
              <a:cs typeface="Rubik"/>
              <a:sym typeface="Rubik"/>
            </a:endParaRPr>
          </a:p>
          <a:p>
            <a:pPr indent="-247650" lvl="0" marL="254000" rtl="0" algn="l">
              <a:spcBef>
                <a:spcPts val="0"/>
              </a:spcBef>
              <a:spcAft>
                <a:spcPts val="0"/>
              </a:spcAft>
              <a:buClr>
                <a:schemeClr val="dk1"/>
              </a:buClr>
              <a:buSzPts val="1500"/>
              <a:buFont typeface="Noto Sans Symbols"/>
              <a:buChar char="❑"/>
            </a:pPr>
            <a:r>
              <a:rPr b="1" lang="en">
                <a:solidFill>
                  <a:schemeClr val="dk1"/>
                </a:solidFill>
                <a:latin typeface="Rubik"/>
                <a:ea typeface="Rubik"/>
                <a:cs typeface="Rubik"/>
                <a:sym typeface="Rubik"/>
              </a:rPr>
              <a:t>Hugging Face</a:t>
            </a:r>
            <a:endParaRPr b="1">
              <a:solidFill>
                <a:schemeClr val="dk1"/>
              </a:solidFill>
              <a:latin typeface="Rubik"/>
              <a:ea typeface="Rubik"/>
              <a:cs typeface="Rubik"/>
              <a:sym typeface="Rubik"/>
            </a:endParaRPr>
          </a:p>
          <a:p>
            <a:pPr indent="-298450" lvl="1" marL="914400" rtl="0" algn="l">
              <a:spcBef>
                <a:spcPts val="0"/>
              </a:spcBef>
              <a:spcAft>
                <a:spcPts val="0"/>
              </a:spcAft>
              <a:buClr>
                <a:schemeClr val="dk1"/>
              </a:buClr>
              <a:buSzPts val="1100"/>
              <a:buFont typeface="Rubik"/>
              <a:buChar char="○"/>
            </a:pPr>
            <a:r>
              <a:rPr lang="en">
                <a:solidFill>
                  <a:schemeClr val="dk1"/>
                </a:solidFill>
                <a:latin typeface="Rubik"/>
                <a:ea typeface="Rubik"/>
                <a:cs typeface="Rubik"/>
                <a:sym typeface="Rubik"/>
              </a:rPr>
              <a:t>Collection base for hosting and finding pre-trained LLMs for NLP, great to combine with other models for various tasks and for deployment</a:t>
            </a:r>
            <a:endParaRPr>
              <a:solidFill>
                <a:schemeClr val="dk1"/>
              </a:solidFill>
              <a:latin typeface="Rubik"/>
              <a:ea typeface="Rubik"/>
              <a:cs typeface="Rubik"/>
              <a:sym typeface="Rubik"/>
            </a:endParaRPr>
          </a:p>
          <a:p>
            <a:pPr indent="-209550" lvl="0" marL="228600" rtl="0" algn="l">
              <a:spcBef>
                <a:spcPts val="0"/>
              </a:spcBef>
              <a:spcAft>
                <a:spcPts val="0"/>
              </a:spcAft>
              <a:buClr>
                <a:schemeClr val="dk1"/>
              </a:buClr>
              <a:buSzPts val="1500"/>
              <a:buFont typeface="Noto Sans Symbols"/>
              <a:buChar char="❑"/>
            </a:pPr>
            <a:r>
              <a:rPr b="1" lang="en">
                <a:solidFill>
                  <a:schemeClr val="dk1"/>
                </a:solidFill>
                <a:latin typeface="Rubik"/>
                <a:ea typeface="Rubik"/>
                <a:cs typeface="Rubik"/>
                <a:sym typeface="Rubik"/>
              </a:rPr>
              <a:t>Ollama	</a:t>
            </a:r>
            <a:endParaRPr b="1">
              <a:solidFill>
                <a:schemeClr val="dk1"/>
              </a:solidFill>
              <a:latin typeface="Rubik"/>
              <a:ea typeface="Rubik"/>
              <a:cs typeface="Rubik"/>
              <a:sym typeface="Rubik"/>
            </a:endParaRPr>
          </a:p>
          <a:p>
            <a:pPr indent="-298450" lvl="1" marL="914400" rtl="0" algn="l">
              <a:spcBef>
                <a:spcPts val="0"/>
              </a:spcBef>
              <a:spcAft>
                <a:spcPts val="0"/>
              </a:spcAft>
              <a:buClr>
                <a:schemeClr val="dk1"/>
              </a:buClr>
              <a:buSzPts val="1100"/>
              <a:buFont typeface="Rubik"/>
              <a:buChar char="○"/>
            </a:pPr>
            <a:r>
              <a:rPr i="1" lang="en">
                <a:solidFill>
                  <a:schemeClr val="dk1"/>
                </a:solidFill>
                <a:latin typeface="Rubik"/>
                <a:ea typeface="Rubik"/>
                <a:cs typeface="Rubik"/>
                <a:sym typeface="Rubik"/>
              </a:rPr>
              <a:t>Bonus! </a:t>
            </a:r>
            <a:r>
              <a:rPr lang="en">
                <a:solidFill>
                  <a:schemeClr val="dk1"/>
                </a:solidFill>
                <a:latin typeface="Rubik"/>
                <a:ea typeface="Rubik"/>
                <a:cs typeface="Rubik"/>
                <a:sym typeface="Rubik"/>
              </a:rPr>
              <a:t>Locally hosted LLM </a:t>
            </a:r>
            <a:endParaRPr>
              <a:solidFill>
                <a:schemeClr val="dk1"/>
              </a:solidFill>
              <a:latin typeface="Rubik"/>
              <a:ea typeface="Rubik"/>
              <a:cs typeface="Rubik"/>
              <a:sym typeface="Rubi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471" name="Google Shape;471;p55"/>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472" name="Google Shape;472;p55"/>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473" name="Google Shape;473;p55"/>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74" name="Google Shape;474;p55"/>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75" name="Google Shape;475;p55"/>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Local LLM</a:t>
            </a:r>
            <a:endParaRPr b="0" i="0" sz="1700" u="none" cap="none" strike="noStrike">
              <a:solidFill>
                <a:srgbClr val="000000"/>
              </a:solidFill>
              <a:latin typeface="Rubik"/>
              <a:ea typeface="Rubik"/>
              <a:cs typeface="Rubik"/>
              <a:sym typeface="Rubik"/>
            </a:endParaRPr>
          </a:p>
        </p:txBody>
      </p:sp>
      <p:pic>
        <p:nvPicPr>
          <p:cNvPr id="476" name="Google Shape;476;p55"/>
          <p:cNvPicPr preferRelativeResize="0"/>
          <p:nvPr/>
        </p:nvPicPr>
        <p:blipFill>
          <a:blip r:embed="rId3">
            <a:alphaModFix/>
          </a:blip>
          <a:stretch>
            <a:fillRect/>
          </a:stretch>
        </p:blipFill>
        <p:spPr>
          <a:xfrm>
            <a:off x="1812925" y="1101879"/>
            <a:ext cx="4881557" cy="38892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482" name="Google Shape;482;p56"/>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83" name="Google Shape;483;p56"/>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484" name="Google Shape;484;p56"/>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Some Models to Start</a:t>
            </a:r>
            <a:endParaRPr b="0" i="0" sz="1700" u="none" cap="none" strike="noStrike">
              <a:solidFill>
                <a:srgbClr val="000000"/>
              </a:solidFill>
              <a:latin typeface="Rubik"/>
              <a:ea typeface="Rubik"/>
              <a:cs typeface="Rubik"/>
              <a:sym typeface="Rubik"/>
            </a:endParaRPr>
          </a:p>
        </p:txBody>
      </p:sp>
      <p:graphicFrame>
        <p:nvGraphicFramePr>
          <p:cNvPr id="485" name="Google Shape;485;p56"/>
          <p:cNvGraphicFramePr/>
          <p:nvPr/>
        </p:nvGraphicFramePr>
        <p:xfrm>
          <a:off x="725700" y="1252386"/>
          <a:ext cx="3000000" cy="3000000"/>
        </p:xfrm>
        <a:graphic>
          <a:graphicData uri="http://schemas.openxmlformats.org/drawingml/2006/table">
            <a:tbl>
              <a:tblPr>
                <a:noFill/>
                <a:tableStyleId>{1D5AA78D-60FD-4241-A263-388D49C23BEB}</a:tableStyleId>
              </a:tblPr>
              <a:tblGrid>
                <a:gridCol w="2300700"/>
                <a:gridCol w="5780000"/>
              </a:tblGrid>
              <a:tr h="276325">
                <a:tc>
                  <a:txBody>
                    <a:bodyPr/>
                    <a:lstStyle/>
                    <a:p>
                      <a:pPr indent="0" lvl="0" marL="0" marR="0" rtl="0" algn="ctr">
                        <a:lnSpc>
                          <a:spcPct val="100000"/>
                        </a:lnSpc>
                        <a:spcBef>
                          <a:spcPts val="0"/>
                        </a:spcBef>
                        <a:spcAft>
                          <a:spcPts val="0"/>
                        </a:spcAft>
                        <a:buNone/>
                      </a:pPr>
                      <a:r>
                        <a:rPr b="1" lang="en">
                          <a:solidFill>
                            <a:schemeClr val="lt1"/>
                          </a:solidFill>
                          <a:latin typeface="Rubik"/>
                          <a:ea typeface="Rubik"/>
                          <a:cs typeface="Rubik"/>
                          <a:sym typeface="Rubik"/>
                        </a:rPr>
                        <a:t>model</a:t>
                      </a:r>
                      <a:endParaRPr sz="1100"/>
                    </a:p>
                  </a:txBody>
                  <a:tcPr marT="34300" marB="34300" marR="68600" marL="68600">
                    <a:solidFill>
                      <a:srgbClr val="FE632D"/>
                    </a:solidFill>
                  </a:tcPr>
                </a:tc>
                <a:tc>
                  <a:txBody>
                    <a:bodyPr/>
                    <a:lstStyle/>
                    <a:p>
                      <a:pPr indent="0" lvl="0" marL="0" marR="0" rtl="0" algn="ctr">
                        <a:lnSpc>
                          <a:spcPct val="100000"/>
                        </a:lnSpc>
                        <a:spcBef>
                          <a:spcPts val="0"/>
                        </a:spcBef>
                        <a:spcAft>
                          <a:spcPts val="0"/>
                        </a:spcAft>
                        <a:buNone/>
                      </a:pPr>
                      <a:r>
                        <a:t/>
                      </a:r>
                      <a:endParaRPr sz="1100"/>
                    </a:p>
                  </a:txBody>
                  <a:tcPr marT="34300" marB="34300" marR="68600" marL="68600">
                    <a:solidFill>
                      <a:srgbClr val="FE632D"/>
                    </a:solidFill>
                  </a:tcPr>
                </a:tc>
              </a:tr>
              <a:tr h="753525">
                <a:tc>
                  <a:txBody>
                    <a:bodyPr/>
                    <a:lstStyle/>
                    <a:p>
                      <a:pPr indent="0" lvl="0" marL="0" marR="0" rtl="0" algn="l">
                        <a:lnSpc>
                          <a:spcPct val="100000"/>
                        </a:lnSpc>
                        <a:spcBef>
                          <a:spcPts val="0"/>
                        </a:spcBef>
                        <a:spcAft>
                          <a:spcPts val="0"/>
                        </a:spcAft>
                        <a:buNone/>
                      </a:pPr>
                      <a:r>
                        <a:rPr lang="en">
                          <a:latin typeface="Rubik"/>
                          <a:ea typeface="Rubik"/>
                          <a:cs typeface="Rubik"/>
                          <a:sym typeface="Rubik"/>
                        </a:rPr>
                        <a:t>llama2</a:t>
                      </a:r>
                      <a:endParaRPr sz="1100"/>
                    </a:p>
                  </a:txBody>
                  <a:tcPr marT="34300" marB="34300" marR="68600" marL="68600"/>
                </a:tc>
                <a:tc>
                  <a:txBody>
                    <a:bodyPr/>
                    <a:lstStyle/>
                    <a:p>
                      <a:pPr indent="0" lvl="0" marL="0" marR="0" rtl="0" algn="l">
                        <a:lnSpc>
                          <a:spcPct val="100000"/>
                        </a:lnSpc>
                        <a:spcBef>
                          <a:spcPts val="0"/>
                        </a:spcBef>
                        <a:spcAft>
                          <a:spcPts val="0"/>
                        </a:spcAft>
                        <a:buNone/>
                      </a:pPr>
                      <a:r>
                        <a:rPr lang="en">
                          <a:latin typeface="Rubik"/>
                          <a:ea typeface="Rubik"/>
                          <a:cs typeface="Rubik"/>
                          <a:sym typeface="Rubik"/>
                        </a:rPr>
                        <a:t>From </a:t>
                      </a:r>
                      <a:r>
                        <a:rPr b="1" lang="en">
                          <a:latin typeface="Rubik"/>
                          <a:ea typeface="Rubik"/>
                          <a:cs typeface="Rubik"/>
                          <a:sym typeface="Rubik"/>
                        </a:rPr>
                        <a:t>Meta</a:t>
                      </a:r>
                      <a:r>
                        <a:rPr lang="en">
                          <a:latin typeface="Rubik"/>
                          <a:ea typeface="Rubik"/>
                          <a:cs typeface="Rubik"/>
                          <a:sym typeface="Rubik"/>
                        </a:rPr>
                        <a:t> gene - 7b, 13b, 70b parameters</a:t>
                      </a:r>
                      <a:endParaRPr sz="1100">
                        <a:latin typeface="Rubik"/>
                        <a:ea typeface="Rubik"/>
                        <a:cs typeface="Rubik"/>
                        <a:sym typeface="Rubik"/>
                      </a:endParaRPr>
                    </a:p>
                  </a:txBody>
                  <a:tcPr marT="34300" marB="34300" marR="68600" marL="68600"/>
                </a:tc>
              </a:tr>
              <a:tr h="776200">
                <a:tc>
                  <a:txBody>
                    <a:bodyPr/>
                    <a:lstStyle/>
                    <a:p>
                      <a:pPr indent="0" lvl="0" marL="0" marR="0" rtl="0" algn="l">
                        <a:lnSpc>
                          <a:spcPct val="100000"/>
                        </a:lnSpc>
                        <a:spcBef>
                          <a:spcPts val="0"/>
                        </a:spcBef>
                        <a:spcAft>
                          <a:spcPts val="0"/>
                        </a:spcAft>
                        <a:buNone/>
                      </a:pPr>
                      <a:r>
                        <a:rPr lang="en">
                          <a:latin typeface="Rubik"/>
                          <a:ea typeface="Rubik"/>
                          <a:cs typeface="Rubik"/>
                          <a:sym typeface="Rubik"/>
                        </a:rPr>
                        <a:t>Gemma</a:t>
                      </a:r>
                      <a:endParaRPr sz="1100"/>
                    </a:p>
                  </a:txBody>
                  <a:tcPr marT="34300" marB="34300" marR="68600" marL="68600"/>
                </a:tc>
                <a:tc>
                  <a:txBody>
                    <a:bodyPr/>
                    <a:lstStyle/>
                    <a:p>
                      <a:pPr indent="0" lvl="0" marL="0" marR="0" rtl="0" algn="l">
                        <a:lnSpc>
                          <a:spcPct val="100000"/>
                        </a:lnSpc>
                        <a:spcBef>
                          <a:spcPts val="0"/>
                        </a:spcBef>
                        <a:spcAft>
                          <a:spcPts val="0"/>
                        </a:spcAft>
                        <a:buNone/>
                      </a:pPr>
                      <a:r>
                        <a:rPr lang="en">
                          <a:latin typeface="Rubik"/>
                          <a:ea typeface="Rubik"/>
                          <a:cs typeface="Rubik"/>
                          <a:sym typeface="Rubik"/>
                        </a:rPr>
                        <a:t>Open source, comparative to other 7B weight models</a:t>
                      </a:r>
                      <a:endParaRPr sz="1100"/>
                    </a:p>
                  </a:txBody>
                  <a:tcPr marT="34300" marB="34300" marR="68600" marL="68600"/>
                </a:tc>
              </a:tr>
              <a:tr h="776200">
                <a:tc>
                  <a:txBody>
                    <a:bodyPr/>
                    <a:lstStyle/>
                    <a:p>
                      <a:pPr indent="0" lvl="0" marL="0" marR="0" rtl="0" algn="l">
                        <a:lnSpc>
                          <a:spcPct val="100000"/>
                        </a:lnSpc>
                        <a:spcBef>
                          <a:spcPts val="0"/>
                        </a:spcBef>
                        <a:spcAft>
                          <a:spcPts val="0"/>
                        </a:spcAft>
                        <a:buNone/>
                      </a:pPr>
                      <a:r>
                        <a:rPr lang="en">
                          <a:latin typeface="Rubik"/>
                          <a:ea typeface="Rubik"/>
                          <a:cs typeface="Rubik"/>
                          <a:sym typeface="Rubik"/>
                        </a:rPr>
                        <a:t>LlaVa</a:t>
                      </a:r>
                      <a:endParaRPr sz="1400" u="none" cap="none" strike="noStrike">
                        <a:latin typeface="Rubik"/>
                        <a:ea typeface="Rubik"/>
                        <a:cs typeface="Rubik"/>
                        <a:sym typeface="Rubik"/>
                      </a:endParaRPr>
                    </a:p>
                  </a:txBody>
                  <a:tcPr marT="34300" marB="34300" marR="68600" marL="68600"/>
                </a:tc>
                <a:tc>
                  <a:txBody>
                    <a:bodyPr/>
                    <a:lstStyle/>
                    <a:p>
                      <a:pPr indent="0" lvl="0" marL="0" marR="0" rtl="0" algn="l">
                        <a:lnSpc>
                          <a:spcPct val="100000"/>
                        </a:lnSpc>
                        <a:spcBef>
                          <a:spcPts val="0"/>
                        </a:spcBef>
                        <a:spcAft>
                          <a:spcPts val="0"/>
                        </a:spcAft>
                        <a:buNone/>
                      </a:pPr>
                      <a:r>
                        <a:rPr lang="en">
                          <a:latin typeface="Rubik"/>
                          <a:ea typeface="Rubik"/>
                          <a:cs typeface="Rubik"/>
                          <a:sym typeface="Rubik"/>
                        </a:rPr>
                        <a:t>Image to text with support for vision and language models</a:t>
                      </a:r>
                      <a:endParaRPr sz="1400" u="none" cap="none" strike="noStrike">
                        <a:latin typeface="Rubik"/>
                        <a:ea typeface="Rubik"/>
                        <a:cs typeface="Rubik"/>
                        <a:sym typeface="Rubik"/>
                      </a:endParaRPr>
                    </a:p>
                  </a:txBody>
                  <a:tcPr marT="34300" marB="34300" marR="68600" marL="68600"/>
                </a:tc>
              </a:tr>
            </a:tbl>
          </a:graphicData>
        </a:graphic>
      </p:graphicFrame>
      <p:sp>
        <p:nvSpPr>
          <p:cNvPr id="486" name="Google Shape;486;p56"/>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487" name="Google Shape;487;p56"/>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7"/>
          <p:cNvSpPr txBox="1"/>
          <p:nvPr>
            <p:ph idx="12" type="sldNum"/>
          </p:nvPr>
        </p:nvSpPr>
        <p:spPr>
          <a:xfrm>
            <a:off x="8610600" y="6356350"/>
            <a:ext cx="2743200" cy="36517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
              <a:t>‹#›</a:t>
            </a:fld>
            <a:endParaRPr/>
          </a:p>
        </p:txBody>
      </p:sp>
      <p:pic>
        <p:nvPicPr>
          <p:cNvPr id="493" name="Google Shape;493;p57"/>
          <p:cNvPicPr preferRelativeResize="0"/>
          <p:nvPr/>
        </p:nvPicPr>
        <p:blipFill rotWithShape="1">
          <a:blip r:embed="rId3">
            <a:alphaModFix/>
          </a:blip>
          <a:srcRect b="0" l="0" r="0" t="0"/>
          <a:stretch/>
        </p:blipFill>
        <p:spPr>
          <a:xfrm>
            <a:off x="0" y="0"/>
            <a:ext cx="9144000" cy="5143498"/>
          </a:xfrm>
          <a:prstGeom prst="rect">
            <a:avLst/>
          </a:prstGeom>
          <a:noFill/>
          <a:ln>
            <a:noFill/>
          </a:ln>
        </p:spPr>
      </p:pic>
      <p:sp>
        <p:nvSpPr>
          <p:cNvPr id="494" name="Google Shape;494;p57"/>
          <p:cNvSpPr txBox="1"/>
          <p:nvPr/>
        </p:nvSpPr>
        <p:spPr>
          <a:xfrm>
            <a:off x="7059525" y="221975"/>
            <a:ext cx="1955025" cy="2232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800"/>
              <a:buFont typeface="Arial"/>
              <a:buNone/>
            </a:pPr>
            <a:r>
              <a:rPr b="0" i="0" lang="en" sz="800" u="none" cap="none" strike="noStrike">
                <a:solidFill>
                  <a:srgbClr val="434343"/>
                </a:solidFill>
                <a:latin typeface="Rubik Light"/>
                <a:ea typeface="Rubik Light"/>
                <a:cs typeface="Rubik Light"/>
                <a:sym typeface="Rubik Light"/>
              </a:rPr>
              <a:t>allwomen.tech</a:t>
            </a:r>
            <a:endParaRPr b="0" i="0" sz="800" u="none" cap="none" strike="noStrike">
              <a:solidFill>
                <a:srgbClr val="434343"/>
              </a:solidFill>
              <a:latin typeface="Rubik Light"/>
              <a:ea typeface="Rubik Light"/>
              <a:cs typeface="Rubik Light"/>
              <a:sym typeface="Rubik Light"/>
            </a:endParaRPr>
          </a:p>
        </p:txBody>
      </p:sp>
      <p:sp>
        <p:nvSpPr>
          <p:cNvPr id="495" name="Google Shape;495;p57"/>
          <p:cNvSpPr txBox="1"/>
          <p:nvPr/>
        </p:nvSpPr>
        <p:spPr>
          <a:xfrm>
            <a:off x="723900" y="2378175"/>
            <a:ext cx="3070800" cy="184567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&lt; </a:t>
            </a:r>
            <a:endParaRPr b="0" i="0" sz="2400" u="none" cap="none" strike="noStrike">
              <a:solidFill>
                <a:srgbClr val="F3F3F3"/>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F3F3F3"/>
                </a:solidFill>
                <a:latin typeface="Rubik Light"/>
                <a:ea typeface="Rubik Light"/>
                <a:cs typeface="Rubik Light"/>
                <a:sym typeface="Rubik Light"/>
              </a:rPr>
              <a:t>Thank you! Gracias! Merci!</a:t>
            </a:r>
            <a:endParaRPr b="0" i="0" sz="2400" u="none" cap="none" strike="noStrike">
              <a:solidFill>
                <a:srgbClr val="F3F3F3"/>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3F3F3"/>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3F3F3"/>
              </a:solidFill>
              <a:latin typeface="Rubik Light"/>
              <a:ea typeface="Rubik Light"/>
              <a:cs typeface="Rubik Light"/>
              <a:sym typeface="Rubik Light"/>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F3F3F3"/>
                </a:solidFill>
                <a:latin typeface="Rubik"/>
                <a:ea typeface="Rubik"/>
                <a:cs typeface="Rubik"/>
                <a:sym typeface="Rubik"/>
              </a:rPr>
              <a:t>hello@allwomen.tech</a:t>
            </a:r>
            <a:endParaRPr b="0" i="0" sz="1000" u="none" cap="none" strike="noStrike">
              <a:solidFill>
                <a:srgbClr val="F3F3F3"/>
              </a:solidFill>
              <a:latin typeface="Rubik"/>
              <a:ea typeface="Rubik"/>
              <a:cs typeface="Rubik"/>
              <a:sym typeface="Rubik"/>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F3F3F3"/>
                </a:solidFill>
                <a:latin typeface="Rubik Light"/>
                <a:ea typeface="Rubik Light"/>
                <a:cs typeface="Rubik Light"/>
                <a:sym typeface="Rubik Light"/>
              </a:rPr>
              <a:t>allwomen.tech</a:t>
            </a:r>
            <a:endParaRPr b="0" i="0" sz="1000" u="none" cap="none" strike="noStrike">
              <a:solidFill>
                <a:srgbClr val="F3F3F3"/>
              </a:solidFill>
              <a:latin typeface="Rubik Light"/>
              <a:ea typeface="Rubik Light"/>
              <a:cs typeface="Rubik Light"/>
              <a:sym typeface="Rubik Light"/>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F3F3F3"/>
              </a:solidFill>
              <a:latin typeface="Rubik"/>
              <a:ea typeface="Rubik"/>
              <a:cs typeface="Rubik"/>
              <a:sym typeface="Rubik"/>
            </a:endParaRPr>
          </a:p>
          <a:p>
            <a:pPr indent="0" lvl="0" marL="0" marR="0" rtl="0" algn="l">
              <a:lnSpc>
                <a:spcPct val="100000"/>
              </a:lnSpc>
              <a:spcBef>
                <a:spcPts val="0"/>
              </a:spcBef>
              <a:spcAft>
                <a:spcPts val="0"/>
              </a:spcAft>
              <a:buClr>
                <a:schemeClr val="dk1"/>
              </a:buClr>
              <a:buSzPts val="1100"/>
              <a:buFont typeface="Arial"/>
              <a:buNone/>
            </a:pPr>
            <a:r>
              <a:rPr b="0" i="0" lang="en" sz="2400" u="none" cap="none" strike="noStrike">
                <a:solidFill>
                  <a:srgbClr val="F3F3F3"/>
                </a:solidFill>
                <a:latin typeface="Rubik Light"/>
                <a:ea typeface="Rubik Light"/>
                <a:cs typeface="Rubik Light"/>
                <a:sym typeface="Rubik Light"/>
              </a:rPr>
              <a:t>&gt;</a:t>
            </a:r>
            <a:endParaRPr b="0" i="0" sz="1000" u="none" cap="none" strike="noStrike">
              <a:solidFill>
                <a:srgbClr val="F3F3F3"/>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3F3F3"/>
              </a:solidFill>
              <a:latin typeface="Rubik Light"/>
              <a:ea typeface="Rubik Light"/>
              <a:cs typeface="Rubik Light"/>
              <a:sym typeface="Rubik Light"/>
            </a:endParaRPr>
          </a:p>
        </p:txBody>
      </p:sp>
      <p:sp>
        <p:nvSpPr>
          <p:cNvPr id="496" name="Google Shape;496;p57"/>
          <p:cNvSpPr/>
          <p:nvPr/>
        </p:nvSpPr>
        <p:spPr>
          <a:xfrm>
            <a:off x="8665176" y="1765326"/>
            <a:ext cx="478464" cy="337817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2" type="sldNum"/>
          </p:nvPr>
        </p:nvSpPr>
        <p:spPr>
          <a:xfrm>
            <a:off x="8472458" y="4663217"/>
            <a:ext cx="548775" cy="393525"/>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163" name="Google Shape;163;p29"/>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164" name="Google Shape;164;p29"/>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165" name="Google Shape;165;p29"/>
          <p:cNvSpPr txBox="1"/>
          <p:nvPr/>
        </p:nvSpPr>
        <p:spPr>
          <a:xfrm>
            <a:off x="1214125" y="652100"/>
            <a:ext cx="6567525"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“Talking” to your Data via ChatGPT</a:t>
            </a:r>
            <a:endParaRPr b="0" i="0" sz="1700" u="none" cap="none" strike="noStrike">
              <a:solidFill>
                <a:srgbClr val="000000"/>
              </a:solidFill>
              <a:latin typeface="Rubik"/>
              <a:ea typeface="Rubik"/>
              <a:cs typeface="Rubik"/>
              <a:sym typeface="Rubik"/>
            </a:endParaRPr>
          </a:p>
        </p:txBody>
      </p:sp>
      <p:sp>
        <p:nvSpPr>
          <p:cNvPr id="166" name="Google Shape;166;p29"/>
          <p:cNvSpPr txBox="1"/>
          <p:nvPr/>
        </p:nvSpPr>
        <p:spPr>
          <a:xfrm>
            <a:off x="596981" y="1105594"/>
            <a:ext cx="8229600" cy="758624"/>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1"/>
                </a:solidFill>
                <a:latin typeface="Rubik"/>
                <a:ea typeface="Rubik"/>
                <a:cs typeface="Rubik"/>
                <a:sym typeface="Rubik"/>
              </a:rPr>
              <a:t>With </a:t>
            </a:r>
            <a:r>
              <a:rPr b="1" lang="en" sz="1500">
                <a:solidFill>
                  <a:schemeClr val="dk1"/>
                </a:solidFill>
                <a:latin typeface="Rubik"/>
                <a:ea typeface="Rubik"/>
                <a:cs typeface="Rubik"/>
                <a:sym typeface="Rubik"/>
              </a:rPr>
              <a:t>prompt engineering</a:t>
            </a:r>
            <a:r>
              <a:rPr lang="en" sz="1500">
                <a:solidFill>
                  <a:schemeClr val="dk1"/>
                </a:solidFill>
                <a:latin typeface="Rubik"/>
                <a:ea typeface="Rubik"/>
                <a:cs typeface="Rubik"/>
                <a:sym typeface="Rubik"/>
              </a:rPr>
              <a:t> and any </a:t>
            </a:r>
            <a:r>
              <a:rPr b="1" lang="en" sz="1500">
                <a:solidFill>
                  <a:schemeClr val="dk1"/>
                </a:solidFill>
                <a:latin typeface="Rubik"/>
                <a:ea typeface="Rubik"/>
                <a:cs typeface="Rubik"/>
                <a:sym typeface="Rubik"/>
              </a:rPr>
              <a:t>*cleaned* data file</a:t>
            </a:r>
            <a:r>
              <a:rPr lang="en" sz="1500">
                <a:solidFill>
                  <a:schemeClr val="dk1"/>
                </a:solidFill>
                <a:latin typeface="Rubik"/>
                <a:ea typeface="Rubik"/>
                <a:cs typeface="Rubik"/>
                <a:sym typeface="Rubik"/>
              </a:rPr>
              <a:t> you can do an initial analysis and “chat with”  your data</a:t>
            </a:r>
            <a:endParaRPr b="1" i="0" sz="1500" u="none" cap="none" strike="noStrike">
              <a:solidFill>
                <a:schemeClr val="dk1"/>
              </a:solidFill>
              <a:latin typeface="Rubik"/>
              <a:ea typeface="Rubik"/>
              <a:cs typeface="Rubik"/>
              <a:sym typeface="Rubik"/>
            </a:endParaRPr>
          </a:p>
        </p:txBody>
      </p:sp>
      <p:sp>
        <p:nvSpPr>
          <p:cNvPr id="167" name="Google Shape;167;p29"/>
          <p:cNvSpPr/>
          <p:nvPr/>
        </p:nvSpPr>
        <p:spPr>
          <a:xfrm>
            <a:off x="671106" y="2556518"/>
            <a:ext cx="2154000" cy="630900"/>
          </a:xfrm>
          <a:prstGeom prst="rect">
            <a:avLst/>
          </a:prstGeom>
          <a:solidFill>
            <a:srgbClr val="FE63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500">
                <a:solidFill>
                  <a:schemeClr val="lt1"/>
                </a:solidFill>
                <a:latin typeface="Rubik"/>
                <a:ea typeface="Rubik"/>
                <a:cs typeface="Rubik"/>
                <a:sym typeface="Rubik"/>
              </a:rPr>
              <a:t>Load your file</a:t>
            </a:r>
            <a:endParaRPr sz="1100"/>
          </a:p>
        </p:txBody>
      </p:sp>
      <p:sp>
        <p:nvSpPr>
          <p:cNvPr id="168" name="Google Shape;168;p29"/>
          <p:cNvSpPr txBox="1"/>
          <p:nvPr/>
        </p:nvSpPr>
        <p:spPr>
          <a:xfrm>
            <a:off x="596979" y="1916945"/>
            <a:ext cx="5405700" cy="4320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INTERACTING WITH TABLES IN CHATGPT</a:t>
            </a:r>
            <a:endParaRPr b="1" i="0" sz="1500" u="none" cap="none" strike="noStrike">
              <a:solidFill>
                <a:schemeClr val="dk1"/>
              </a:solidFill>
              <a:latin typeface="Rubik"/>
              <a:ea typeface="Rubik"/>
              <a:cs typeface="Rubik"/>
              <a:sym typeface="Rubik"/>
            </a:endParaRPr>
          </a:p>
        </p:txBody>
      </p:sp>
      <p:sp>
        <p:nvSpPr>
          <p:cNvPr id="169" name="Google Shape;169;p29"/>
          <p:cNvSpPr/>
          <p:nvPr/>
        </p:nvSpPr>
        <p:spPr>
          <a:xfrm>
            <a:off x="671094" y="222422"/>
            <a:ext cx="1814603" cy="206907"/>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170" name="Google Shape;170;p29"/>
          <p:cNvSpPr txBox="1"/>
          <p:nvPr/>
        </p:nvSpPr>
        <p:spPr>
          <a:xfrm>
            <a:off x="671094" y="235886"/>
            <a:ext cx="2972875" cy="17312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pic>
        <p:nvPicPr>
          <p:cNvPr id="171" name="Google Shape;171;p29"/>
          <p:cNvPicPr preferRelativeResize="0"/>
          <p:nvPr/>
        </p:nvPicPr>
        <p:blipFill>
          <a:blip r:embed="rId3">
            <a:alphaModFix/>
          </a:blip>
          <a:stretch>
            <a:fillRect/>
          </a:stretch>
        </p:blipFill>
        <p:spPr>
          <a:xfrm>
            <a:off x="2977477" y="2560820"/>
            <a:ext cx="4973299" cy="1080806"/>
          </a:xfrm>
          <a:prstGeom prst="rect">
            <a:avLst/>
          </a:prstGeom>
          <a:noFill/>
          <a:ln>
            <a:noFill/>
          </a:ln>
        </p:spPr>
      </p:pic>
      <p:pic>
        <p:nvPicPr>
          <p:cNvPr id="172" name="Google Shape;172;p29"/>
          <p:cNvPicPr preferRelativeResize="0"/>
          <p:nvPr/>
        </p:nvPicPr>
        <p:blipFill>
          <a:blip r:embed="rId4">
            <a:alphaModFix/>
          </a:blip>
          <a:stretch>
            <a:fillRect/>
          </a:stretch>
        </p:blipFill>
        <p:spPr>
          <a:xfrm>
            <a:off x="2977475" y="2560825"/>
            <a:ext cx="4973299" cy="14410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178" name="Google Shape;178;p30"/>
          <p:cNvSpPr txBox="1"/>
          <p:nvPr/>
        </p:nvSpPr>
        <p:spPr>
          <a:xfrm>
            <a:off x="596981" y="1105594"/>
            <a:ext cx="8229600" cy="7587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1"/>
                </a:solidFill>
                <a:latin typeface="Rubik"/>
                <a:ea typeface="Rubik"/>
                <a:cs typeface="Rubik"/>
                <a:sym typeface="Rubik"/>
              </a:rPr>
              <a:t>With </a:t>
            </a:r>
            <a:r>
              <a:rPr b="1" lang="en" sz="1500">
                <a:solidFill>
                  <a:schemeClr val="dk1"/>
                </a:solidFill>
                <a:latin typeface="Rubik"/>
                <a:ea typeface="Rubik"/>
                <a:cs typeface="Rubik"/>
                <a:sym typeface="Rubik"/>
              </a:rPr>
              <a:t>prompt engineering</a:t>
            </a:r>
            <a:r>
              <a:rPr lang="en" sz="1500">
                <a:solidFill>
                  <a:schemeClr val="dk1"/>
                </a:solidFill>
                <a:latin typeface="Rubik"/>
                <a:ea typeface="Rubik"/>
                <a:cs typeface="Rubik"/>
                <a:sym typeface="Rubik"/>
              </a:rPr>
              <a:t> and any </a:t>
            </a:r>
            <a:r>
              <a:rPr b="1" lang="en" sz="1500">
                <a:solidFill>
                  <a:schemeClr val="dk1"/>
                </a:solidFill>
                <a:latin typeface="Rubik"/>
                <a:ea typeface="Rubik"/>
                <a:cs typeface="Rubik"/>
                <a:sym typeface="Rubik"/>
              </a:rPr>
              <a:t>*cleaned* data file</a:t>
            </a:r>
            <a:r>
              <a:rPr lang="en" sz="1500">
                <a:solidFill>
                  <a:schemeClr val="dk1"/>
                </a:solidFill>
                <a:latin typeface="Rubik"/>
                <a:ea typeface="Rubik"/>
                <a:cs typeface="Rubik"/>
                <a:sym typeface="Rubik"/>
              </a:rPr>
              <a:t> you can do an initial analysis and “chat with”  your data</a:t>
            </a:r>
            <a:endParaRPr b="1" i="0" sz="1500" u="none" cap="none" strike="noStrike">
              <a:solidFill>
                <a:schemeClr val="dk1"/>
              </a:solidFill>
              <a:latin typeface="Rubik"/>
              <a:ea typeface="Rubik"/>
              <a:cs typeface="Rubik"/>
              <a:sym typeface="Rubik"/>
            </a:endParaRPr>
          </a:p>
        </p:txBody>
      </p:sp>
      <p:sp>
        <p:nvSpPr>
          <p:cNvPr id="179" name="Google Shape;179;p30"/>
          <p:cNvSpPr/>
          <p:nvPr/>
        </p:nvSpPr>
        <p:spPr>
          <a:xfrm>
            <a:off x="671106" y="2556518"/>
            <a:ext cx="2154000" cy="630900"/>
          </a:xfrm>
          <a:prstGeom prst="rect">
            <a:avLst/>
          </a:prstGeom>
          <a:solidFill>
            <a:srgbClr val="FE63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500">
                <a:solidFill>
                  <a:schemeClr val="lt1"/>
                </a:solidFill>
                <a:latin typeface="Rubik"/>
                <a:ea typeface="Rubik"/>
                <a:cs typeface="Rubik"/>
                <a:sym typeface="Rubik"/>
              </a:rPr>
              <a:t>Load your file</a:t>
            </a:r>
            <a:endParaRPr sz="1100"/>
          </a:p>
        </p:txBody>
      </p:sp>
      <p:sp>
        <p:nvSpPr>
          <p:cNvPr id="180" name="Google Shape;180;p30"/>
          <p:cNvSpPr txBox="1"/>
          <p:nvPr/>
        </p:nvSpPr>
        <p:spPr>
          <a:xfrm>
            <a:off x="596979" y="1916945"/>
            <a:ext cx="5405700" cy="4320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INTERACTING WITH TABLES IN CHATGPT</a:t>
            </a:r>
            <a:endParaRPr b="1" i="0" sz="1500" u="none" cap="none" strike="noStrike">
              <a:solidFill>
                <a:schemeClr val="dk1"/>
              </a:solidFill>
              <a:latin typeface="Rubik"/>
              <a:ea typeface="Rubik"/>
              <a:cs typeface="Rubik"/>
              <a:sym typeface="Rubik"/>
            </a:endParaRPr>
          </a:p>
        </p:txBody>
      </p:sp>
      <p:sp>
        <p:nvSpPr>
          <p:cNvPr id="181" name="Google Shape;181;p30"/>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182" name="Google Shape;182;p30"/>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pic>
        <p:nvPicPr>
          <p:cNvPr id="183" name="Google Shape;183;p30"/>
          <p:cNvPicPr preferRelativeResize="0"/>
          <p:nvPr/>
        </p:nvPicPr>
        <p:blipFill>
          <a:blip r:embed="rId3">
            <a:alphaModFix/>
          </a:blip>
          <a:stretch>
            <a:fillRect/>
          </a:stretch>
        </p:blipFill>
        <p:spPr>
          <a:xfrm>
            <a:off x="2977477" y="2560820"/>
            <a:ext cx="4973299" cy="1080806"/>
          </a:xfrm>
          <a:prstGeom prst="rect">
            <a:avLst/>
          </a:prstGeom>
          <a:noFill/>
          <a:ln>
            <a:noFill/>
          </a:ln>
        </p:spPr>
      </p:pic>
      <p:sp>
        <p:nvSpPr>
          <p:cNvPr id="184" name="Google Shape;184;p30"/>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185" name="Google Shape;185;p30"/>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186" name="Google Shape;186;p30"/>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“Talking” to your Data via ChatGPT</a:t>
            </a:r>
            <a:endParaRPr b="0" i="0" sz="1700" u="none" cap="none" strike="noStrik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192" name="Google Shape;192;p31"/>
          <p:cNvSpPr/>
          <p:nvPr/>
        </p:nvSpPr>
        <p:spPr>
          <a:xfrm>
            <a:off x="671106" y="1195443"/>
            <a:ext cx="2154000" cy="630900"/>
          </a:xfrm>
          <a:prstGeom prst="rect">
            <a:avLst/>
          </a:prstGeom>
          <a:solidFill>
            <a:srgbClr val="FE63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500">
                <a:solidFill>
                  <a:schemeClr val="lt1"/>
                </a:solidFill>
                <a:latin typeface="Rubik"/>
                <a:ea typeface="Rubik"/>
                <a:cs typeface="Rubik"/>
                <a:sym typeface="Rubik"/>
              </a:rPr>
              <a:t>Interact directly</a:t>
            </a:r>
            <a:endParaRPr sz="1100"/>
          </a:p>
        </p:txBody>
      </p:sp>
      <p:sp>
        <p:nvSpPr>
          <p:cNvPr id="193" name="Google Shape;193;p31"/>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194" name="Google Shape;194;p31"/>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pic>
        <p:nvPicPr>
          <p:cNvPr id="195" name="Google Shape;195;p31"/>
          <p:cNvPicPr preferRelativeResize="0"/>
          <p:nvPr/>
        </p:nvPicPr>
        <p:blipFill>
          <a:blip r:embed="rId3">
            <a:alphaModFix/>
          </a:blip>
          <a:stretch>
            <a:fillRect/>
          </a:stretch>
        </p:blipFill>
        <p:spPr>
          <a:xfrm>
            <a:off x="2977499" y="1140276"/>
            <a:ext cx="3567800" cy="3749101"/>
          </a:xfrm>
          <a:prstGeom prst="rect">
            <a:avLst/>
          </a:prstGeom>
          <a:noFill/>
          <a:ln>
            <a:noFill/>
          </a:ln>
        </p:spPr>
      </p:pic>
      <p:sp>
        <p:nvSpPr>
          <p:cNvPr id="196" name="Google Shape;196;p31"/>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197" name="Google Shape;197;p31"/>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198" name="Google Shape;198;p31"/>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“Talking” to your Data via ChatGPT</a:t>
            </a:r>
            <a:endParaRPr b="0" i="0" sz="1700" u="none" cap="none" strike="noStrike">
              <a:solidFill>
                <a:srgbClr val="000000"/>
              </a:solidFill>
              <a:latin typeface="Rubik"/>
              <a:ea typeface="Rubik"/>
              <a:cs typeface="Rubik"/>
              <a:sym typeface="Rubik"/>
            </a:endParaRPr>
          </a:p>
        </p:txBody>
      </p:sp>
      <p:sp>
        <p:nvSpPr>
          <p:cNvPr id="199" name="Google Shape;199;p31"/>
          <p:cNvSpPr/>
          <p:nvPr/>
        </p:nvSpPr>
        <p:spPr>
          <a:xfrm>
            <a:off x="6189450" y="1175350"/>
            <a:ext cx="248100" cy="265500"/>
          </a:xfrm>
          <a:prstGeom prst="ellipse">
            <a:avLst/>
          </a:prstGeom>
          <a:noFill/>
          <a:ln cap="flat" cmpd="sng" w="9525">
            <a:solidFill>
              <a:srgbClr val="FE632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205" name="Google Shape;205;p32"/>
          <p:cNvSpPr/>
          <p:nvPr/>
        </p:nvSpPr>
        <p:spPr>
          <a:xfrm>
            <a:off x="671106" y="1195443"/>
            <a:ext cx="2154000" cy="630900"/>
          </a:xfrm>
          <a:prstGeom prst="rect">
            <a:avLst/>
          </a:prstGeom>
          <a:solidFill>
            <a:srgbClr val="FE632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500">
                <a:solidFill>
                  <a:schemeClr val="lt1"/>
                </a:solidFill>
                <a:latin typeface="Rubik"/>
                <a:ea typeface="Rubik"/>
                <a:cs typeface="Rubik"/>
                <a:sym typeface="Rubik"/>
              </a:rPr>
              <a:t>Interact directly</a:t>
            </a:r>
            <a:endParaRPr sz="1100"/>
          </a:p>
        </p:txBody>
      </p:sp>
      <p:sp>
        <p:nvSpPr>
          <p:cNvPr id="206" name="Google Shape;206;p32"/>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07" name="Google Shape;207;p32"/>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
        <p:nvSpPr>
          <p:cNvPr id="208" name="Google Shape;208;p32"/>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09" name="Google Shape;209;p32"/>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10" name="Google Shape;210;p32"/>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“Talking” to your Data via ChatGPT</a:t>
            </a:r>
            <a:endParaRPr b="0" i="0" sz="1700" u="none" cap="none" strike="noStrike">
              <a:solidFill>
                <a:srgbClr val="000000"/>
              </a:solidFill>
              <a:latin typeface="Rubik"/>
              <a:ea typeface="Rubik"/>
              <a:cs typeface="Rubik"/>
              <a:sym typeface="Rubik"/>
            </a:endParaRPr>
          </a:p>
        </p:txBody>
      </p:sp>
      <p:pic>
        <p:nvPicPr>
          <p:cNvPr id="211" name="Google Shape;211;p32"/>
          <p:cNvPicPr preferRelativeResize="0"/>
          <p:nvPr/>
        </p:nvPicPr>
        <p:blipFill>
          <a:blip r:embed="rId3">
            <a:alphaModFix/>
          </a:blip>
          <a:stretch>
            <a:fillRect/>
          </a:stretch>
        </p:blipFill>
        <p:spPr>
          <a:xfrm>
            <a:off x="671100" y="1989550"/>
            <a:ext cx="7279677" cy="2203840"/>
          </a:xfrm>
          <a:prstGeom prst="rect">
            <a:avLst/>
          </a:prstGeom>
          <a:noFill/>
          <a:ln>
            <a:noFill/>
          </a:ln>
        </p:spPr>
      </p:pic>
      <p:sp>
        <p:nvSpPr>
          <p:cNvPr id="212" name="Google Shape;212;p32"/>
          <p:cNvSpPr txBox="1"/>
          <p:nvPr/>
        </p:nvSpPr>
        <p:spPr>
          <a:xfrm>
            <a:off x="3040800" y="1233400"/>
            <a:ext cx="4910100" cy="5091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1"/>
                </a:solidFill>
                <a:latin typeface="Rubik"/>
                <a:ea typeface="Rubik"/>
                <a:cs typeface="Rubik"/>
                <a:sym typeface="Rubik"/>
              </a:rPr>
              <a:t>You can do </a:t>
            </a:r>
            <a:r>
              <a:rPr b="1" lang="en" sz="1500">
                <a:solidFill>
                  <a:schemeClr val="dk1"/>
                </a:solidFill>
                <a:latin typeface="Rubik"/>
                <a:ea typeface="Rubik"/>
                <a:cs typeface="Rubik"/>
                <a:sym typeface="Rubik"/>
              </a:rPr>
              <a:t>almost anything</a:t>
            </a:r>
            <a:r>
              <a:rPr lang="en" sz="1500">
                <a:solidFill>
                  <a:schemeClr val="dk1"/>
                </a:solidFill>
                <a:latin typeface="Rubik"/>
                <a:ea typeface="Rubik"/>
                <a:cs typeface="Rubik"/>
                <a:sym typeface="Rubik"/>
              </a:rPr>
              <a:t> you’ve been doing with EDA, directly into ChatGPT</a:t>
            </a:r>
            <a:endParaRPr b="1" i="0" sz="1500" u="none" cap="none" strike="noStrike">
              <a:solidFill>
                <a:schemeClr val="dk1"/>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nvSpPr>
        <p:spPr>
          <a:xfrm>
            <a:off x="596981" y="1105594"/>
            <a:ext cx="8229600" cy="5787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Rubik"/>
                <a:ea typeface="Rubik"/>
                <a:cs typeface="Rubik"/>
                <a:sym typeface="Rubik"/>
              </a:rPr>
              <a:t>Be as specific as possible: </a:t>
            </a:r>
            <a:r>
              <a:rPr b="0" i="0" lang="en" sz="1500" u="none" cap="none" strike="noStrike">
                <a:solidFill>
                  <a:schemeClr val="dk1"/>
                </a:solidFill>
                <a:latin typeface="Rubik"/>
                <a:ea typeface="Rubik"/>
                <a:cs typeface="Rubik"/>
                <a:sym typeface="Rubik"/>
              </a:rPr>
              <a:t>By crafting specific prompts, you reduce </a:t>
            </a:r>
            <a:r>
              <a:rPr b="1" i="0" lang="en" sz="1500" u="none" cap="none" strike="noStrike">
                <a:solidFill>
                  <a:schemeClr val="dk1"/>
                </a:solidFill>
                <a:latin typeface="Rubik"/>
                <a:ea typeface="Rubik"/>
                <a:cs typeface="Rubik"/>
                <a:sym typeface="Rubik"/>
              </a:rPr>
              <a:t>ambiguity</a:t>
            </a:r>
            <a:r>
              <a:rPr b="0" i="0" lang="en" sz="1500" u="none" cap="none" strike="noStrike">
                <a:solidFill>
                  <a:schemeClr val="dk1"/>
                </a:solidFill>
                <a:latin typeface="Rubik"/>
                <a:ea typeface="Rubik"/>
                <a:cs typeface="Rubik"/>
                <a:sym typeface="Rubik"/>
              </a:rPr>
              <a:t>, helping the AI understand the </a:t>
            </a:r>
            <a:r>
              <a:rPr b="1" i="0" lang="en" sz="1500" u="none" cap="none" strike="noStrike">
                <a:solidFill>
                  <a:schemeClr val="dk1"/>
                </a:solidFill>
                <a:latin typeface="Rubik"/>
                <a:ea typeface="Rubik"/>
                <a:cs typeface="Rubik"/>
                <a:sym typeface="Rubik"/>
              </a:rPr>
              <a:t>context</a:t>
            </a:r>
            <a:r>
              <a:rPr b="0" i="0" lang="en" sz="1500" u="none" cap="none" strike="noStrike">
                <a:solidFill>
                  <a:schemeClr val="dk1"/>
                </a:solidFill>
                <a:latin typeface="Rubik"/>
                <a:ea typeface="Rubik"/>
                <a:cs typeface="Rubik"/>
                <a:sym typeface="Rubik"/>
              </a:rPr>
              <a:t> and </a:t>
            </a:r>
            <a:r>
              <a:rPr b="1" i="0" lang="en" sz="1500" u="none" cap="none" strike="noStrike">
                <a:solidFill>
                  <a:schemeClr val="dk1"/>
                </a:solidFill>
                <a:latin typeface="Rubik"/>
                <a:ea typeface="Rubik"/>
                <a:cs typeface="Rubik"/>
                <a:sym typeface="Rubik"/>
              </a:rPr>
              <a:t>nuances</a:t>
            </a:r>
            <a:r>
              <a:rPr b="0" i="0" lang="en" sz="1500" u="none" cap="none" strike="noStrike">
                <a:solidFill>
                  <a:schemeClr val="dk1"/>
                </a:solidFill>
                <a:latin typeface="Rubik"/>
                <a:ea typeface="Rubik"/>
                <a:cs typeface="Rubik"/>
                <a:sym typeface="Rubik"/>
              </a:rPr>
              <a:t> of your request.</a:t>
            </a:r>
            <a:endParaRPr b="0" i="0" sz="15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What type of Data Analysis is ChatGPT capable of?</a:t>
            </a:r>
            <a:endParaRPr sz="1100"/>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247650" lvl="0" marL="254000" marR="0" rtl="0" algn="l">
              <a:lnSpc>
                <a:spcPct val="100000"/>
              </a:lnSpc>
              <a:spcBef>
                <a:spcPts val="0"/>
              </a:spcBef>
              <a:spcAft>
                <a:spcPts val="0"/>
              </a:spcAft>
              <a:buClr>
                <a:srgbClr val="000000"/>
              </a:buClr>
              <a:buSzPts val="1500"/>
              <a:buFont typeface="Noto Sans Symbols"/>
              <a:buChar char="❑"/>
            </a:pPr>
            <a:r>
              <a:rPr b="1" lang="en">
                <a:solidFill>
                  <a:schemeClr val="dk1"/>
                </a:solidFill>
                <a:latin typeface="Rubik"/>
                <a:ea typeface="Rubik"/>
                <a:cs typeface="Rubik"/>
                <a:sym typeface="Rubik"/>
              </a:rPr>
              <a:t>Anomaly Detection</a:t>
            </a:r>
            <a:r>
              <a:rPr b="1" i="0" lang="en" sz="1400" u="none" cap="none" strike="noStrike">
                <a:solidFill>
                  <a:schemeClr val="dk1"/>
                </a:solidFill>
                <a:latin typeface="Rubik"/>
                <a:ea typeface="Rubik"/>
                <a:cs typeface="Rubik"/>
                <a:sym typeface="Rubik"/>
              </a:rPr>
              <a:t>: </a:t>
            </a:r>
            <a:r>
              <a:rPr lang="en">
                <a:solidFill>
                  <a:schemeClr val="dk1"/>
                </a:solidFill>
                <a:latin typeface="Rubik"/>
                <a:ea typeface="Rubik"/>
                <a:cs typeface="Rubik"/>
                <a:sym typeface="Rubik"/>
              </a:rPr>
              <a:t>it can identify missing data, duplicates, NAs, incorrect data types</a:t>
            </a:r>
            <a:r>
              <a:rPr b="0" i="0" lang="en" sz="1400" u="none" cap="none" strike="noStrike">
                <a:solidFill>
                  <a:schemeClr val="dk1"/>
                </a:solidFill>
                <a:latin typeface="Rubik"/>
                <a:ea typeface="Rubik"/>
                <a:cs typeface="Rubik"/>
                <a:sym typeface="Rubik"/>
              </a:rPr>
              <a:t>.</a:t>
            </a:r>
            <a:endParaRPr sz="1100"/>
          </a:p>
          <a:p>
            <a:pPr indent="-152400" lvl="0" marL="254000" marR="0" rtl="0" algn="l">
              <a:lnSpc>
                <a:spcPct val="100000"/>
              </a:lnSpc>
              <a:spcBef>
                <a:spcPts val="0"/>
              </a:spcBef>
              <a:spcAft>
                <a:spcPts val="0"/>
              </a:spcAft>
              <a:buClr>
                <a:srgbClr val="000000"/>
              </a:buClr>
              <a:buSzPts val="1500"/>
              <a:buFont typeface="Noto Sans Symbols"/>
              <a:buNone/>
            </a:pPr>
            <a:r>
              <a:t/>
            </a:r>
            <a:endParaRPr b="0" i="0" sz="1400" u="none" cap="none" strike="noStrike">
              <a:solidFill>
                <a:schemeClr val="dk1"/>
              </a:solidFill>
              <a:latin typeface="Rubik"/>
              <a:ea typeface="Rubik"/>
              <a:cs typeface="Rubik"/>
              <a:sym typeface="Rubik"/>
            </a:endParaRPr>
          </a:p>
          <a:p>
            <a:pPr indent="-247650" lvl="0" marL="254000" marR="0" rtl="0" algn="l">
              <a:lnSpc>
                <a:spcPct val="100000"/>
              </a:lnSpc>
              <a:spcBef>
                <a:spcPts val="0"/>
              </a:spcBef>
              <a:spcAft>
                <a:spcPts val="0"/>
              </a:spcAft>
              <a:buClr>
                <a:srgbClr val="000000"/>
              </a:buClr>
              <a:buSzPts val="1500"/>
              <a:buFont typeface="Noto Sans Symbols"/>
              <a:buChar char="❑"/>
            </a:pPr>
            <a:r>
              <a:rPr b="1" lang="en">
                <a:solidFill>
                  <a:schemeClr val="dk1"/>
                </a:solidFill>
                <a:latin typeface="Rubik"/>
                <a:ea typeface="Rubik"/>
                <a:cs typeface="Rubik"/>
                <a:sym typeface="Rubik"/>
              </a:rPr>
              <a:t>Descriptive Statistics</a:t>
            </a:r>
            <a:r>
              <a:rPr b="1" i="0" lang="en" sz="1400" u="none" cap="none" strike="noStrike">
                <a:solidFill>
                  <a:schemeClr val="dk1"/>
                </a:solidFill>
                <a:latin typeface="Rubik"/>
                <a:ea typeface="Rubik"/>
                <a:cs typeface="Rubik"/>
                <a:sym typeface="Rubik"/>
              </a:rPr>
              <a:t>: </a:t>
            </a:r>
            <a:r>
              <a:rPr lang="en">
                <a:solidFill>
                  <a:schemeClr val="dk1"/>
                </a:solidFill>
                <a:latin typeface="Rubik"/>
                <a:ea typeface="Rubik"/>
                <a:cs typeface="Rubik"/>
                <a:sym typeface="Rubik"/>
              </a:rPr>
              <a:t>Sums, min-max values, counts, stds</a:t>
            </a:r>
            <a:r>
              <a:rPr b="0" i="0" lang="en" sz="1400" u="none" cap="none" strike="noStrike">
                <a:solidFill>
                  <a:schemeClr val="dk1"/>
                </a:solidFill>
                <a:latin typeface="Rubik"/>
                <a:ea typeface="Rubik"/>
                <a:cs typeface="Rubik"/>
                <a:sym typeface="Rubik"/>
              </a:rPr>
              <a:t>.</a:t>
            </a:r>
            <a:endParaRPr sz="1100"/>
          </a:p>
          <a:p>
            <a:pPr indent="-152400" lvl="0" marL="254000" marR="0" rtl="0" algn="l">
              <a:lnSpc>
                <a:spcPct val="100000"/>
              </a:lnSpc>
              <a:spcBef>
                <a:spcPts val="0"/>
              </a:spcBef>
              <a:spcAft>
                <a:spcPts val="0"/>
              </a:spcAft>
              <a:buClr>
                <a:srgbClr val="000000"/>
              </a:buClr>
              <a:buSzPts val="1500"/>
              <a:buFont typeface="Noto Sans Symbols"/>
              <a:buNone/>
            </a:pPr>
            <a:r>
              <a:t/>
            </a:r>
            <a:endParaRPr b="1" i="0" sz="1400" u="none" cap="none" strike="noStrike">
              <a:solidFill>
                <a:schemeClr val="dk1"/>
              </a:solidFill>
              <a:latin typeface="Rubik"/>
              <a:ea typeface="Rubik"/>
              <a:cs typeface="Rubik"/>
              <a:sym typeface="Rubik"/>
            </a:endParaRPr>
          </a:p>
          <a:p>
            <a:pPr indent="-247650" lvl="0" marL="254000" marR="0" rtl="0" algn="l">
              <a:lnSpc>
                <a:spcPct val="100000"/>
              </a:lnSpc>
              <a:spcBef>
                <a:spcPts val="0"/>
              </a:spcBef>
              <a:spcAft>
                <a:spcPts val="0"/>
              </a:spcAft>
              <a:buClr>
                <a:srgbClr val="000000"/>
              </a:buClr>
              <a:buSzPts val="1500"/>
              <a:buFont typeface="Noto Sans Symbols"/>
              <a:buChar char="❑"/>
            </a:pPr>
            <a:r>
              <a:rPr b="1" lang="en">
                <a:solidFill>
                  <a:schemeClr val="dk1"/>
                </a:solidFill>
                <a:latin typeface="Rubik"/>
                <a:ea typeface="Rubik"/>
                <a:cs typeface="Rubik"/>
                <a:sym typeface="Rubik"/>
              </a:rPr>
              <a:t>Merging Tables</a:t>
            </a:r>
            <a:r>
              <a:rPr b="1" i="0" lang="en" sz="1400" u="none" cap="none" strike="noStrike">
                <a:solidFill>
                  <a:schemeClr val="dk1"/>
                </a:solidFill>
                <a:latin typeface="Rubik"/>
                <a:ea typeface="Rubik"/>
                <a:cs typeface="Rubik"/>
                <a:sym typeface="Rubik"/>
              </a:rPr>
              <a:t>: </a:t>
            </a:r>
            <a:r>
              <a:rPr lang="en">
                <a:solidFill>
                  <a:schemeClr val="dk1"/>
                </a:solidFill>
                <a:latin typeface="Rubik"/>
                <a:ea typeface="Rubik"/>
                <a:cs typeface="Rubik"/>
                <a:sym typeface="Rubik"/>
              </a:rPr>
              <a:t>merging tables to enrich datasets on a common key</a:t>
            </a:r>
            <a:endParaRPr sz="1100"/>
          </a:p>
          <a:p>
            <a:pPr indent="-152400" lvl="0" marL="254000" marR="0" rtl="0" algn="l">
              <a:lnSpc>
                <a:spcPct val="100000"/>
              </a:lnSpc>
              <a:spcBef>
                <a:spcPts val="0"/>
              </a:spcBef>
              <a:spcAft>
                <a:spcPts val="0"/>
              </a:spcAft>
              <a:buClr>
                <a:srgbClr val="000000"/>
              </a:buClr>
              <a:buSzPts val="1500"/>
              <a:buFont typeface="Noto Sans Symbols"/>
              <a:buNone/>
            </a:pPr>
            <a:r>
              <a:t/>
            </a:r>
            <a:endParaRPr b="1" i="0" sz="1400" u="none" cap="none" strike="noStrike">
              <a:solidFill>
                <a:schemeClr val="dk1"/>
              </a:solidFill>
              <a:latin typeface="Rubik"/>
              <a:ea typeface="Rubik"/>
              <a:cs typeface="Rubik"/>
              <a:sym typeface="Rubik"/>
            </a:endParaRPr>
          </a:p>
          <a:p>
            <a:pPr indent="-247650" lvl="0" marL="254000" marR="0" rtl="0" algn="l">
              <a:lnSpc>
                <a:spcPct val="100000"/>
              </a:lnSpc>
              <a:spcBef>
                <a:spcPts val="0"/>
              </a:spcBef>
              <a:spcAft>
                <a:spcPts val="0"/>
              </a:spcAft>
              <a:buClr>
                <a:srgbClr val="000000"/>
              </a:buClr>
              <a:buSzPts val="1500"/>
              <a:buFont typeface="Noto Sans Symbols"/>
              <a:buChar char="❑"/>
            </a:pPr>
            <a:r>
              <a:rPr b="1" lang="en">
                <a:solidFill>
                  <a:schemeClr val="dk1"/>
                </a:solidFill>
                <a:latin typeface="Rubik"/>
                <a:ea typeface="Rubik"/>
                <a:cs typeface="Rubik"/>
                <a:sym typeface="Rubik"/>
              </a:rPr>
              <a:t>Advanced Statistical Analysis</a:t>
            </a:r>
            <a:r>
              <a:rPr b="1" i="0" lang="en" sz="1400" u="none" cap="none" strike="noStrike">
                <a:solidFill>
                  <a:schemeClr val="dk1"/>
                </a:solidFill>
                <a:latin typeface="Rubik"/>
                <a:ea typeface="Rubik"/>
                <a:cs typeface="Rubik"/>
                <a:sym typeface="Rubik"/>
              </a:rPr>
              <a:t>: </a:t>
            </a:r>
            <a:r>
              <a:rPr lang="en">
                <a:solidFill>
                  <a:schemeClr val="dk1"/>
                </a:solidFill>
                <a:latin typeface="Rubik"/>
                <a:ea typeface="Rubik"/>
                <a:cs typeface="Rubik"/>
                <a:sym typeface="Rubik"/>
              </a:rPr>
              <a:t>uni to </a:t>
            </a:r>
            <a:r>
              <a:rPr b="1" i="0" lang="en" sz="1400" u="none" cap="none" strike="noStrike">
                <a:solidFill>
                  <a:schemeClr val="dk1"/>
                </a:solidFill>
                <a:latin typeface="Rubik"/>
                <a:ea typeface="Rubik"/>
                <a:cs typeface="Rubik"/>
                <a:sym typeface="Rubik"/>
              </a:rPr>
              <a:t> </a:t>
            </a:r>
            <a:r>
              <a:rPr lang="en">
                <a:solidFill>
                  <a:schemeClr val="dk1"/>
                </a:solidFill>
                <a:latin typeface="Rubik"/>
                <a:ea typeface="Rubik"/>
                <a:cs typeface="Rubik"/>
                <a:sym typeface="Rubik"/>
              </a:rPr>
              <a:t>multivariate analysis, regressions, time series (limited)</a:t>
            </a:r>
            <a:endParaRPr sz="1100"/>
          </a:p>
          <a:p>
            <a:pPr indent="0" lvl="0" marL="0" marR="0" rtl="0" algn="l">
              <a:lnSpc>
                <a:spcPct val="100000"/>
              </a:lnSpc>
              <a:spcBef>
                <a:spcPts val="0"/>
              </a:spcBef>
              <a:spcAft>
                <a:spcPts val="0"/>
              </a:spcAft>
              <a:buNone/>
            </a:pPr>
            <a:r>
              <a:t/>
            </a:r>
            <a:endParaRPr b="1" i="0" sz="1400" u="none" cap="none" strike="noStrike">
              <a:solidFill>
                <a:schemeClr val="dk1"/>
              </a:solidFill>
              <a:latin typeface="Rubik"/>
              <a:ea typeface="Rubik"/>
              <a:cs typeface="Rubik"/>
              <a:sym typeface="Rubik"/>
            </a:endParaRPr>
          </a:p>
        </p:txBody>
      </p:sp>
      <p:sp>
        <p:nvSpPr>
          <p:cNvPr id="218" name="Google Shape;21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219" name="Google Shape;219;p33"/>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20" name="Google Shape;220;p33"/>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21" name="Google Shape;221;p33"/>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Prompt Engineering and EDA</a:t>
            </a:r>
            <a:endParaRPr b="0" i="0" sz="1700" u="none" cap="none" strike="noStrike">
              <a:solidFill>
                <a:srgbClr val="000000"/>
              </a:solidFill>
              <a:latin typeface="Rubik"/>
              <a:ea typeface="Rubik"/>
              <a:cs typeface="Rubik"/>
              <a:sym typeface="Rubik"/>
            </a:endParaRPr>
          </a:p>
        </p:txBody>
      </p:sp>
      <p:sp>
        <p:nvSpPr>
          <p:cNvPr id="222" name="Google Shape;222;p33"/>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23" name="Google Shape;223;p33"/>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nvSpPr>
        <p:spPr>
          <a:xfrm>
            <a:off x="596981" y="1105594"/>
            <a:ext cx="8229600" cy="578700"/>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Rubik"/>
                <a:ea typeface="Rubik"/>
                <a:cs typeface="Rubik"/>
                <a:sym typeface="Rubik"/>
              </a:rPr>
              <a:t>Be as specific as possible: </a:t>
            </a:r>
            <a:r>
              <a:rPr b="0" i="0" lang="en" sz="1500" u="none" cap="none" strike="noStrike">
                <a:solidFill>
                  <a:schemeClr val="dk1"/>
                </a:solidFill>
                <a:latin typeface="Rubik"/>
                <a:ea typeface="Rubik"/>
                <a:cs typeface="Rubik"/>
                <a:sym typeface="Rubik"/>
              </a:rPr>
              <a:t>By crafting specific prompts, you reduce </a:t>
            </a:r>
            <a:r>
              <a:rPr b="1" i="0" lang="en" sz="1500" u="none" cap="none" strike="noStrike">
                <a:solidFill>
                  <a:schemeClr val="dk1"/>
                </a:solidFill>
                <a:latin typeface="Rubik"/>
                <a:ea typeface="Rubik"/>
                <a:cs typeface="Rubik"/>
                <a:sym typeface="Rubik"/>
              </a:rPr>
              <a:t>ambiguity</a:t>
            </a:r>
            <a:r>
              <a:rPr b="0" i="0" lang="en" sz="1500" u="none" cap="none" strike="noStrike">
                <a:solidFill>
                  <a:schemeClr val="dk1"/>
                </a:solidFill>
                <a:latin typeface="Rubik"/>
                <a:ea typeface="Rubik"/>
                <a:cs typeface="Rubik"/>
                <a:sym typeface="Rubik"/>
              </a:rPr>
              <a:t>, helping the AI understand the </a:t>
            </a:r>
            <a:r>
              <a:rPr b="1" i="0" lang="en" sz="1500" u="none" cap="none" strike="noStrike">
                <a:solidFill>
                  <a:schemeClr val="dk1"/>
                </a:solidFill>
                <a:latin typeface="Rubik"/>
                <a:ea typeface="Rubik"/>
                <a:cs typeface="Rubik"/>
                <a:sym typeface="Rubik"/>
              </a:rPr>
              <a:t>context</a:t>
            </a:r>
            <a:r>
              <a:rPr b="0" i="0" lang="en" sz="1500" u="none" cap="none" strike="noStrike">
                <a:solidFill>
                  <a:schemeClr val="dk1"/>
                </a:solidFill>
                <a:latin typeface="Rubik"/>
                <a:ea typeface="Rubik"/>
                <a:cs typeface="Rubik"/>
                <a:sym typeface="Rubik"/>
              </a:rPr>
              <a:t> and </a:t>
            </a:r>
            <a:r>
              <a:rPr b="1" i="0" lang="en" sz="1500" u="none" cap="none" strike="noStrike">
                <a:solidFill>
                  <a:schemeClr val="dk1"/>
                </a:solidFill>
                <a:latin typeface="Rubik"/>
                <a:ea typeface="Rubik"/>
                <a:cs typeface="Rubik"/>
                <a:sym typeface="Rubik"/>
              </a:rPr>
              <a:t>nuances</a:t>
            </a:r>
            <a:r>
              <a:rPr b="0" i="0" lang="en" sz="1500" u="none" cap="none" strike="noStrike">
                <a:solidFill>
                  <a:schemeClr val="dk1"/>
                </a:solidFill>
                <a:latin typeface="Rubik"/>
                <a:ea typeface="Rubik"/>
                <a:cs typeface="Rubik"/>
                <a:sym typeface="Rubik"/>
              </a:rPr>
              <a:t> of your request.</a:t>
            </a:r>
            <a:endParaRPr b="0" i="0" sz="15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1500"/>
              <a:buFont typeface="Arial"/>
              <a:buNone/>
            </a:pPr>
            <a:r>
              <a:rPr b="1" lang="en" sz="1500">
                <a:solidFill>
                  <a:schemeClr val="dk1"/>
                </a:solidFill>
                <a:latin typeface="Rubik"/>
                <a:ea typeface="Rubik"/>
                <a:cs typeface="Rubik"/>
                <a:sym typeface="Rubik"/>
              </a:rPr>
              <a:t>What type of Data Analysis is ChatGPT capable of?</a:t>
            </a:r>
            <a:endParaRPr sz="1100"/>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Rubik"/>
              <a:ea typeface="Rubik"/>
              <a:cs typeface="Rubik"/>
              <a:sym typeface="Rubik"/>
            </a:endParaRPr>
          </a:p>
          <a:p>
            <a:pPr indent="-247650" lvl="0" marL="254000" marR="0" rtl="0" algn="l">
              <a:lnSpc>
                <a:spcPct val="100000"/>
              </a:lnSpc>
              <a:spcBef>
                <a:spcPts val="0"/>
              </a:spcBef>
              <a:spcAft>
                <a:spcPts val="0"/>
              </a:spcAft>
              <a:buClr>
                <a:srgbClr val="000000"/>
              </a:buClr>
              <a:buSzPts val="1500"/>
              <a:buFont typeface="Noto Sans Symbols"/>
              <a:buChar char="❑"/>
            </a:pPr>
            <a:r>
              <a:rPr b="1" lang="en">
                <a:solidFill>
                  <a:schemeClr val="dk1"/>
                </a:solidFill>
                <a:latin typeface="Rubik"/>
                <a:ea typeface="Rubik"/>
                <a:cs typeface="Rubik"/>
                <a:sym typeface="Rubik"/>
              </a:rPr>
              <a:t>Anomaly Detection</a:t>
            </a:r>
            <a:r>
              <a:rPr b="1" i="0" lang="en" sz="1400" u="none" cap="none" strike="noStrike">
                <a:solidFill>
                  <a:schemeClr val="dk1"/>
                </a:solidFill>
                <a:latin typeface="Rubik"/>
                <a:ea typeface="Rubik"/>
                <a:cs typeface="Rubik"/>
                <a:sym typeface="Rubik"/>
              </a:rPr>
              <a:t>:</a:t>
            </a:r>
            <a:r>
              <a:rPr b="1" lang="en">
                <a:solidFill>
                  <a:schemeClr val="dk1"/>
                </a:solidFill>
                <a:latin typeface="Rubik"/>
                <a:ea typeface="Rubik"/>
                <a:cs typeface="Rubik"/>
                <a:sym typeface="Rubik"/>
              </a:rPr>
              <a:t> </a:t>
            </a:r>
            <a:r>
              <a:rPr lang="en">
                <a:solidFill>
                  <a:schemeClr val="dk1"/>
                </a:solidFill>
                <a:latin typeface="Rubik"/>
                <a:ea typeface="Rubik"/>
                <a:cs typeface="Rubik"/>
                <a:sym typeface="Rubik"/>
              </a:rPr>
              <a:t>“Check this data for common issues</a:t>
            </a:r>
            <a:r>
              <a:rPr b="0" i="0" lang="en" sz="1400" u="none" cap="none" strike="noStrike">
                <a:solidFill>
                  <a:schemeClr val="dk1"/>
                </a:solidFill>
                <a:latin typeface="Rubik"/>
                <a:ea typeface="Rubik"/>
                <a:cs typeface="Rubik"/>
                <a:sym typeface="Rubik"/>
              </a:rPr>
              <a:t>.</a:t>
            </a:r>
            <a:r>
              <a:rPr lang="en">
                <a:solidFill>
                  <a:schemeClr val="dk1"/>
                </a:solidFill>
                <a:latin typeface="Rubik"/>
                <a:ea typeface="Rubik"/>
                <a:cs typeface="Rubik"/>
                <a:sym typeface="Rubik"/>
              </a:rPr>
              <a:t>”</a:t>
            </a:r>
            <a:endParaRPr sz="1100"/>
          </a:p>
          <a:p>
            <a:pPr indent="-152400" lvl="0" marL="254000" marR="0" rtl="0" algn="l">
              <a:lnSpc>
                <a:spcPct val="100000"/>
              </a:lnSpc>
              <a:spcBef>
                <a:spcPts val="0"/>
              </a:spcBef>
              <a:spcAft>
                <a:spcPts val="0"/>
              </a:spcAft>
              <a:buClr>
                <a:srgbClr val="000000"/>
              </a:buClr>
              <a:buSzPts val="1500"/>
              <a:buFont typeface="Noto Sans Symbols"/>
              <a:buNone/>
            </a:pPr>
            <a:r>
              <a:t/>
            </a:r>
            <a:endParaRPr b="0" i="0" sz="1400" u="none" cap="none" strike="noStrike">
              <a:solidFill>
                <a:schemeClr val="dk1"/>
              </a:solidFill>
              <a:latin typeface="Rubik"/>
              <a:ea typeface="Rubik"/>
              <a:cs typeface="Rubik"/>
              <a:sym typeface="Rubik"/>
            </a:endParaRPr>
          </a:p>
          <a:p>
            <a:pPr indent="-247650" lvl="0" marL="254000" marR="0" rtl="0" algn="l">
              <a:lnSpc>
                <a:spcPct val="100000"/>
              </a:lnSpc>
              <a:spcBef>
                <a:spcPts val="0"/>
              </a:spcBef>
              <a:spcAft>
                <a:spcPts val="0"/>
              </a:spcAft>
              <a:buClr>
                <a:srgbClr val="000000"/>
              </a:buClr>
              <a:buSzPts val="1500"/>
              <a:buFont typeface="Noto Sans Symbols"/>
              <a:buChar char="❑"/>
            </a:pPr>
            <a:r>
              <a:rPr b="1" lang="en">
                <a:solidFill>
                  <a:schemeClr val="dk1"/>
                </a:solidFill>
                <a:latin typeface="Rubik"/>
                <a:ea typeface="Rubik"/>
                <a:cs typeface="Rubik"/>
                <a:sym typeface="Rubik"/>
              </a:rPr>
              <a:t>Descriptive Statistics</a:t>
            </a:r>
            <a:r>
              <a:rPr b="1" i="0" lang="en" sz="1400" u="none" cap="none" strike="noStrike">
                <a:solidFill>
                  <a:schemeClr val="dk1"/>
                </a:solidFill>
                <a:latin typeface="Rubik"/>
                <a:ea typeface="Rubik"/>
                <a:cs typeface="Rubik"/>
                <a:sym typeface="Rubik"/>
              </a:rPr>
              <a:t>: </a:t>
            </a:r>
            <a:r>
              <a:rPr lang="en">
                <a:solidFill>
                  <a:schemeClr val="dk1"/>
                </a:solidFill>
                <a:latin typeface="Rubik"/>
                <a:ea typeface="Rubik"/>
                <a:cs typeface="Rubik"/>
                <a:sym typeface="Rubik"/>
              </a:rPr>
              <a:t>“Give me descriptive statistics of this dataset”</a:t>
            </a:r>
            <a:endParaRPr sz="1100"/>
          </a:p>
          <a:p>
            <a:pPr indent="-152400" lvl="0" marL="254000" marR="0" rtl="0" algn="l">
              <a:lnSpc>
                <a:spcPct val="100000"/>
              </a:lnSpc>
              <a:spcBef>
                <a:spcPts val="0"/>
              </a:spcBef>
              <a:spcAft>
                <a:spcPts val="0"/>
              </a:spcAft>
              <a:buClr>
                <a:srgbClr val="000000"/>
              </a:buClr>
              <a:buSzPts val="1500"/>
              <a:buFont typeface="Noto Sans Symbols"/>
              <a:buNone/>
            </a:pPr>
            <a:r>
              <a:t/>
            </a:r>
            <a:endParaRPr b="1" i="0" sz="1400" u="none" cap="none" strike="noStrike">
              <a:solidFill>
                <a:schemeClr val="dk1"/>
              </a:solidFill>
              <a:latin typeface="Rubik"/>
              <a:ea typeface="Rubik"/>
              <a:cs typeface="Rubik"/>
              <a:sym typeface="Rubik"/>
            </a:endParaRPr>
          </a:p>
          <a:p>
            <a:pPr indent="-247650" lvl="0" marL="254000" marR="0" rtl="0" algn="l">
              <a:lnSpc>
                <a:spcPct val="100000"/>
              </a:lnSpc>
              <a:spcBef>
                <a:spcPts val="0"/>
              </a:spcBef>
              <a:spcAft>
                <a:spcPts val="0"/>
              </a:spcAft>
              <a:buClr>
                <a:srgbClr val="000000"/>
              </a:buClr>
              <a:buSzPts val="1500"/>
              <a:buFont typeface="Noto Sans Symbols"/>
              <a:buChar char="❑"/>
            </a:pPr>
            <a:r>
              <a:rPr b="1" lang="en">
                <a:solidFill>
                  <a:schemeClr val="dk1"/>
                </a:solidFill>
                <a:latin typeface="Rubik"/>
                <a:ea typeface="Rubik"/>
                <a:cs typeface="Rubik"/>
                <a:sym typeface="Rubik"/>
              </a:rPr>
              <a:t>Merging Tables</a:t>
            </a:r>
            <a:r>
              <a:rPr b="1" i="0" lang="en" sz="1400" u="none" cap="none" strike="noStrike">
                <a:solidFill>
                  <a:schemeClr val="dk1"/>
                </a:solidFill>
                <a:latin typeface="Rubik"/>
                <a:ea typeface="Rubik"/>
                <a:cs typeface="Rubik"/>
                <a:sym typeface="Rubik"/>
              </a:rPr>
              <a:t>: </a:t>
            </a:r>
            <a:r>
              <a:rPr lang="en">
                <a:solidFill>
                  <a:schemeClr val="dk1"/>
                </a:solidFill>
                <a:latin typeface="Rubik"/>
                <a:ea typeface="Rubik"/>
                <a:cs typeface="Rubik"/>
                <a:sym typeface="Rubik"/>
              </a:rPr>
              <a:t>“Associate X table with Y table on id_123”</a:t>
            </a:r>
            <a:endParaRPr sz="1100"/>
          </a:p>
          <a:p>
            <a:pPr indent="-152400" lvl="0" marL="254000" marR="0" rtl="0" algn="l">
              <a:lnSpc>
                <a:spcPct val="100000"/>
              </a:lnSpc>
              <a:spcBef>
                <a:spcPts val="0"/>
              </a:spcBef>
              <a:spcAft>
                <a:spcPts val="0"/>
              </a:spcAft>
              <a:buClr>
                <a:srgbClr val="000000"/>
              </a:buClr>
              <a:buSzPts val="1500"/>
              <a:buFont typeface="Noto Sans Symbols"/>
              <a:buNone/>
            </a:pPr>
            <a:r>
              <a:t/>
            </a:r>
            <a:endParaRPr b="1" i="0" sz="1400" u="none" cap="none" strike="noStrike">
              <a:solidFill>
                <a:schemeClr val="dk1"/>
              </a:solidFill>
              <a:latin typeface="Rubik"/>
              <a:ea typeface="Rubik"/>
              <a:cs typeface="Rubik"/>
              <a:sym typeface="Rubik"/>
            </a:endParaRPr>
          </a:p>
          <a:p>
            <a:pPr indent="-247650" lvl="0" marL="254000" marR="0" rtl="0" algn="l">
              <a:lnSpc>
                <a:spcPct val="100000"/>
              </a:lnSpc>
              <a:spcBef>
                <a:spcPts val="0"/>
              </a:spcBef>
              <a:spcAft>
                <a:spcPts val="0"/>
              </a:spcAft>
              <a:buClr>
                <a:srgbClr val="000000"/>
              </a:buClr>
              <a:buSzPts val="1500"/>
              <a:buFont typeface="Noto Sans Symbols"/>
              <a:buChar char="❑"/>
            </a:pPr>
            <a:r>
              <a:rPr b="1" lang="en">
                <a:solidFill>
                  <a:schemeClr val="dk1"/>
                </a:solidFill>
                <a:latin typeface="Rubik"/>
                <a:ea typeface="Rubik"/>
                <a:cs typeface="Rubik"/>
                <a:sym typeface="Rubik"/>
              </a:rPr>
              <a:t>Advanced Statistical Analysis</a:t>
            </a:r>
            <a:r>
              <a:rPr b="1" i="0" lang="en" sz="1400" u="none" cap="none" strike="noStrike">
                <a:solidFill>
                  <a:schemeClr val="dk1"/>
                </a:solidFill>
                <a:latin typeface="Rubik"/>
                <a:ea typeface="Rubik"/>
                <a:cs typeface="Rubik"/>
                <a:sym typeface="Rubik"/>
              </a:rPr>
              <a:t>: </a:t>
            </a:r>
            <a:r>
              <a:rPr lang="en">
                <a:solidFill>
                  <a:schemeClr val="dk1"/>
                </a:solidFill>
                <a:latin typeface="Rubik"/>
                <a:ea typeface="Rubik"/>
                <a:cs typeface="Rubik"/>
                <a:sym typeface="Rubik"/>
              </a:rPr>
              <a:t>“Create a correlation table”</a:t>
            </a:r>
            <a:endParaRPr sz="1100"/>
          </a:p>
          <a:p>
            <a:pPr indent="0" lvl="0" marL="0" marR="0" rtl="0" algn="l">
              <a:lnSpc>
                <a:spcPct val="100000"/>
              </a:lnSpc>
              <a:spcBef>
                <a:spcPts val="0"/>
              </a:spcBef>
              <a:spcAft>
                <a:spcPts val="0"/>
              </a:spcAft>
              <a:buNone/>
            </a:pPr>
            <a:r>
              <a:t/>
            </a:r>
            <a:endParaRPr b="1" i="0" sz="1400" u="none" cap="none" strike="noStrike">
              <a:solidFill>
                <a:schemeClr val="dk1"/>
              </a:solidFill>
              <a:latin typeface="Rubik"/>
              <a:ea typeface="Rubik"/>
              <a:cs typeface="Rubik"/>
              <a:sym typeface="Rubik"/>
            </a:endParaRPr>
          </a:p>
        </p:txBody>
      </p:sp>
      <p:sp>
        <p:nvSpPr>
          <p:cNvPr id="229" name="Google Shape;22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00"/>
              <a:buNone/>
            </a:pPr>
            <a:fld id="{00000000-1234-1234-1234-123412341234}" type="slidenum">
              <a:rPr lang="en">
                <a:latin typeface="Arial"/>
                <a:ea typeface="Arial"/>
                <a:cs typeface="Arial"/>
                <a:sym typeface="Arial"/>
              </a:rPr>
              <a:t>‹#›</a:t>
            </a:fld>
            <a:endParaRPr>
              <a:latin typeface="Arial"/>
              <a:ea typeface="Arial"/>
              <a:cs typeface="Arial"/>
              <a:sym typeface="Arial"/>
            </a:endParaRPr>
          </a:p>
        </p:txBody>
      </p:sp>
      <p:sp>
        <p:nvSpPr>
          <p:cNvPr id="230" name="Google Shape;230;p34"/>
          <p:cNvSpPr/>
          <p:nvPr/>
        </p:nvSpPr>
        <p:spPr>
          <a:xfrm>
            <a:off x="725700" y="683979"/>
            <a:ext cx="7056000" cy="265500"/>
          </a:xfrm>
          <a:prstGeom prst="rect">
            <a:avLst/>
          </a:prstGeom>
          <a:noFill/>
          <a:ln cap="flat" cmpd="sng" w="9525">
            <a:solidFill>
              <a:srgbClr val="3E5A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31" name="Google Shape;231;p34"/>
          <p:cNvSpPr/>
          <p:nvPr/>
        </p:nvSpPr>
        <p:spPr>
          <a:xfrm>
            <a:off x="894771" y="652100"/>
            <a:ext cx="7056000" cy="265500"/>
          </a:xfrm>
          <a:prstGeom prst="rect">
            <a:avLst/>
          </a:prstGeom>
          <a:solidFill>
            <a:srgbClr val="3E5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a:ea typeface="Rubik"/>
              <a:cs typeface="Rubik"/>
              <a:sym typeface="Rubik"/>
            </a:endParaRPr>
          </a:p>
        </p:txBody>
      </p:sp>
      <p:sp>
        <p:nvSpPr>
          <p:cNvPr id="232" name="Google Shape;232;p34"/>
          <p:cNvSpPr txBox="1"/>
          <p:nvPr/>
        </p:nvSpPr>
        <p:spPr>
          <a:xfrm>
            <a:off x="1214125" y="652100"/>
            <a:ext cx="6567600" cy="26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lang="en" sz="1700">
                <a:solidFill>
                  <a:schemeClr val="lt1"/>
                </a:solidFill>
                <a:latin typeface="Rubik"/>
                <a:ea typeface="Rubik"/>
                <a:cs typeface="Rubik"/>
                <a:sym typeface="Rubik"/>
              </a:rPr>
              <a:t>Prompt Engineering and EDA</a:t>
            </a:r>
            <a:endParaRPr b="0" i="0" sz="1700" u="none" cap="none" strike="noStrike">
              <a:solidFill>
                <a:srgbClr val="000000"/>
              </a:solidFill>
              <a:latin typeface="Rubik"/>
              <a:ea typeface="Rubik"/>
              <a:cs typeface="Rubik"/>
              <a:sym typeface="Rubik"/>
            </a:endParaRPr>
          </a:p>
        </p:txBody>
      </p:sp>
      <p:sp>
        <p:nvSpPr>
          <p:cNvPr id="233" name="Google Shape;233;p34"/>
          <p:cNvSpPr/>
          <p:nvPr/>
        </p:nvSpPr>
        <p:spPr>
          <a:xfrm>
            <a:off x="671094" y="222422"/>
            <a:ext cx="1814700" cy="2070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34" name="Google Shape;234;p34"/>
          <p:cNvSpPr txBox="1"/>
          <p:nvPr/>
        </p:nvSpPr>
        <p:spPr>
          <a:xfrm>
            <a:off x="671094" y="235886"/>
            <a:ext cx="2973000" cy="17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700" u="none" cap="none" strike="noStrike">
                <a:solidFill>
                  <a:srgbClr val="3F3F3F"/>
                </a:solidFill>
                <a:latin typeface="Rubik"/>
                <a:ea typeface="Rubik"/>
                <a:cs typeface="Rubik"/>
                <a:sym typeface="Rubik"/>
              </a:rPr>
              <a:t>Module 1: Prompt Engineering</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