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311" r:id="rId5"/>
    <p:sldId id="262" r:id="rId6"/>
    <p:sldId id="312" r:id="rId7"/>
    <p:sldId id="313" r:id="rId8"/>
    <p:sldId id="314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osis" panose="020B0604020202020204" pitchFamily="2" charset="0"/>
      <p:regular r:id="rId16"/>
      <p:bold r:id="rId17"/>
    </p:embeddedFont>
    <p:embeddedFont>
      <p:font typeface="Philosopher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0CA000-2646-47A9-9B7E-54485B8CB976}">
  <a:tblStyle styleId="{560CA000-2646-47A9-9B7E-54485B8CB9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a7820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ca7820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0ed0ca36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0ed0ca36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ca78200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ca78200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fc6b2440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fc6b2440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43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fc6b2440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fc6b2440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fc6b2440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fc6b2440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69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fc6b2440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fc6b2440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4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fc6b2440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fc6b2440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798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0ed0ca36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0ed0ca36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93950" y="582375"/>
            <a:ext cx="4025100" cy="29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93800" y="4156125"/>
            <a:ext cx="4025100" cy="4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41525"/>
            <a:ext cx="7704000" cy="3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660525"/>
            <a:ext cx="33882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20000" y="1881525"/>
            <a:ext cx="3547500" cy="25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2847625" y="28611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/>
          </p:nvPr>
        </p:nvSpPr>
        <p:spPr>
          <a:xfrm>
            <a:off x="2847600" y="33831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847600" y="38047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/>
          </p:nvPr>
        </p:nvSpPr>
        <p:spPr>
          <a:xfrm>
            <a:off x="5491750" y="3114825"/>
            <a:ext cx="2942400" cy="11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8611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/>
          </p:nvPr>
        </p:nvSpPr>
        <p:spPr>
          <a:xfrm>
            <a:off x="720000" y="33831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20000" y="38047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7" hasCustomPrompt="1"/>
          </p:nvPr>
        </p:nvSpPr>
        <p:spPr>
          <a:xfrm>
            <a:off x="2847625" y="8914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847600" y="14134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847600" y="18350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25" y="891476"/>
            <a:ext cx="4743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/>
          </p:nvPr>
        </p:nvSpPr>
        <p:spPr>
          <a:xfrm>
            <a:off x="720000" y="1413475"/>
            <a:ext cx="2127600" cy="41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720000" y="1835050"/>
            <a:ext cx="2127600" cy="4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14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482538" y="2898350"/>
            <a:ext cx="4692300" cy="6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solidFill>
                  <a:srgbClr val="000000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3482538" y="1716125"/>
            <a:ext cx="4692300" cy="118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 sz="25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hilosopher"/>
              <a:buNone/>
              <a:defRPr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/>
          <p:nvPr/>
        </p:nvSpPr>
        <p:spPr>
          <a:xfrm flipH="1">
            <a:off x="8983674" y="0"/>
            <a:ext cx="159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 txBox="1"/>
          <p:nvPr/>
        </p:nvSpPr>
        <p:spPr>
          <a:xfrm rot="-5400000">
            <a:off x="401914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 rot="-5400000">
            <a:off x="-236936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 rot="-5400000">
            <a:off x="131164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440701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Google Shape;164;p27"/>
          <p:cNvSpPr/>
          <p:nvPr/>
        </p:nvSpPr>
        <p:spPr>
          <a:xfrm rot="-5400000">
            <a:off x="75082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 amt="11000"/>
          </a:blip>
          <a:srcRect/>
          <a:stretch/>
        </p:blipFill>
        <p:spPr>
          <a:xfrm>
            <a:off x="715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 rot="-5400000">
            <a:off x="8318550" y="440550"/>
            <a:ext cx="41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2022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 rot="-5400000">
            <a:off x="7679700" y="2469150"/>
            <a:ext cx="16938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HOTEL MANAGEMENT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 rot="-5400000">
            <a:off x="8047800" y="4227000"/>
            <a:ext cx="9576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BUSINESS</a:t>
            </a:r>
            <a:endParaRPr sz="110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8357337" y="285625"/>
            <a:ext cx="338518" cy="551200"/>
          </a:xfrm>
          <a:custGeom>
            <a:avLst/>
            <a:gdLst/>
            <a:ahLst/>
            <a:cxnLst/>
            <a:rect l="l" t="t" r="r" b="b"/>
            <a:pathLst>
              <a:path w="16719" h="22048" extrusionOk="0">
                <a:moveTo>
                  <a:pt x="3557" y="15351"/>
                </a:moveTo>
                <a:cubicBezTo>
                  <a:pt x="3557" y="19007"/>
                  <a:pt x="10189" y="23882"/>
                  <a:pt x="12774" y="21297"/>
                </a:cubicBezTo>
                <a:cubicBezTo>
                  <a:pt x="17331" y="16740"/>
                  <a:pt x="18399" y="6000"/>
                  <a:pt x="13369" y="1972"/>
                </a:cubicBezTo>
                <a:cubicBezTo>
                  <a:pt x="10271" y="-509"/>
                  <a:pt x="3251" y="-984"/>
                  <a:pt x="1476" y="2566"/>
                </a:cubicBezTo>
                <a:cubicBezTo>
                  <a:pt x="-299" y="6116"/>
                  <a:pt x="-376" y="10694"/>
                  <a:pt x="882" y="14459"/>
                </a:cubicBezTo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8"/>
          <p:cNvSpPr/>
          <p:nvPr/>
        </p:nvSpPr>
        <p:spPr>
          <a:xfrm rot="-5400000">
            <a:off x="7991718" y="2561843"/>
            <a:ext cx="1428039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8"/>
          <p:cNvSpPr/>
          <p:nvPr/>
        </p:nvSpPr>
        <p:spPr>
          <a:xfrm>
            <a:off x="-8" y="150"/>
            <a:ext cx="19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97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1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193949" y="582375"/>
            <a:ext cx="4949326" cy="29652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POWERBI PROJECT:</a:t>
            </a:r>
            <a:br>
              <a:rPr lang="en" dirty="0"/>
            </a:br>
            <a:r>
              <a:rPr lang="en" dirty="0"/>
              <a:t>HOTEL AGGREGATOR ANALYSIS</a:t>
            </a:r>
            <a:endParaRPr dirty="0"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l="23616" r="27488"/>
          <a:stretch/>
        </p:blipFill>
        <p:spPr>
          <a:xfrm>
            <a:off x="725" y="0"/>
            <a:ext cx="395699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32"/>
          <p:cNvGrpSpPr/>
          <p:nvPr/>
        </p:nvGrpSpPr>
        <p:grpSpPr>
          <a:xfrm>
            <a:off x="8404913" y="1597542"/>
            <a:ext cx="338524" cy="338517"/>
            <a:chOff x="1623000" y="855750"/>
            <a:chExt cx="1185725" cy="1185700"/>
          </a:xfrm>
        </p:grpSpPr>
        <p:sp>
          <p:nvSpPr>
            <p:cNvPr id="186" name="Google Shape;186;p32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4193800" y="4156125"/>
            <a:ext cx="4701722" cy="405000"/>
          </a:xfrm>
          <a:prstGeom prst="rect">
            <a:avLst/>
          </a:prstGeom>
        </p:spPr>
        <p:txBody>
          <a:bodyPr spcFirstLastPara="1" wrap="square" lIns="54000" tIns="91425" rIns="54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AKINNIKU IBUKUN</a:t>
            </a:r>
            <a:endParaRPr dirty="0"/>
          </a:p>
        </p:txBody>
      </p:sp>
      <p:grpSp>
        <p:nvGrpSpPr>
          <p:cNvPr id="189" name="Google Shape;189;p32"/>
          <p:cNvGrpSpPr/>
          <p:nvPr/>
        </p:nvGrpSpPr>
        <p:grpSpPr>
          <a:xfrm>
            <a:off x="8404913" y="2868925"/>
            <a:ext cx="338524" cy="338517"/>
            <a:chOff x="437300" y="855750"/>
            <a:chExt cx="1185725" cy="1185700"/>
          </a:xfrm>
        </p:grpSpPr>
        <p:sp>
          <p:nvSpPr>
            <p:cNvPr id="190" name="Google Shape;190;p3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32"/>
          <p:cNvGrpSpPr/>
          <p:nvPr/>
        </p:nvGrpSpPr>
        <p:grpSpPr>
          <a:xfrm>
            <a:off x="4299178" y="3791075"/>
            <a:ext cx="552633" cy="120300"/>
            <a:chOff x="4229100" y="-847725"/>
            <a:chExt cx="946938" cy="120300"/>
          </a:xfrm>
        </p:grpSpPr>
        <p:sp>
          <p:nvSpPr>
            <p:cNvPr id="194" name="Google Shape;194;p32"/>
            <p:cNvSpPr/>
            <p:nvPr/>
          </p:nvSpPr>
          <p:spPr>
            <a:xfrm>
              <a:off x="4229100" y="-847725"/>
              <a:ext cx="207300" cy="1203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4598919" y="-847725"/>
              <a:ext cx="207300" cy="1203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4968738" y="-847725"/>
              <a:ext cx="207300" cy="1203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32"/>
          <p:cNvSpPr txBox="1"/>
          <p:nvPr/>
        </p:nvSpPr>
        <p:spPr>
          <a:xfrm>
            <a:off x="8300" y="4286449"/>
            <a:ext cx="37734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 dirty="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rPr>
              <a:t>HOTEL</a:t>
            </a:r>
            <a:endParaRPr sz="6800" dirty="0">
              <a:solidFill>
                <a:schemeClr val="lt1"/>
              </a:solidFill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720000" y="540151"/>
            <a:ext cx="855293" cy="19774"/>
          </a:xfrm>
          <a:custGeom>
            <a:avLst/>
            <a:gdLst/>
            <a:ahLst/>
            <a:cxnLst/>
            <a:rect l="l" t="t" r="r" b="b"/>
            <a:pathLst>
              <a:path w="41921" h="2087" extrusionOk="0">
                <a:moveTo>
                  <a:pt x="0" y="2087"/>
                </a:moveTo>
                <a:cubicBezTo>
                  <a:pt x="7367" y="-19"/>
                  <a:pt x="15231" y="6"/>
                  <a:pt x="22893" y="6"/>
                </a:cubicBezTo>
                <a:cubicBezTo>
                  <a:pt x="23692" y="6"/>
                  <a:pt x="21272" y="50"/>
                  <a:pt x="20514" y="303"/>
                </a:cubicBezTo>
                <a:cubicBezTo>
                  <a:pt x="18613" y="937"/>
                  <a:pt x="16540" y="836"/>
                  <a:pt x="14568" y="1195"/>
                </a:cubicBezTo>
                <a:cubicBezTo>
                  <a:pt x="13382" y="1411"/>
                  <a:pt x="9794" y="1790"/>
                  <a:pt x="11000" y="1790"/>
                </a:cubicBezTo>
                <a:cubicBezTo>
                  <a:pt x="21307" y="1790"/>
                  <a:pt x="31614" y="1790"/>
                  <a:pt x="41921" y="179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Google Shape;204;p32"/>
          <p:cNvSpPr/>
          <p:nvPr/>
        </p:nvSpPr>
        <p:spPr>
          <a:xfrm>
            <a:off x="3764517" y="150"/>
            <a:ext cx="19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758404" y="153742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211" name="Google Shape;211;p33"/>
          <p:cNvGrpSpPr/>
          <p:nvPr/>
        </p:nvGrpSpPr>
        <p:grpSpPr>
          <a:xfrm>
            <a:off x="7737547" y="266633"/>
            <a:ext cx="338524" cy="338517"/>
            <a:chOff x="1623000" y="855750"/>
            <a:chExt cx="1185725" cy="1185700"/>
          </a:xfrm>
        </p:grpSpPr>
        <p:sp>
          <p:nvSpPr>
            <p:cNvPr id="212" name="Google Shape;212;p33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33"/>
          <p:cNvGrpSpPr/>
          <p:nvPr/>
        </p:nvGrpSpPr>
        <p:grpSpPr>
          <a:xfrm>
            <a:off x="369351" y="1847641"/>
            <a:ext cx="150750" cy="1438109"/>
            <a:chOff x="8500760" y="1847641"/>
            <a:chExt cx="150750" cy="1438109"/>
          </a:xfrm>
        </p:grpSpPr>
        <p:sp>
          <p:nvSpPr>
            <p:cNvPr id="215" name="Google Shape;215;p33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6" name="Google Shape;216;p33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217" name="Google Shape;217;p33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8" name="Google Shape;218;p33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19" name="Google Shape;219;p33"/>
          <p:cNvGrpSpPr/>
          <p:nvPr/>
        </p:nvGrpSpPr>
        <p:grpSpPr>
          <a:xfrm>
            <a:off x="225910" y="4527557"/>
            <a:ext cx="437631" cy="452439"/>
            <a:chOff x="8594870" y="925616"/>
            <a:chExt cx="437631" cy="452439"/>
          </a:xfrm>
        </p:grpSpPr>
        <p:sp>
          <p:nvSpPr>
            <p:cNvPr id="220" name="Google Shape;220;p33"/>
            <p:cNvSpPr/>
            <p:nvPr/>
          </p:nvSpPr>
          <p:spPr>
            <a:xfrm flipH="1">
              <a:off x="8594870" y="1026334"/>
              <a:ext cx="338518" cy="351721"/>
            </a:xfrm>
            <a:custGeom>
              <a:avLst/>
              <a:gdLst/>
              <a:ahLst/>
              <a:cxnLst/>
              <a:rect l="l" t="t" r="r" b="b"/>
              <a:pathLst>
                <a:path w="16719" h="22048" extrusionOk="0">
                  <a:moveTo>
                    <a:pt x="3557" y="15351"/>
                  </a:moveTo>
                  <a:cubicBezTo>
                    <a:pt x="3557" y="19007"/>
                    <a:pt x="10189" y="23882"/>
                    <a:pt x="12774" y="21297"/>
                  </a:cubicBezTo>
                  <a:cubicBezTo>
                    <a:pt x="17331" y="16740"/>
                    <a:pt x="18399" y="6000"/>
                    <a:pt x="13369" y="1972"/>
                  </a:cubicBezTo>
                  <a:cubicBezTo>
                    <a:pt x="10271" y="-509"/>
                    <a:pt x="3251" y="-984"/>
                    <a:pt x="1476" y="2566"/>
                  </a:cubicBezTo>
                  <a:cubicBezTo>
                    <a:pt x="-299" y="6116"/>
                    <a:pt x="-376" y="10694"/>
                    <a:pt x="882" y="14459"/>
                  </a:cubicBez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1" name="Google Shape;221;p33"/>
            <p:cNvSpPr/>
            <p:nvPr/>
          </p:nvSpPr>
          <p:spPr>
            <a:xfrm rot="-2700000" flipH="1">
              <a:off x="8670221" y="985379"/>
              <a:ext cx="296735" cy="308298"/>
            </a:xfrm>
            <a:custGeom>
              <a:avLst/>
              <a:gdLst/>
              <a:ahLst/>
              <a:cxnLst/>
              <a:rect l="l" t="t" r="r" b="b"/>
              <a:pathLst>
                <a:path w="16719" h="22048" extrusionOk="0">
                  <a:moveTo>
                    <a:pt x="3557" y="15351"/>
                  </a:moveTo>
                  <a:cubicBezTo>
                    <a:pt x="3557" y="19007"/>
                    <a:pt x="10189" y="23882"/>
                    <a:pt x="12774" y="21297"/>
                  </a:cubicBezTo>
                  <a:cubicBezTo>
                    <a:pt x="17331" y="16740"/>
                    <a:pt x="18399" y="6000"/>
                    <a:pt x="13369" y="1972"/>
                  </a:cubicBezTo>
                  <a:cubicBezTo>
                    <a:pt x="10271" y="-509"/>
                    <a:pt x="3251" y="-984"/>
                    <a:pt x="1476" y="2566"/>
                  </a:cubicBezTo>
                  <a:cubicBezTo>
                    <a:pt x="-299" y="6116"/>
                    <a:pt x="-376" y="10694"/>
                    <a:pt x="882" y="14459"/>
                  </a:cubicBez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3493660-DA48-4CA3-9DC9-9CC18BDDA0BB}"/>
              </a:ext>
            </a:extLst>
          </p:cNvPr>
          <p:cNvSpPr/>
          <p:nvPr/>
        </p:nvSpPr>
        <p:spPr>
          <a:xfrm>
            <a:off x="526183" y="842279"/>
            <a:ext cx="1009930" cy="8920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EDF1405-27FF-47ED-BF8C-BF03F86E912E}"/>
              </a:ext>
            </a:extLst>
          </p:cNvPr>
          <p:cNvSpPr/>
          <p:nvPr/>
        </p:nvSpPr>
        <p:spPr>
          <a:xfrm>
            <a:off x="4071228" y="3106374"/>
            <a:ext cx="1078352" cy="8920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77B063B-5F56-44B5-A48E-53C74DC1BE19}"/>
              </a:ext>
            </a:extLst>
          </p:cNvPr>
          <p:cNvSpPr/>
          <p:nvPr/>
        </p:nvSpPr>
        <p:spPr>
          <a:xfrm>
            <a:off x="564429" y="3106374"/>
            <a:ext cx="1078352" cy="8920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EEB816F-1661-4E8D-B9B5-F77A103F2E8B}"/>
              </a:ext>
            </a:extLst>
          </p:cNvPr>
          <p:cNvSpPr/>
          <p:nvPr/>
        </p:nvSpPr>
        <p:spPr>
          <a:xfrm>
            <a:off x="4071228" y="836823"/>
            <a:ext cx="1078352" cy="8920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872BEC7-AF44-43A2-B865-763CADBAF420}"/>
              </a:ext>
            </a:extLst>
          </p:cNvPr>
          <p:cNvSpPr/>
          <p:nvPr/>
        </p:nvSpPr>
        <p:spPr>
          <a:xfrm>
            <a:off x="6995333" y="830933"/>
            <a:ext cx="1078352" cy="8920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87AB09C-3CE7-4F18-B7EB-069365B1B17A}"/>
              </a:ext>
            </a:extLst>
          </p:cNvPr>
          <p:cNvSpPr/>
          <p:nvPr/>
        </p:nvSpPr>
        <p:spPr>
          <a:xfrm>
            <a:off x="6995333" y="3106373"/>
            <a:ext cx="1078352" cy="8920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EC2B5-3DBA-4C36-B71B-D3D740503329}"/>
              </a:ext>
            </a:extLst>
          </p:cNvPr>
          <p:cNvSpPr txBox="1"/>
          <p:nvPr/>
        </p:nvSpPr>
        <p:spPr>
          <a:xfrm>
            <a:off x="663541" y="1847641"/>
            <a:ext cx="217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Geographical Insights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795AB5-215C-45A4-B1C6-F4DA7B1CDF9B}"/>
              </a:ext>
            </a:extLst>
          </p:cNvPr>
          <p:cNvSpPr txBox="1"/>
          <p:nvPr/>
        </p:nvSpPr>
        <p:spPr>
          <a:xfrm>
            <a:off x="3615070" y="1908352"/>
            <a:ext cx="2041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Pricing and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89F3F-53D4-4650-A3C6-BF1D910494D2}"/>
              </a:ext>
            </a:extLst>
          </p:cNvPr>
          <p:cNvSpPr txBox="1"/>
          <p:nvPr/>
        </p:nvSpPr>
        <p:spPr>
          <a:xfrm>
            <a:off x="6888539" y="1908352"/>
            <a:ext cx="1627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Host Performance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EF41F8-9D6B-4547-92CC-0838E8D4CD5D}"/>
              </a:ext>
            </a:extLst>
          </p:cNvPr>
          <p:cNvSpPr txBox="1"/>
          <p:nvPr/>
        </p:nvSpPr>
        <p:spPr>
          <a:xfrm>
            <a:off x="482413" y="4116251"/>
            <a:ext cx="1785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Review Scores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2FF444-38A3-4BA6-97A6-9AEFA42ED9FC}"/>
              </a:ext>
            </a:extLst>
          </p:cNvPr>
          <p:cNvSpPr txBox="1"/>
          <p:nvPr/>
        </p:nvSpPr>
        <p:spPr>
          <a:xfrm>
            <a:off x="3338623" y="4031462"/>
            <a:ext cx="2860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Property and Room Type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0C525-5F09-4B4A-A15F-DFFB8C43286D}"/>
              </a:ext>
            </a:extLst>
          </p:cNvPr>
          <p:cNvSpPr txBox="1"/>
          <p:nvPr/>
        </p:nvSpPr>
        <p:spPr>
          <a:xfrm>
            <a:off x="758404" y="911635"/>
            <a:ext cx="445742" cy="83099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CCBD3-8DFD-4CB6-B343-E7022BAF8B5D}"/>
              </a:ext>
            </a:extLst>
          </p:cNvPr>
          <p:cNvSpPr txBox="1"/>
          <p:nvPr/>
        </p:nvSpPr>
        <p:spPr>
          <a:xfrm>
            <a:off x="4334410" y="848592"/>
            <a:ext cx="4751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14CA5F-5CE6-4874-9E29-C895C815F21B}"/>
              </a:ext>
            </a:extLst>
          </p:cNvPr>
          <p:cNvSpPr txBox="1"/>
          <p:nvPr/>
        </p:nvSpPr>
        <p:spPr>
          <a:xfrm>
            <a:off x="7247357" y="816585"/>
            <a:ext cx="495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800" dirty="0"/>
              <a:t>3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ED835D-D719-40A9-8DB5-95C031938D00}"/>
              </a:ext>
            </a:extLst>
          </p:cNvPr>
          <p:cNvSpPr txBox="1"/>
          <p:nvPr/>
        </p:nvSpPr>
        <p:spPr>
          <a:xfrm>
            <a:off x="793506" y="3114690"/>
            <a:ext cx="4752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800" dirty="0"/>
              <a:t>4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C4ACB9-2B15-4395-99F9-966DE305D243}"/>
              </a:ext>
            </a:extLst>
          </p:cNvPr>
          <p:cNvSpPr txBox="1"/>
          <p:nvPr/>
        </p:nvSpPr>
        <p:spPr>
          <a:xfrm>
            <a:off x="4344297" y="3087437"/>
            <a:ext cx="4752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800" dirty="0"/>
              <a:t>5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DE8228-B98C-49D0-91FE-463B2F8C00C0}"/>
              </a:ext>
            </a:extLst>
          </p:cNvPr>
          <p:cNvSpPr txBox="1"/>
          <p:nvPr/>
        </p:nvSpPr>
        <p:spPr>
          <a:xfrm>
            <a:off x="7294948" y="3136892"/>
            <a:ext cx="5543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800" dirty="0"/>
              <a:t>6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124520-B5E4-4022-94CB-FCD80A6F28CB}"/>
              </a:ext>
            </a:extLst>
          </p:cNvPr>
          <p:cNvSpPr txBox="1"/>
          <p:nvPr/>
        </p:nvSpPr>
        <p:spPr>
          <a:xfrm>
            <a:off x="6815976" y="4086434"/>
            <a:ext cx="16995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34"/>
          <p:cNvGrpSpPr/>
          <p:nvPr/>
        </p:nvGrpSpPr>
        <p:grpSpPr>
          <a:xfrm>
            <a:off x="2563703" y="66774"/>
            <a:ext cx="338524" cy="338517"/>
            <a:chOff x="1623000" y="855750"/>
            <a:chExt cx="1185725" cy="1185700"/>
          </a:xfrm>
        </p:grpSpPr>
        <p:sp>
          <p:nvSpPr>
            <p:cNvPr id="234" name="Google Shape;234;p34"/>
            <p:cNvSpPr/>
            <p:nvPr/>
          </p:nvSpPr>
          <p:spPr>
            <a:xfrm>
              <a:off x="16230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848942" y="1083950"/>
              <a:ext cx="733775" cy="733775"/>
            </a:xfrm>
            <a:custGeom>
              <a:avLst/>
              <a:gdLst/>
              <a:ahLst/>
              <a:cxnLst/>
              <a:rect l="l" t="t" r="r" b="b"/>
              <a:pathLst>
                <a:path w="29351" h="29351" extrusionOk="0">
                  <a:moveTo>
                    <a:pt x="1" y="1"/>
                  </a:moveTo>
                  <a:lnTo>
                    <a:pt x="1" y="29350"/>
                  </a:lnTo>
                  <a:lnTo>
                    <a:pt x="29350" y="29350"/>
                  </a:lnTo>
                  <a:lnTo>
                    <a:pt x="29350" y="1"/>
                  </a:lnTo>
                  <a:close/>
                </a:path>
              </a:pathLst>
            </a:custGeom>
            <a:solidFill>
              <a:srgbClr val="FCB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34"/>
          <p:cNvGrpSpPr/>
          <p:nvPr/>
        </p:nvGrpSpPr>
        <p:grpSpPr>
          <a:xfrm>
            <a:off x="8498341" y="4577475"/>
            <a:ext cx="338524" cy="338517"/>
            <a:chOff x="437300" y="855750"/>
            <a:chExt cx="1185725" cy="1185700"/>
          </a:xfrm>
        </p:grpSpPr>
        <p:sp>
          <p:nvSpPr>
            <p:cNvPr id="237" name="Google Shape;237;p34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34"/>
          <p:cNvGrpSpPr/>
          <p:nvPr/>
        </p:nvGrpSpPr>
        <p:grpSpPr>
          <a:xfrm rot="5400000">
            <a:off x="643679" y="4272313"/>
            <a:ext cx="150750" cy="1438109"/>
            <a:chOff x="8500760" y="1847641"/>
            <a:chExt cx="150750" cy="1438109"/>
          </a:xfrm>
        </p:grpSpPr>
        <p:sp>
          <p:nvSpPr>
            <p:cNvPr id="252" name="Google Shape;252;p34"/>
            <p:cNvSpPr/>
            <p:nvPr/>
          </p:nvSpPr>
          <p:spPr>
            <a:xfrm rot="-5400000">
              <a:off x="7862116" y="2561843"/>
              <a:ext cx="1428039" cy="19774"/>
            </a:xfrm>
            <a:custGeom>
              <a:avLst/>
              <a:gdLst/>
              <a:ahLst/>
              <a:cxnLst/>
              <a:rect l="l" t="t" r="r" b="b"/>
              <a:pathLst>
                <a:path w="41921" h="2087" extrusionOk="0">
                  <a:moveTo>
                    <a:pt x="0" y="2087"/>
                  </a:moveTo>
                  <a:cubicBezTo>
                    <a:pt x="7367" y="-19"/>
                    <a:pt x="15231" y="6"/>
                    <a:pt x="22893" y="6"/>
                  </a:cubicBezTo>
                  <a:cubicBezTo>
                    <a:pt x="23692" y="6"/>
                    <a:pt x="21272" y="50"/>
                    <a:pt x="20514" y="303"/>
                  </a:cubicBezTo>
                  <a:cubicBezTo>
                    <a:pt x="18613" y="937"/>
                    <a:pt x="16540" y="836"/>
                    <a:pt x="14568" y="1195"/>
                  </a:cubicBezTo>
                  <a:cubicBezTo>
                    <a:pt x="13382" y="1411"/>
                    <a:pt x="9794" y="1790"/>
                    <a:pt x="11000" y="1790"/>
                  </a:cubicBezTo>
                  <a:cubicBezTo>
                    <a:pt x="21307" y="1790"/>
                    <a:pt x="31614" y="1790"/>
                    <a:pt x="41921" y="179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3" name="Google Shape;253;p34"/>
            <p:cNvGrpSpPr/>
            <p:nvPr/>
          </p:nvGrpSpPr>
          <p:grpSpPr>
            <a:xfrm>
              <a:off x="8500760" y="1847641"/>
              <a:ext cx="150750" cy="182125"/>
              <a:chOff x="-471550" y="1158800"/>
              <a:chExt cx="150750" cy="182125"/>
            </a:xfrm>
          </p:grpSpPr>
          <p:sp>
            <p:nvSpPr>
              <p:cNvPr id="254" name="Google Shape;254;p34"/>
              <p:cNvSpPr/>
              <p:nvPr/>
            </p:nvSpPr>
            <p:spPr>
              <a:xfrm>
                <a:off x="-471550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5" name="Google Shape;255;p34"/>
              <p:cNvSpPr/>
              <p:nvPr/>
            </p:nvSpPr>
            <p:spPr>
              <a:xfrm flipH="1">
                <a:off x="-396175" y="1158800"/>
                <a:ext cx="75375" cy="18212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7285" extrusionOk="0">
                    <a:moveTo>
                      <a:pt x="0" y="7285"/>
                    </a:moveTo>
                    <a:cubicBezTo>
                      <a:pt x="1176" y="4935"/>
                      <a:pt x="1838" y="2350"/>
                      <a:pt x="301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043BBC6-CA76-42FF-A4B8-ECBDF826D231}"/>
              </a:ext>
            </a:extLst>
          </p:cNvPr>
          <p:cNvSpPr txBox="1"/>
          <p:nvPr/>
        </p:nvSpPr>
        <p:spPr>
          <a:xfrm>
            <a:off x="3011555" y="55586"/>
            <a:ext cx="338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GEOGRAPHICAL INSIGHT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633F3D-4E39-406A-9A12-0C09504E61C0}"/>
              </a:ext>
            </a:extLst>
          </p:cNvPr>
          <p:cNvSpPr txBox="1"/>
          <p:nvPr/>
        </p:nvSpPr>
        <p:spPr>
          <a:xfrm>
            <a:off x="229281" y="490069"/>
            <a:ext cx="8090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Distribution Of Listings On A Map To Identify Popular Neighborhoods.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E591DEA-C37C-431A-A3EE-51D856E52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95" y="869288"/>
            <a:ext cx="3191320" cy="18957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0AAD25-692C-414B-84A1-E61E79AC3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753" y="3190602"/>
            <a:ext cx="2838846" cy="195289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02D9D07-D53D-42B1-B84E-D3B49FDB3806}"/>
              </a:ext>
            </a:extLst>
          </p:cNvPr>
          <p:cNvSpPr txBox="1"/>
          <p:nvPr/>
        </p:nvSpPr>
        <p:spPr>
          <a:xfrm>
            <a:off x="229281" y="2852048"/>
            <a:ext cx="56255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Geographical Concentration Of Listings And Host Locations.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8"/>
          <p:cNvGrpSpPr/>
          <p:nvPr/>
        </p:nvGrpSpPr>
        <p:grpSpPr>
          <a:xfrm>
            <a:off x="1871476" y="85301"/>
            <a:ext cx="338524" cy="338517"/>
            <a:chOff x="437300" y="855750"/>
            <a:chExt cx="1185725" cy="1185700"/>
          </a:xfrm>
        </p:grpSpPr>
        <p:sp>
          <p:nvSpPr>
            <p:cNvPr id="303" name="Google Shape;303;p38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A6DA8C-37F1-400F-A25D-A3D2FC25782A}"/>
              </a:ext>
            </a:extLst>
          </p:cNvPr>
          <p:cNvSpPr txBox="1"/>
          <p:nvPr/>
        </p:nvSpPr>
        <p:spPr>
          <a:xfrm>
            <a:off x="2464904" y="85301"/>
            <a:ext cx="384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PRICING AND AVAILABILITY ANALYSIS 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C9C73-5B2B-41E8-811E-9755F900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6" y="1304167"/>
            <a:ext cx="2619741" cy="113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47292-2813-4873-8574-67A2553B9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40" y="1184279"/>
            <a:ext cx="3562847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6E579-97AE-4DDF-A1F9-B53CB0D10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873" y="1208095"/>
            <a:ext cx="2619741" cy="1228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E9A032-C79F-4FF4-9BDD-EFAC56244CBF}"/>
              </a:ext>
            </a:extLst>
          </p:cNvPr>
          <p:cNvSpPr txBox="1"/>
          <p:nvPr/>
        </p:nvSpPr>
        <p:spPr>
          <a:xfrm>
            <a:off x="79513" y="556253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PRICE TRENDS BASED ON PROPERTY TYPES, ROOM TYPES, AND ACCOMMODATION CAPACITY 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71C515-1BB7-4409-BBC6-EA340F24E5D1}"/>
              </a:ext>
            </a:extLst>
          </p:cNvPr>
          <p:cNvSpPr txBox="1"/>
          <p:nvPr/>
        </p:nvSpPr>
        <p:spPr>
          <a:xfrm>
            <a:off x="122106" y="2927983"/>
            <a:ext cx="7732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AVAILABILITY OF LISTINGS OVER TIME AND IDENTIFY PEAK PERIODS </a:t>
            </a: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F84686-8BAE-47E1-AA99-FEBB63D02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989" y="3412375"/>
            <a:ext cx="434400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8"/>
          <p:cNvGrpSpPr/>
          <p:nvPr/>
        </p:nvGrpSpPr>
        <p:grpSpPr>
          <a:xfrm>
            <a:off x="2467824" y="193252"/>
            <a:ext cx="338524" cy="338517"/>
            <a:chOff x="437300" y="855750"/>
            <a:chExt cx="1185725" cy="1185700"/>
          </a:xfrm>
        </p:grpSpPr>
        <p:sp>
          <p:nvSpPr>
            <p:cNvPr id="303" name="Google Shape;303;p38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09F7EC-2336-4414-B75E-22BD7DC1A184}"/>
              </a:ext>
            </a:extLst>
          </p:cNvPr>
          <p:cNvSpPr txBox="1"/>
          <p:nvPr/>
        </p:nvSpPr>
        <p:spPr>
          <a:xfrm>
            <a:off x="3031435" y="154811"/>
            <a:ext cx="271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HOST PERFORMANCE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BBEA7-2BD3-4DAF-A7DB-2241E035C45D}"/>
              </a:ext>
            </a:extLst>
          </p:cNvPr>
          <p:cNvSpPr txBox="1"/>
          <p:nvPr/>
        </p:nvSpPr>
        <p:spPr>
          <a:xfrm>
            <a:off x="0" y="782647"/>
            <a:ext cx="8935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Host Characteristics, Including Super host Status, Response Times, And Verification Methods 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7624C0-2DA7-4F85-9A3D-554039E6F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5" y="1496067"/>
            <a:ext cx="3724795" cy="31913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0433BD-88DF-4857-B21E-12AC809BA9DA}"/>
              </a:ext>
            </a:extLst>
          </p:cNvPr>
          <p:cNvSpPr txBox="1"/>
          <p:nvPr/>
        </p:nvSpPr>
        <p:spPr>
          <a:xfrm>
            <a:off x="4144332" y="1419648"/>
            <a:ext cx="4591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Correlations Between Host Attributes And Listing Performance 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92E18-9178-4E91-835F-3EB32E027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271" y="2065979"/>
            <a:ext cx="2429214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8"/>
          <p:cNvGrpSpPr/>
          <p:nvPr/>
        </p:nvGrpSpPr>
        <p:grpSpPr>
          <a:xfrm>
            <a:off x="2885268" y="75339"/>
            <a:ext cx="338524" cy="338517"/>
            <a:chOff x="437300" y="855750"/>
            <a:chExt cx="1185725" cy="1185700"/>
          </a:xfrm>
        </p:grpSpPr>
        <p:sp>
          <p:nvSpPr>
            <p:cNvPr id="303" name="Google Shape;303;p38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09F7EC-2336-4414-B75E-22BD7DC1A184}"/>
              </a:ext>
            </a:extLst>
          </p:cNvPr>
          <p:cNvSpPr txBox="1"/>
          <p:nvPr/>
        </p:nvSpPr>
        <p:spPr>
          <a:xfrm>
            <a:off x="3345975" y="64592"/>
            <a:ext cx="271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REVIEW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713AF-31C2-44FF-88A8-AAB6E70CBC53}"/>
              </a:ext>
            </a:extLst>
          </p:cNvPr>
          <p:cNvSpPr txBox="1"/>
          <p:nvPr/>
        </p:nvSpPr>
        <p:spPr>
          <a:xfrm>
            <a:off x="168966" y="453531"/>
            <a:ext cx="700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Review Scores And Their Impact On Overall Listing Performance.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B0E95-2641-46C8-A4AB-27037042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63" y="851827"/>
            <a:ext cx="5496692" cy="1905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2FBB7-FBA1-494F-8AE5-9CEA4BEFC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71" y="2945839"/>
            <a:ext cx="414395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8"/>
          <p:cNvGrpSpPr/>
          <p:nvPr/>
        </p:nvGrpSpPr>
        <p:grpSpPr>
          <a:xfrm>
            <a:off x="2043948" y="135581"/>
            <a:ext cx="338524" cy="338517"/>
            <a:chOff x="437300" y="855750"/>
            <a:chExt cx="1185725" cy="1185700"/>
          </a:xfrm>
        </p:grpSpPr>
        <p:sp>
          <p:nvSpPr>
            <p:cNvPr id="303" name="Google Shape;303;p38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09F7EC-2336-4414-B75E-22BD7DC1A184}"/>
              </a:ext>
            </a:extLst>
          </p:cNvPr>
          <p:cNvSpPr txBox="1"/>
          <p:nvPr/>
        </p:nvSpPr>
        <p:spPr>
          <a:xfrm>
            <a:off x="2531558" y="135581"/>
            <a:ext cx="4346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PROPERTY TYPE AND ROOM ANALYSIS 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D19D1-CB30-4BC4-8FF5-7D9F2E69E37F}"/>
              </a:ext>
            </a:extLst>
          </p:cNvPr>
          <p:cNvSpPr txBox="1"/>
          <p:nvPr/>
        </p:nvSpPr>
        <p:spPr>
          <a:xfrm>
            <a:off x="139147" y="690938"/>
            <a:ext cx="558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Distribution Of Property Types And Room Types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128974-0EB2-47AE-BA7F-14554F45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49" y="3645654"/>
            <a:ext cx="3524742" cy="1362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22547-BBE2-43A3-BB18-CDDAAE7C6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816" y="1207769"/>
            <a:ext cx="3130827" cy="15254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80ABAE-A496-478B-AC95-871C050764BD}"/>
              </a:ext>
            </a:extLst>
          </p:cNvPr>
          <p:cNvSpPr txBox="1"/>
          <p:nvPr/>
        </p:nvSpPr>
        <p:spPr>
          <a:xfrm>
            <a:off x="245558" y="3097562"/>
            <a:ext cx="489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Popularity Of Specific Accommodation Setups 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8C9BCE-1CB3-4CAA-8C5D-7F6E26752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48" y="1045758"/>
            <a:ext cx="356284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6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6DCF3-715E-4741-B01A-D841835D1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1" y="345511"/>
            <a:ext cx="8478078" cy="4797989"/>
          </a:xfrm>
          <a:prstGeom prst="rect">
            <a:avLst/>
          </a:prstGeom>
        </p:spPr>
      </p:pic>
      <p:grpSp>
        <p:nvGrpSpPr>
          <p:cNvPr id="10" name="Google Shape;302;p38">
            <a:extLst>
              <a:ext uri="{FF2B5EF4-FFF2-40B4-BE49-F238E27FC236}">
                <a16:creationId xmlns:a16="http://schemas.microsoft.com/office/drawing/2014/main" id="{D2A1931F-BC45-45C1-A173-65A8D18B9299}"/>
              </a:ext>
            </a:extLst>
          </p:cNvPr>
          <p:cNvGrpSpPr/>
          <p:nvPr/>
        </p:nvGrpSpPr>
        <p:grpSpPr>
          <a:xfrm>
            <a:off x="2948408" y="0"/>
            <a:ext cx="381201" cy="294586"/>
            <a:chOff x="437300" y="855750"/>
            <a:chExt cx="1185725" cy="1185700"/>
          </a:xfrm>
        </p:grpSpPr>
        <p:sp>
          <p:nvSpPr>
            <p:cNvPr id="11" name="Google Shape;303;p38">
              <a:extLst>
                <a:ext uri="{FF2B5EF4-FFF2-40B4-BE49-F238E27FC236}">
                  <a16:creationId xmlns:a16="http://schemas.microsoft.com/office/drawing/2014/main" id="{81A509E5-047A-4AF0-86F7-C6388C2CD346}"/>
                </a:ext>
              </a:extLst>
            </p:cNvPr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B96B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4;p38">
              <a:extLst>
                <a:ext uri="{FF2B5EF4-FFF2-40B4-BE49-F238E27FC236}">
                  <a16:creationId xmlns:a16="http://schemas.microsoft.com/office/drawing/2014/main" id="{B3E25ADE-F8FE-4C8B-AA25-B7A8BD035753}"/>
                </a:ext>
              </a:extLst>
            </p:cNvPr>
            <p:cNvSpPr/>
            <p:nvPr/>
          </p:nvSpPr>
          <p:spPr>
            <a:xfrm>
              <a:off x="437300" y="855750"/>
              <a:ext cx="1185725" cy="1185700"/>
            </a:xfrm>
            <a:custGeom>
              <a:avLst/>
              <a:gdLst/>
              <a:ahLst/>
              <a:cxnLst/>
              <a:rect l="l" t="t" r="r" b="b"/>
              <a:pathLst>
                <a:path w="47429" h="47428" extrusionOk="0">
                  <a:moveTo>
                    <a:pt x="1" y="0"/>
                  </a:moveTo>
                  <a:lnTo>
                    <a:pt x="1" y="47428"/>
                  </a:lnTo>
                  <a:lnTo>
                    <a:pt x="47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396FB3A-2120-4BA4-8844-AC5D5655402D}"/>
              </a:ext>
            </a:extLst>
          </p:cNvPr>
          <p:cNvSpPr txBox="1"/>
          <p:nvPr/>
        </p:nvSpPr>
        <p:spPr>
          <a:xfrm>
            <a:off x="3329609" y="12271"/>
            <a:ext cx="198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51539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 l="58442" r="2162"/>
          <a:stretch/>
        </p:blipFill>
        <p:spPr>
          <a:xfrm flipH="1">
            <a:off x="0" y="0"/>
            <a:ext cx="30401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/>
          <p:nvPr/>
        </p:nvSpPr>
        <p:spPr>
          <a:xfrm flipH="1">
            <a:off x="3040176" y="150"/>
            <a:ext cx="1932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title"/>
          </p:nvPr>
        </p:nvSpPr>
        <p:spPr>
          <a:xfrm>
            <a:off x="3948822" y="4369341"/>
            <a:ext cx="46923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—AKINNIKU IBUKUN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subTitle" idx="1"/>
          </p:nvPr>
        </p:nvSpPr>
        <p:spPr>
          <a:xfrm>
            <a:off x="4572000" y="0"/>
            <a:ext cx="3445945" cy="815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RECOMMENDATION</a:t>
            </a:r>
            <a:endParaRPr b="1" dirty="0"/>
          </a:p>
        </p:txBody>
      </p:sp>
      <p:grpSp>
        <p:nvGrpSpPr>
          <p:cNvPr id="327" name="Google Shape;327;p39"/>
          <p:cNvGrpSpPr/>
          <p:nvPr/>
        </p:nvGrpSpPr>
        <p:grpSpPr>
          <a:xfrm>
            <a:off x="5539180" y="4507279"/>
            <a:ext cx="338524" cy="338524"/>
            <a:chOff x="437300" y="2497300"/>
            <a:chExt cx="1185725" cy="1185725"/>
          </a:xfrm>
        </p:grpSpPr>
        <p:sp>
          <p:nvSpPr>
            <p:cNvPr id="328" name="Google Shape;328;p39"/>
            <p:cNvSpPr/>
            <p:nvPr/>
          </p:nvSpPr>
          <p:spPr>
            <a:xfrm>
              <a:off x="437300" y="2497300"/>
              <a:ext cx="1185725" cy="1185725"/>
            </a:xfrm>
            <a:custGeom>
              <a:avLst/>
              <a:gdLst/>
              <a:ahLst/>
              <a:cxnLst/>
              <a:rect l="l" t="t" r="r" b="b"/>
              <a:pathLst>
                <a:path w="47429" h="47429" extrusionOk="0">
                  <a:moveTo>
                    <a:pt x="1" y="1"/>
                  </a:moveTo>
                  <a:lnTo>
                    <a:pt x="1" y="47428"/>
                  </a:lnTo>
                  <a:lnTo>
                    <a:pt x="47429" y="47428"/>
                  </a:lnTo>
                  <a:lnTo>
                    <a:pt x="474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552800" y="2636800"/>
              <a:ext cx="475425" cy="479325"/>
            </a:xfrm>
            <a:custGeom>
              <a:avLst/>
              <a:gdLst/>
              <a:ahLst/>
              <a:cxnLst/>
              <a:rect l="l" t="t" r="r" b="b"/>
              <a:pathLst>
                <a:path w="19017" h="19173" extrusionOk="0">
                  <a:moveTo>
                    <a:pt x="10602" y="0"/>
                  </a:moveTo>
                  <a:lnTo>
                    <a:pt x="1" y="10580"/>
                  </a:lnTo>
                  <a:lnTo>
                    <a:pt x="8415" y="19172"/>
                  </a:lnTo>
                  <a:lnTo>
                    <a:pt x="19017" y="19172"/>
                  </a:lnTo>
                  <a:lnTo>
                    <a:pt x="19017" y="8571"/>
                  </a:lnTo>
                  <a:lnTo>
                    <a:pt x="10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552800" y="2636800"/>
              <a:ext cx="265075" cy="264500"/>
            </a:xfrm>
            <a:custGeom>
              <a:avLst/>
              <a:gdLst/>
              <a:ahLst/>
              <a:cxnLst/>
              <a:rect l="l" t="t" r="r" b="b"/>
              <a:pathLst>
                <a:path w="10603" h="10580" extrusionOk="0">
                  <a:moveTo>
                    <a:pt x="1" y="0"/>
                  </a:moveTo>
                  <a:lnTo>
                    <a:pt x="1" y="10580"/>
                  </a:lnTo>
                  <a:lnTo>
                    <a:pt x="10602" y="10580"/>
                  </a:lnTo>
                  <a:lnTo>
                    <a:pt x="10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1022625" y="2636800"/>
              <a:ext cx="475425" cy="479325"/>
            </a:xfrm>
            <a:custGeom>
              <a:avLst/>
              <a:gdLst/>
              <a:ahLst/>
              <a:cxnLst/>
              <a:rect l="l" t="t" r="r" b="b"/>
              <a:pathLst>
                <a:path w="19017" h="19173" extrusionOk="0">
                  <a:moveTo>
                    <a:pt x="10602" y="0"/>
                  </a:moveTo>
                  <a:lnTo>
                    <a:pt x="0" y="10580"/>
                  </a:lnTo>
                  <a:lnTo>
                    <a:pt x="8415" y="19172"/>
                  </a:lnTo>
                  <a:lnTo>
                    <a:pt x="19016" y="19172"/>
                  </a:lnTo>
                  <a:lnTo>
                    <a:pt x="19016" y="8571"/>
                  </a:lnTo>
                  <a:lnTo>
                    <a:pt x="10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1022625" y="2636800"/>
              <a:ext cx="265075" cy="264500"/>
            </a:xfrm>
            <a:custGeom>
              <a:avLst/>
              <a:gdLst/>
              <a:ahLst/>
              <a:cxnLst/>
              <a:rect l="l" t="t" r="r" b="b"/>
              <a:pathLst>
                <a:path w="10603" h="10580" extrusionOk="0">
                  <a:moveTo>
                    <a:pt x="0" y="0"/>
                  </a:moveTo>
                  <a:lnTo>
                    <a:pt x="0" y="10580"/>
                  </a:lnTo>
                  <a:lnTo>
                    <a:pt x="10602" y="10580"/>
                  </a:lnTo>
                  <a:lnTo>
                    <a:pt x="10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562300" y="3111075"/>
              <a:ext cx="475425" cy="479325"/>
            </a:xfrm>
            <a:custGeom>
              <a:avLst/>
              <a:gdLst/>
              <a:ahLst/>
              <a:cxnLst/>
              <a:rect l="l" t="t" r="r" b="b"/>
              <a:pathLst>
                <a:path w="19017" h="19173" extrusionOk="0">
                  <a:moveTo>
                    <a:pt x="10602" y="0"/>
                  </a:moveTo>
                  <a:lnTo>
                    <a:pt x="0" y="10580"/>
                  </a:lnTo>
                  <a:lnTo>
                    <a:pt x="8415" y="19172"/>
                  </a:lnTo>
                  <a:lnTo>
                    <a:pt x="19016" y="19172"/>
                  </a:lnTo>
                  <a:lnTo>
                    <a:pt x="19016" y="8571"/>
                  </a:lnTo>
                  <a:lnTo>
                    <a:pt x="10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562300" y="3111075"/>
              <a:ext cx="265050" cy="264500"/>
            </a:xfrm>
            <a:custGeom>
              <a:avLst/>
              <a:gdLst/>
              <a:ahLst/>
              <a:cxnLst/>
              <a:rect l="l" t="t" r="r" b="b"/>
              <a:pathLst>
                <a:path w="10602" h="10580" extrusionOk="0">
                  <a:moveTo>
                    <a:pt x="0" y="0"/>
                  </a:moveTo>
                  <a:lnTo>
                    <a:pt x="0" y="10580"/>
                  </a:lnTo>
                  <a:lnTo>
                    <a:pt x="10602" y="10580"/>
                  </a:lnTo>
                  <a:lnTo>
                    <a:pt x="10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1032100" y="3111075"/>
              <a:ext cx="474875" cy="479325"/>
            </a:xfrm>
            <a:custGeom>
              <a:avLst/>
              <a:gdLst/>
              <a:ahLst/>
              <a:cxnLst/>
              <a:rect l="l" t="t" r="r" b="b"/>
              <a:pathLst>
                <a:path w="18995" h="19173" extrusionOk="0">
                  <a:moveTo>
                    <a:pt x="10602" y="0"/>
                  </a:moveTo>
                  <a:lnTo>
                    <a:pt x="1" y="10580"/>
                  </a:lnTo>
                  <a:lnTo>
                    <a:pt x="8393" y="19172"/>
                  </a:lnTo>
                  <a:lnTo>
                    <a:pt x="18994" y="19172"/>
                  </a:lnTo>
                  <a:lnTo>
                    <a:pt x="18994" y="8571"/>
                  </a:lnTo>
                  <a:lnTo>
                    <a:pt x="10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1032100" y="3111075"/>
              <a:ext cx="264525" cy="264500"/>
            </a:xfrm>
            <a:custGeom>
              <a:avLst/>
              <a:gdLst/>
              <a:ahLst/>
              <a:cxnLst/>
              <a:rect l="l" t="t" r="r" b="b"/>
              <a:pathLst>
                <a:path w="10581" h="10580" extrusionOk="0">
                  <a:moveTo>
                    <a:pt x="1" y="0"/>
                  </a:moveTo>
                  <a:lnTo>
                    <a:pt x="1" y="10580"/>
                  </a:lnTo>
                  <a:lnTo>
                    <a:pt x="10580" y="10580"/>
                  </a:lnTo>
                  <a:lnTo>
                    <a:pt x="10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39"/>
          <p:cNvGrpSpPr/>
          <p:nvPr/>
        </p:nvGrpSpPr>
        <p:grpSpPr>
          <a:xfrm>
            <a:off x="5016956" y="4515961"/>
            <a:ext cx="338524" cy="338524"/>
            <a:chOff x="2862275" y="873600"/>
            <a:chExt cx="1185725" cy="1185725"/>
          </a:xfrm>
        </p:grpSpPr>
        <p:sp>
          <p:nvSpPr>
            <p:cNvPr id="338" name="Google Shape;338;p39"/>
            <p:cNvSpPr/>
            <p:nvPr/>
          </p:nvSpPr>
          <p:spPr>
            <a:xfrm>
              <a:off x="2862275" y="873600"/>
              <a:ext cx="1185725" cy="1185725"/>
            </a:xfrm>
            <a:custGeom>
              <a:avLst/>
              <a:gdLst/>
              <a:ahLst/>
              <a:cxnLst/>
              <a:rect l="l" t="t" r="r" b="b"/>
              <a:pathLst>
                <a:path w="47429" h="47429" extrusionOk="0">
                  <a:moveTo>
                    <a:pt x="0" y="0"/>
                  </a:moveTo>
                  <a:lnTo>
                    <a:pt x="0" y="47428"/>
                  </a:lnTo>
                  <a:lnTo>
                    <a:pt x="47428" y="47428"/>
                  </a:lnTo>
                  <a:lnTo>
                    <a:pt x="474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3049795" y="1061076"/>
              <a:ext cx="810750" cy="810750"/>
            </a:xfrm>
            <a:custGeom>
              <a:avLst/>
              <a:gdLst/>
              <a:ahLst/>
              <a:cxnLst/>
              <a:rect l="l" t="t" r="r" b="b"/>
              <a:pathLst>
                <a:path w="32430" h="32430" extrusionOk="0">
                  <a:moveTo>
                    <a:pt x="16226" y="0"/>
                  </a:moveTo>
                  <a:cubicBezTo>
                    <a:pt x="7254" y="0"/>
                    <a:pt x="0" y="7254"/>
                    <a:pt x="0" y="16204"/>
                  </a:cubicBezTo>
                  <a:cubicBezTo>
                    <a:pt x="0" y="25176"/>
                    <a:pt x="7254" y="32430"/>
                    <a:pt x="16226" y="32430"/>
                  </a:cubicBezTo>
                  <a:cubicBezTo>
                    <a:pt x="25176" y="32430"/>
                    <a:pt x="32430" y="25176"/>
                    <a:pt x="32430" y="16204"/>
                  </a:cubicBezTo>
                  <a:cubicBezTo>
                    <a:pt x="32430" y="7254"/>
                    <a:pt x="25176" y="0"/>
                    <a:pt x="16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39"/>
          <p:cNvSpPr txBox="1"/>
          <p:nvPr/>
        </p:nvSpPr>
        <p:spPr>
          <a:xfrm rot="-5400000">
            <a:off x="-2224000" y="2062650"/>
            <a:ext cx="51342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rPr>
              <a:t>RECOMMENDATIOIN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71F6F-9095-4861-88F2-5B39D15B23AC}"/>
              </a:ext>
            </a:extLst>
          </p:cNvPr>
          <p:cNvSpPr txBox="1"/>
          <p:nvPr/>
        </p:nvSpPr>
        <p:spPr>
          <a:xfrm>
            <a:off x="3397978" y="1169386"/>
            <a:ext cx="55869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Australia has the highest number of listing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The shared room type is the only affordable room type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Homes/apt are the most expensive than private and hotel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Large accommodation tends to have higher prices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Major for College: Hotel Management by Slidesgo">
  <a:themeElements>
    <a:clrScheme name="Simple Light">
      <a:dk1>
        <a:srgbClr val="000000"/>
      </a:dk1>
      <a:lt1>
        <a:srgbClr val="FFFBF5"/>
      </a:lt1>
      <a:dk2>
        <a:srgbClr val="B96B15"/>
      </a:dk2>
      <a:lt2>
        <a:srgbClr val="F6ECDE"/>
      </a:lt2>
      <a:accent1>
        <a:srgbClr val="FCB293"/>
      </a:accent1>
      <a:accent2>
        <a:srgbClr val="FE4F1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178</Words>
  <Application>Microsoft Office PowerPoint</Application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Wingdings</vt:lpstr>
      <vt:lpstr>Dosis</vt:lpstr>
      <vt:lpstr>Philosopher</vt:lpstr>
      <vt:lpstr>Arial</vt:lpstr>
      <vt:lpstr>Business Major for College: Hotel Management by Slidesgo</vt:lpstr>
      <vt:lpstr>POWERBI PROJECT: HOTEL AGGREGATOR ANALYSIS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—AKINNIKU IBUKUN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PROJECT: HOTEL AGGREGATOR ANALYSIS</dc:title>
  <dc:creator>HP</dc:creator>
  <cp:lastModifiedBy>Ibukun Akinniku</cp:lastModifiedBy>
  <cp:revision>14</cp:revision>
  <dcterms:modified xsi:type="dcterms:W3CDTF">2024-05-13T13:51:24Z</dcterms:modified>
</cp:coreProperties>
</file>