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660"/>
  </p:normalViewPr>
  <p:slideViewPr>
    <p:cSldViewPr snapToGrid="0">
      <p:cViewPr varScale="1">
        <p:scale>
          <a:sx n="62" d="100"/>
          <a:sy n="62" d="100"/>
        </p:scale>
        <p:origin x="66"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CAE8-2BFB-E355-8DD0-57B3F9ED8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BA1BCC2-C56C-6504-6B19-C8035BD16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DECC98F3-67DD-C01A-A4AB-9C93C324283F}"/>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B4A1444D-69C3-1EC0-B291-EBF107B4E37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B3E819B-7F55-3930-8EA8-58585F056FDF}"/>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4100303924"/>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95A7-3886-8DB4-F8DE-212EAD364B4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6F98BAE-B9DA-07B8-04B8-B11A2D566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47A3BA5-71EB-2B78-E439-C482D3EC12EA}"/>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644D3CE1-B862-B2AE-524B-486D0618F57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17CCAB-56D9-0278-D500-5BFBD24C5AD3}"/>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3364530535"/>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6E462-0332-7E66-2399-12D68FC2C9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651B7E-28D0-2DE1-8417-88138CB1F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14E22CD-E8E9-E314-0176-0C15DE2C850E}"/>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C286A4D0-F292-0FA9-7481-6704A74AC7B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ACA6E77-ED0C-95E9-7839-E098757A9E1C}"/>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2837397328"/>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83B2-C6DA-D218-0E84-B5CC86F7BFF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FB45471-3FF3-60F5-702F-9DADA0038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BDF4BC-092B-DADB-3EC4-FDC9006A8D92}"/>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78E2D2BC-94B4-CB10-F48B-430A48651CB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437BF91-7D07-8B05-7D25-2F8FD99F83EB}"/>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3807463896"/>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6FE5-4EA9-9ACB-D50E-88D06E4D6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9222971-00A8-645B-C41A-DADB8358B4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5B18F-017C-27DB-C6F7-5596CDFC80A3}"/>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C86423F4-E8D8-FE9C-7EAB-5781F6A0C7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42CF835-D780-B0E1-455D-7F8A35F70682}"/>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1967789229"/>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291B-93F2-0F4F-F289-DD618938BD0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B569E72-3EA7-3ABE-F21E-39162C925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081CAC4-DCD6-E46D-D9FF-571E37D50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F839B53-2F17-6B3F-9D06-FE91905AC6B2}"/>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6" name="Footer Placeholder 5">
            <a:extLst>
              <a:ext uri="{FF2B5EF4-FFF2-40B4-BE49-F238E27FC236}">
                <a16:creationId xmlns:a16="http://schemas.microsoft.com/office/drawing/2014/main" id="{F6DA0070-0188-740F-FB31-07484BF3B31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56511C4-4BCB-35FF-C190-1A2D24C043F5}"/>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3053605476"/>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1660-3E2C-C8BC-2B7F-6E6E3B21086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E3C3B21-19B9-121B-CC3B-99A9C925F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D2CED-672F-1A73-4F0D-FDAC6E591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6A49EC4-0FC5-4D8F-DAD6-8EE137434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016FFF-3BF3-FBD7-D6D1-771918E12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5EDBDF2-1A82-E71F-7E0D-3AFEE9928985}"/>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8" name="Footer Placeholder 7">
            <a:extLst>
              <a:ext uri="{FF2B5EF4-FFF2-40B4-BE49-F238E27FC236}">
                <a16:creationId xmlns:a16="http://schemas.microsoft.com/office/drawing/2014/main" id="{B8A1AADB-777B-EDAB-2AD5-9593AA9B723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1616A78-FEF6-1553-D868-847CF137FE92}"/>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251326007"/>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4BF8-37E3-8387-E0DF-C4BCC58729C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98BCE6C8-7ED1-0059-41CD-3C1C28D2C8FF}"/>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4" name="Footer Placeholder 3">
            <a:extLst>
              <a:ext uri="{FF2B5EF4-FFF2-40B4-BE49-F238E27FC236}">
                <a16:creationId xmlns:a16="http://schemas.microsoft.com/office/drawing/2014/main" id="{3970A699-8BD2-9C9F-8D21-462A837A328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BDF1277-0CBC-A0CB-543F-1FCDB76EE2DA}"/>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661394216"/>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4266A-330C-13E8-4428-0D8AD2754807}"/>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3" name="Footer Placeholder 2">
            <a:extLst>
              <a:ext uri="{FF2B5EF4-FFF2-40B4-BE49-F238E27FC236}">
                <a16:creationId xmlns:a16="http://schemas.microsoft.com/office/drawing/2014/main" id="{D09B9963-26B3-7683-AB7A-C0F1263E15D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767C0B56-3C9C-9AF7-4F0D-7D3C5CBBE30C}"/>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1490492707"/>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5572-3028-3010-1238-BE5B0D89F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784A0603-0A10-63D9-9618-87D5E5EE1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5464E52-BF01-53C1-7B6E-6AE47CD16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8F74D-E2F1-816F-972E-5C21B8D09F1A}"/>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6" name="Footer Placeholder 5">
            <a:extLst>
              <a:ext uri="{FF2B5EF4-FFF2-40B4-BE49-F238E27FC236}">
                <a16:creationId xmlns:a16="http://schemas.microsoft.com/office/drawing/2014/main" id="{956A5A82-21E0-9C4B-9E82-4C83DCFBDC9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222158E-76FD-8B45-E938-FC7599576732}"/>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739385997"/>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9794-A019-FC80-DEB0-0B4B6C55F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48C49924-53B5-C923-B0FC-E40497D29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CA90126-18F5-C31C-EDA2-77A49D5C5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2BD2D-F2FE-0D46-45E0-EFB1B17290C4}"/>
              </a:ext>
            </a:extLst>
          </p:cNvPr>
          <p:cNvSpPr>
            <a:spLocks noGrp="1"/>
          </p:cNvSpPr>
          <p:nvPr>
            <p:ph type="dt" sz="half" idx="10"/>
          </p:nvPr>
        </p:nvSpPr>
        <p:spPr/>
        <p:txBody>
          <a:bodyPr/>
          <a:lstStyle/>
          <a:p>
            <a:fld id="{D6177416-77E9-48F3-9930-E3DCC509D102}" type="datetimeFigureOut">
              <a:rPr lang="en-PH" smtClean="0"/>
              <a:t>07/09/2024</a:t>
            </a:fld>
            <a:endParaRPr lang="en-PH"/>
          </a:p>
        </p:txBody>
      </p:sp>
      <p:sp>
        <p:nvSpPr>
          <p:cNvPr id="6" name="Footer Placeholder 5">
            <a:extLst>
              <a:ext uri="{FF2B5EF4-FFF2-40B4-BE49-F238E27FC236}">
                <a16:creationId xmlns:a16="http://schemas.microsoft.com/office/drawing/2014/main" id="{1868FEB5-3B17-92CB-BA8B-25C59949A72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954C926-FB64-8C3C-6A67-45CA96D07B84}"/>
              </a:ext>
            </a:extLst>
          </p:cNvPr>
          <p:cNvSpPr>
            <a:spLocks noGrp="1"/>
          </p:cNvSpPr>
          <p:nvPr>
            <p:ph type="sldNum" sz="quarter" idx="12"/>
          </p:nvPr>
        </p:nvSpPr>
        <p:spPr/>
        <p:txBody>
          <a:bodyPr/>
          <a:lstStyle/>
          <a:p>
            <a:fld id="{3B0A0583-6865-4BA5-855F-1A2BC058FD6F}" type="slidenum">
              <a:rPr lang="en-PH" smtClean="0"/>
              <a:t>‹#›</a:t>
            </a:fld>
            <a:endParaRPr lang="en-PH"/>
          </a:p>
        </p:txBody>
      </p:sp>
    </p:spTree>
    <p:extLst>
      <p:ext uri="{BB962C8B-B14F-4D97-AF65-F5344CB8AC3E}">
        <p14:creationId xmlns:p14="http://schemas.microsoft.com/office/powerpoint/2010/main" val="2818342276"/>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02961-3C5E-E827-7CDA-744C5C431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AE3B6D0-18B9-71DE-2B84-9EA615654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75451BE-F2F2-DBFA-0E7E-74CDBCE98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177416-77E9-48F3-9930-E3DCC509D102}" type="datetimeFigureOut">
              <a:rPr lang="en-PH" smtClean="0"/>
              <a:t>07/09/2024</a:t>
            </a:fld>
            <a:endParaRPr lang="en-PH"/>
          </a:p>
        </p:txBody>
      </p:sp>
      <p:sp>
        <p:nvSpPr>
          <p:cNvPr id="5" name="Footer Placeholder 4">
            <a:extLst>
              <a:ext uri="{FF2B5EF4-FFF2-40B4-BE49-F238E27FC236}">
                <a16:creationId xmlns:a16="http://schemas.microsoft.com/office/drawing/2014/main" id="{10811D61-57D8-DFDF-23F1-F4DAF2CE1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2AD3C772-6B39-8BF1-7E05-83639EB7A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0A0583-6865-4BA5-855F-1A2BC058FD6F}" type="slidenum">
              <a:rPr lang="en-PH" smtClean="0"/>
              <a:t>‹#›</a:t>
            </a:fld>
            <a:endParaRPr lang="en-PH"/>
          </a:p>
        </p:txBody>
      </p:sp>
    </p:spTree>
    <p:extLst>
      <p:ext uri="{BB962C8B-B14F-4D97-AF65-F5344CB8AC3E}">
        <p14:creationId xmlns:p14="http://schemas.microsoft.com/office/powerpoint/2010/main" val="402992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1" name="Freeform: Shape 3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4" name="Freeform: Shape 3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3" name="Subtitle 2">
            <a:extLst>
              <a:ext uri="{FF2B5EF4-FFF2-40B4-BE49-F238E27FC236}">
                <a16:creationId xmlns:a16="http://schemas.microsoft.com/office/drawing/2014/main" id="{9DED27FF-DC59-C396-ACF8-5FF517C2A550}"/>
              </a:ext>
            </a:extLst>
          </p:cNvPr>
          <p:cNvSpPr>
            <a:spLocks noGrp="1"/>
          </p:cNvSpPr>
          <p:nvPr>
            <p:ph type="subTitle" idx="1"/>
          </p:nvPr>
        </p:nvSpPr>
        <p:spPr>
          <a:xfrm>
            <a:off x="1809313" y="2854"/>
            <a:ext cx="8815492" cy="6851161"/>
          </a:xfrm>
        </p:spPr>
        <p:txBody>
          <a:bodyPr>
            <a:normAutofit/>
          </a:bodyPr>
          <a:lstStyle/>
          <a:p>
            <a:endParaRPr lang="en-US" sz="1800" b="1" dirty="0">
              <a:solidFill>
                <a:schemeClr val="tx2"/>
              </a:solidFill>
              <a:latin typeface="Arial" panose="020B0604020202020204" pitchFamily="34" charset="0"/>
              <a:cs typeface="Arial" panose="020B0604020202020204" pitchFamily="34" charset="0"/>
            </a:endParaRPr>
          </a:p>
          <a:p>
            <a:endParaRPr lang="en-US" sz="1800" b="1" dirty="0">
              <a:solidFill>
                <a:schemeClr val="tx2"/>
              </a:solidFill>
              <a:latin typeface="Arial" panose="020B0604020202020204" pitchFamily="34" charset="0"/>
              <a:cs typeface="Arial" panose="020B0604020202020204" pitchFamily="34" charset="0"/>
            </a:endParaRPr>
          </a:p>
          <a:p>
            <a:r>
              <a:rPr lang="en-US" sz="1800" b="1" dirty="0">
                <a:solidFill>
                  <a:schemeClr val="tx2"/>
                </a:solidFill>
                <a:latin typeface="Arial" panose="020B0604020202020204" pitchFamily="34" charset="0"/>
                <a:cs typeface="Arial" panose="020B0604020202020204" pitchFamily="34" charset="0"/>
              </a:rPr>
              <a:t>Introduction to AI </a:t>
            </a:r>
          </a:p>
          <a:p>
            <a:r>
              <a:rPr lang="en-US" sz="1800" dirty="0">
                <a:solidFill>
                  <a:schemeClr val="tx2"/>
                </a:solidFill>
                <a:latin typeface="Arial" panose="020B0604020202020204" pitchFamily="34" charset="0"/>
                <a:cs typeface="Arial" panose="020B0604020202020204" pitchFamily="34" charset="0"/>
              </a:rPr>
              <a:t>Artificial intelligence (AI) involves the theory and practice of designing computer systems that can learn from and identify patterns in data. These systems use algorithms and models to perform tasks typically associated with human intelligence, such as speech and image recognition, as well as decision-making. AI is built on techniques like machine learning and neural networks, and it also encompasses advanced concepts like deep learning and natural language processing. </a:t>
            </a:r>
          </a:p>
          <a:p>
            <a:endParaRPr lang="en-US" sz="1800" dirty="0">
              <a:solidFill>
                <a:schemeClr val="tx2"/>
              </a:solidFill>
              <a:latin typeface="Arial" panose="020B0604020202020204" pitchFamily="34" charset="0"/>
              <a:cs typeface="Arial" panose="020B0604020202020204" pitchFamily="34" charset="0"/>
            </a:endParaRPr>
          </a:p>
          <a:p>
            <a:r>
              <a:rPr lang="en-US" sz="1800" b="1" dirty="0">
                <a:solidFill>
                  <a:schemeClr val="tx2"/>
                </a:solidFill>
                <a:latin typeface="Arial" panose="020B0604020202020204" pitchFamily="34" charset="0"/>
                <a:cs typeface="Arial" panose="020B0604020202020204" pitchFamily="34" charset="0"/>
              </a:rPr>
              <a:t>Overview of Knowledge Representation </a:t>
            </a:r>
          </a:p>
          <a:p>
            <a:r>
              <a:rPr lang="en-US" sz="1800" dirty="0">
                <a:solidFill>
                  <a:schemeClr val="tx2"/>
                </a:solidFill>
                <a:latin typeface="Arial" panose="020B0604020202020204" pitchFamily="34" charset="0"/>
                <a:cs typeface="Arial" panose="020B0604020202020204" pitchFamily="34" charset="0"/>
              </a:rPr>
              <a:t>Knowledge Representation in AI refers to the way in which artificial intelligence systems store, organize, and utilize knowledge to solve complex problems. It is a crucial aspect of AI, enabling machines to mimic human understanding and reasoning. Knowledge representation involves the creation of data structures and models that can efficiently capture information about the world, making it accessible and usable by AI algorithms for decision-making, inference, and learning. </a:t>
            </a:r>
            <a:endParaRPr lang="en-PH" sz="1800" dirty="0">
              <a:solidFill>
                <a:schemeClr val="tx2"/>
              </a:solidFill>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43" name="Freeform: Shape 4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6" name="Freeform: Shape 4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49" name="Freeform: Shape 4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0102405"/>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E93719-2BDE-2E4C-1567-B57738C77759}"/>
              </a:ext>
            </a:extLst>
          </p:cNvPr>
          <p:cNvSpPr>
            <a:spLocks noGrp="1"/>
          </p:cNvSpPr>
          <p:nvPr>
            <p:ph idx="1"/>
          </p:nvPr>
        </p:nvSpPr>
        <p:spPr>
          <a:xfrm>
            <a:off x="0" y="0"/>
            <a:ext cx="6369896" cy="6858000"/>
          </a:xfrm>
        </p:spPr>
        <p:txBody>
          <a:bodyPr anchor="ctr">
            <a:noAutofit/>
          </a:bodyPr>
          <a:lstStyle/>
          <a:p>
            <a:pPr marL="0" indent="0" algn="ctr">
              <a:buNone/>
            </a:pPr>
            <a:r>
              <a:rPr lang="en-PH" sz="1800" b="1" dirty="0">
                <a:solidFill>
                  <a:schemeClr val="tx2"/>
                </a:solidFill>
                <a:latin typeface="Arial" panose="020B0604020202020204" pitchFamily="34" charset="0"/>
                <a:cs typeface="Arial" panose="020B0604020202020204" pitchFamily="34" charset="0"/>
              </a:rPr>
              <a:t>Types of Knowledge Representation</a:t>
            </a:r>
            <a:endParaRPr lang="en-US" sz="1800" b="1" dirty="0">
              <a:solidFill>
                <a:schemeClr val="tx2"/>
              </a:solidFill>
              <a:latin typeface="Arial" panose="020B0604020202020204" pitchFamily="34" charset="0"/>
              <a:cs typeface="Arial" panose="020B0604020202020204" pitchFamily="34" charset="0"/>
            </a:endParaRPr>
          </a:p>
          <a:p>
            <a:pPr marL="0" indent="0">
              <a:buNone/>
            </a:pPr>
            <a:r>
              <a:rPr lang="en-US" sz="1800" b="1" dirty="0">
                <a:solidFill>
                  <a:schemeClr val="tx2"/>
                </a:solidFill>
                <a:latin typeface="Arial" panose="020B0604020202020204" pitchFamily="34" charset="0"/>
                <a:cs typeface="Arial" panose="020B0604020202020204" pitchFamily="34" charset="0"/>
              </a:rPr>
              <a:t>Logical Representation</a:t>
            </a:r>
            <a:r>
              <a:rPr lang="en-US" sz="1800" dirty="0">
                <a:solidFill>
                  <a:schemeClr val="tx2"/>
                </a:solidFill>
                <a:latin typeface="Arial" panose="020B0604020202020204" pitchFamily="34" charset="0"/>
                <a:cs typeface="Arial" panose="020B0604020202020204" pitchFamily="34" charset="0"/>
              </a:rPr>
              <a:t>: Uses formal logic (propositional and predicate logic) to represent knowledge in a structured and precise way, allowing AI to derive conclusions through inference. Commonly used in applications like theorem proving and rule-based systems.</a:t>
            </a:r>
          </a:p>
          <a:p>
            <a:pPr marL="0" indent="0">
              <a:buNone/>
            </a:pPr>
            <a:r>
              <a:rPr lang="en-US" sz="1800" b="1" dirty="0">
                <a:solidFill>
                  <a:schemeClr val="tx2"/>
                </a:solidFill>
                <a:latin typeface="Arial" panose="020B0604020202020204" pitchFamily="34" charset="0"/>
                <a:cs typeface="Arial" panose="020B0604020202020204" pitchFamily="34" charset="0"/>
              </a:rPr>
              <a:t>Example</a:t>
            </a:r>
            <a:r>
              <a:rPr lang="en-US" sz="1800" dirty="0">
                <a:solidFill>
                  <a:schemeClr val="tx2"/>
                </a:solidFill>
                <a:latin typeface="Arial" panose="020B0604020202020204" pitchFamily="34" charset="0"/>
                <a:cs typeface="Arial" panose="020B0604020202020204" pitchFamily="34" charset="0"/>
              </a:rPr>
              <a:t>:</a:t>
            </a:r>
            <a:r>
              <a:rPr lang="en-US" sz="1800" b="1" dirty="0">
                <a:solidFill>
                  <a:schemeClr val="tx2"/>
                </a:solidFill>
                <a:latin typeface="Arial" panose="020B0604020202020204" pitchFamily="34" charset="0"/>
                <a:cs typeface="Arial" panose="020B0604020202020204" pitchFamily="34" charset="0"/>
              </a:rPr>
              <a:t> </a:t>
            </a:r>
            <a:r>
              <a:rPr lang="en-US" sz="1800" dirty="0">
                <a:solidFill>
                  <a:schemeClr val="tx2"/>
                </a:solidFill>
                <a:latin typeface="Arial" panose="020B0604020202020204" pitchFamily="34" charset="0"/>
                <a:cs typeface="Arial" panose="020B0604020202020204" pitchFamily="34" charset="0"/>
              </a:rPr>
              <a:t>Rule-based systems for automated theorem proving.</a:t>
            </a:r>
          </a:p>
          <a:p>
            <a:pPr marL="0" indent="0">
              <a:buNone/>
            </a:pPr>
            <a:r>
              <a:rPr lang="en-US" sz="1800" b="1" dirty="0">
                <a:solidFill>
                  <a:schemeClr val="tx2"/>
                </a:solidFill>
                <a:latin typeface="Arial" panose="020B0604020202020204" pitchFamily="34" charset="0"/>
                <a:cs typeface="Arial" panose="020B0604020202020204" pitchFamily="34" charset="0"/>
              </a:rPr>
              <a:t>Semantic Networks</a:t>
            </a:r>
            <a:r>
              <a:rPr lang="en-US" sz="1800" dirty="0">
                <a:solidFill>
                  <a:schemeClr val="tx2"/>
                </a:solidFill>
                <a:latin typeface="Arial" panose="020B0604020202020204" pitchFamily="34" charset="0"/>
                <a:cs typeface="Arial" panose="020B0604020202020204" pitchFamily="34" charset="0"/>
              </a:rPr>
              <a:t>: Graph-based structures where nodes represent concepts and edges represent relationships. They are used in AI to model relationships between concepts, enabling tasks like classification and natural language processing.</a:t>
            </a:r>
          </a:p>
          <a:p>
            <a:pPr marL="0" indent="0">
              <a:buNone/>
            </a:pPr>
            <a:r>
              <a:rPr lang="en-US" sz="1800" b="1" dirty="0">
                <a:solidFill>
                  <a:schemeClr val="tx2"/>
                </a:solidFill>
                <a:latin typeface="Arial" panose="020B0604020202020204" pitchFamily="34" charset="0"/>
                <a:cs typeface="Arial" panose="020B0604020202020204" pitchFamily="34" charset="0"/>
              </a:rPr>
              <a:t>Example</a:t>
            </a:r>
            <a:r>
              <a:rPr lang="en-US" sz="1800" dirty="0">
                <a:solidFill>
                  <a:schemeClr val="tx2"/>
                </a:solidFill>
                <a:latin typeface="Arial" panose="020B0604020202020204" pitchFamily="34" charset="0"/>
                <a:cs typeface="Arial" panose="020B0604020202020204" pitchFamily="34" charset="0"/>
              </a:rPr>
              <a:t>: Word associations in natural language processing.</a:t>
            </a:r>
            <a:endParaRPr lang="en-US" sz="1800" b="1" dirty="0">
              <a:solidFill>
                <a:schemeClr val="tx2"/>
              </a:solidFill>
              <a:latin typeface="Arial" panose="020B0604020202020204" pitchFamily="34" charset="0"/>
              <a:cs typeface="Arial" panose="020B0604020202020204" pitchFamily="34" charset="0"/>
            </a:endParaRPr>
          </a:p>
          <a:p>
            <a:pPr marL="0" indent="0">
              <a:buNone/>
            </a:pPr>
            <a:r>
              <a:rPr lang="en-US" sz="1800" b="1" dirty="0">
                <a:solidFill>
                  <a:schemeClr val="tx2"/>
                </a:solidFill>
                <a:latin typeface="Arial" panose="020B0604020202020204" pitchFamily="34" charset="0"/>
                <a:cs typeface="Arial" panose="020B0604020202020204" pitchFamily="34" charset="0"/>
              </a:rPr>
              <a:t>Frames</a:t>
            </a:r>
            <a:r>
              <a:rPr lang="en-US" sz="1800" dirty="0">
                <a:solidFill>
                  <a:schemeClr val="tx2"/>
                </a:solidFill>
                <a:latin typeface="Arial" panose="020B0604020202020204" pitchFamily="34" charset="0"/>
                <a:cs typeface="Arial" panose="020B0604020202020204" pitchFamily="34" charset="0"/>
              </a:rPr>
              <a:t>: Data structures representing objects or events with attributes (slots) and values. Frames allow AI to make inferences about typical scenarios, often used in representing structured knowledge like a "car" with attributes like make, model, and owner.</a:t>
            </a:r>
          </a:p>
          <a:p>
            <a:pPr marL="0" indent="0">
              <a:buNone/>
            </a:pPr>
            <a:r>
              <a:rPr lang="en-US" sz="1800" b="1" dirty="0">
                <a:solidFill>
                  <a:schemeClr val="tx2"/>
                </a:solidFill>
                <a:latin typeface="Arial" panose="020B0604020202020204" pitchFamily="34" charset="0"/>
                <a:cs typeface="Arial" panose="020B0604020202020204" pitchFamily="34" charset="0"/>
              </a:rPr>
              <a:t>Example</a:t>
            </a:r>
            <a:r>
              <a:rPr lang="en-US" sz="1800" dirty="0">
                <a:solidFill>
                  <a:schemeClr val="tx2"/>
                </a:solidFill>
                <a:latin typeface="Arial" panose="020B0604020202020204" pitchFamily="34" charset="0"/>
                <a:cs typeface="Arial" panose="020B0604020202020204" pitchFamily="34" charset="0"/>
              </a:rPr>
              <a:t>: A "car" frame with slots for make, model, and owner, used in object recognition systems.</a:t>
            </a:r>
            <a:endParaRPr lang="en-PH" sz="1800" dirty="0">
              <a:solidFill>
                <a:schemeClr val="tx2"/>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Head with Gears">
            <a:extLst>
              <a:ext uri="{FF2B5EF4-FFF2-40B4-BE49-F238E27FC236}">
                <a16:creationId xmlns:a16="http://schemas.microsoft.com/office/drawing/2014/main" id="{01CD126D-E553-9968-6D61-2E3EA14702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38752659"/>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ethoscope">
            <a:extLst>
              <a:ext uri="{FF2B5EF4-FFF2-40B4-BE49-F238E27FC236}">
                <a16:creationId xmlns:a16="http://schemas.microsoft.com/office/drawing/2014/main" id="{AF721BD2-F356-CE6D-B99C-B09ED0EC4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D3A908D-597E-C209-D9E7-0209547D8EB8}"/>
              </a:ext>
            </a:extLst>
          </p:cNvPr>
          <p:cNvSpPr>
            <a:spLocks noGrp="1"/>
          </p:cNvSpPr>
          <p:nvPr>
            <p:ph idx="1"/>
          </p:nvPr>
        </p:nvSpPr>
        <p:spPr>
          <a:xfrm>
            <a:off x="5931240" y="0"/>
            <a:ext cx="6260760" cy="6858000"/>
          </a:xfrm>
        </p:spPr>
        <p:txBody>
          <a:bodyPr anchor="ctr">
            <a:normAutofit/>
          </a:bodyPr>
          <a:lstStyle/>
          <a:p>
            <a:pPr marL="0" indent="0">
              <a:buNone/>
            </a:pPr>
            <a:endParaRPr lang="en-US" sz="1800" b="1" dirty="0">
              <a:solidFill>
                <a:schemeClr val="tx2"/>
              </a:solidFill>
              <a:latin typeface="Arial" panose="020B0604020202020204" pitchFamily="34" charset="0"/>
              <a:cs typeface="Arial" panose="020B0604020202020204" pitchFamily="34" charset="0"/>
            </a:endParaRPr>
          </a:p>
          <a:p>
            <a:pPr marL="0" indent="0" algn="ctr">
              <a:buNone/>
            </a:pPr>
            <a:r>
              <a:rPr lang="en-US" sz="1800" b="1" dirty="0">
                <a:solidFill>
                  <a:schemeClr val="tx2"/>
                </a:solidFill>
                <a:latin typeface="Arial" panose="020B0604020202020204" pitchFamily="34" charset="0"/>
                <a:cs typeface="Arial" panose="020B0604020202020204" pitchFamily="34" charset="0"/>
              </a:rPr>
              <a:t>IBM Watson for Healthcare</a:t>
            </a:r>
          </a:p>
          <a:p>
            <a:pPr marL="0" indent="0">
              <a:buNone/>
            </a:pPr>
            <a:r>
              <a:rPr lang="en-US" sz="1800" dirty="0">
                <a:solidFill>
                  <a:schemeClr val="tx2"/>
                </a:solidFill>
                <a:latin typeface="Arial" panose="020B0604020202020204" pitchFamily="34" charset="0"/>
                <a:cs typeface="Arial" panose="020B0604020202020204" pitchFamily="34" charset="0"/>
              </a:rPr>
              <a:t>IBM Watson for Healthcare is an AI system used for medical diagnosis, especially in oncology and genomics. It represents knowledge using natural language processing (NLP) to analyze medical literature and patient records, structured knowledge bases for clinical guidelines, and machine learning models to predict diagnoses and treatments. This allows Watson to process large amounts of medical data quickly, providing personalized treatment options based on genetic profiles. Its main challenge is handling vast and evolving medical knowledge, which it addresses through continuous learning.</a:t>
            </a:r>
            <a:endParaRPr lang="en-PH" sz="1800" dirty="0">
              <a:solidFill>
                <a:schemeClr val="tx2"/>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4354995"/>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75CF4-A9A4-E00C-8718-9C4958668663}"/>
              </a:ext>
            </a:extLst>
          </p:cNvPr>
          <p:cNvSpPr>
            <a:spLocks noGrp="1"/>
          </p:cNvSpPr>
          <p:nvPr>
            <p:ph idx="1"/>
          </p:nvPr>
        </p:nvSpPr>
        <p:spPr>
          <a:xfrm>
            <a:off x="0" y="0"/>
            <a:ext cx="5818239" cy="6858000"/>
          </a:xfrm>
        </p:spPr>
        <p:txBody>
          <a:bodyPr anchor="t">
            <a:noAutofit/>
          </a:bodyPr>
          <a:lstStyle/>
          <a:p>
            <a:pPr marL="0" indent="0">
              <a:buNone/>
            </a:pPr>
            <a:endParaRPr lang="en-US" sz="1800" b="1" dirty="0">
              <a:solidFill>
                <a:schemeClr val="tx2"/>
              </a:solidFill>
              <a:latin typeface="Arial" panose="020B0604020202020204" pitchFamily="34" charset="0"/>
              <a:cs typeface="Arial" panose="020B0604020202020204" pitchFamily="34" charset="0"/>
            </a:endParaRPr>
          </a:p>
          <a:p>
            <a:pPr marL="0" indent="0" algn="ctr">
              <a:buNone/>
            </a:pPr>
            <a:r>
              <a:rPr lang="en-US" sz="1800" b="1" dirty="0">
                <a:solidFill>
                  <a:schemeClr val="tx2"/>
                </a:solidFill>
                <a:latin typeface="Arial" panose="020B0604020202020204" pitchFamily="34" charset="0"/>
                <a:cs typeface="Arial" panose="020B0604020202020204" pitchFamily="34" charset="0"/>
              </a:rPr>
              <a:t>Diagram of the Semantic Network</a:t>
            </a:r>
            <a:endParaRPr lang="en-US" sz="1800" dirty="0">
              <a:solidFill>
                <a:schemeClr val="tx2"/>
              </a:solidFill>
              <a:latin typeface="Arial" panose="020B0604020202020204" pitchFamily="34" charset="0"/>
              <a:cs typeface="Arial" panose="020B0604020202020204" pitchFamily="34" charset="0"/>
            </a:endParaRPr>
          </a:p>
          <a:p>
            <a:pPr marL="0" indent="0">
              <a:buNone/>
            </a:pPr>
            <a:r>
              <a:rPr lang="en-US" sz="1800" dirty="0">
                <a:solidFill>
                  <a:schemeClr val="tx2"/>
                </a:solidFill>
                <a:latin typeface="Arial" panose="020B0604020202020204" pitchFamily="34" charset="0"/>
                <a:cs typeface="Arial" panose="020B0604020202020204" pitchFamily="34" charset="0"/>
              </a:rPr>
              <a:t>Watson analyzes patient data and navigates this semantic network to: </a:t>
            </a:r>
          </a:p>
          <a:p>
            <a:pPr marL="342900" indent="-342900">
              <a:buAutoNum type="arabicPeriod"/>
            </a:pPr>
            <a:r>
              <a:rPr lang="en-US" sz="1800" dirty="0">
                <a:solidFill>
                  <a:schemeClr val="tx2"/>
                </a:solidFill>
                <a:latin typeface="Arial" panose="020B0604020202020204" pitchFamily="34" charset="0"/>
                <a:cs typeface="Arial" panose="020B0604020202020204" pitchFamily="34" charset="0"/>
              </a:rPr>
              <a:t>Identify Relevant Information: The system reviews patient records, identifies relevant genetic mutations, and connects them to possible breast cancer types. </a:t>
            </a:r>
          </a:p>
          <a:p>
            <a:pPr marL="342900" indent="-342900">
              <a:buAutoNum type="arabicPeriod"/>
            </a:pPr>
            <a:r>
              <a:rPr lang="en-US" sz="1800" dirty="0">
                <a:solidFill>
                  <a:schemeClr val="tx2"/>
                </a:solidFill>
                <a:latin typeface="Arial" panose="020B0604020202020204" pitchFamily="34" charset="0"/>
                <a:cs typeface="Arial" panose="020B0604020202020204" pitchFamily="34" charset="0"/>
              </a:rPr>
              <a:t>2. Recommend Treatment: Based on the relationships in the semantic network, the system suggests treatments that have been effective for other patients with similar profiles. </a:t>
            </a:r>
          </a:p>
          <a:p>
            <a:pPr marL="342900" indent="-342900">
              <a:buAutoNum type="arabicPeriod"/>
            </a:pPr>
            <a:r>
              <a:rPr lang="en-US" sz="1800" dirty="0">
                <a:solidFill>
                  <a:schemeClr val="tx2"/>
                </a:solidFill>
                <a:latin typeface="Arial" panose="020B0604020202020204" pitchFamily="34" charset="0"/>
                <a:cs typeface="Arial" panose="020B0604020202020204" pitchFamily="34" charset="0"/>
              </a:rPr>
              <a:t>3. Predict Outcomes: Watson uses past data and clinical studies to predict the most likely outcomes for the selected treatment, helping doctors choose the best course of action for their patient. </a:t>
            </a:r>
          </a:p>
          <a:p>
            <a:pPr marL="0" indent="0">
              <a:buNone/>
            </a:pPr>
            <a:r>
              <a:rPr lang="en-US" sz="1800" dirty="0">
                <a:solidFill>
                  <a:schemeClr val="tx2"/>
                </a:solidFill>
                <a:latin typeface="Arial" panose="020B0604020202020204" pitchFamily="34" charset="0"/>
                <a:cs typeface="Arial" panose="020B0604020202020204" pitchFamily="34" charset="0"/>
              </a:rPr>
              <a:t>This semantic network allows Watson to represent complex medical relationships and deliver personalized, data-driven treatment recommendations for patients.</a:t>
            </a:r>
            <a:endParaRPr lang="en-PH" sz="1800" b="1" dirty="0">
              <a:solidFill>
                <a:schemeClr val="tx2"/>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black rectangular object with white text&#10;&#10;Description automatically generated">
            <a:extLst>
              <a:ext uri="{FF2B5EF4-FFF2-40B4-BE49-F238E27FC236}">
                <a16:creationId xmlns:a16="http://schemas.microsoft.com/office/drawing/2014/main" id="{8383C5EA-AEBB-F387-486F-7F9598A5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921784"/>
            <a:ext cx="6077305" cy="3208150"/>
          </a:xfrm>
          <a:prstGeom prst="rect">
            <a:avLst/>
          </a:prstGeom>
        </p:spPr>
      </p:pic>
    </p:spTree>
    <p:extLst>
      <p:ext uri="{BB962C8B-B14F-4D97-AF65-F5344CB8AC3E}">
        <p14:creationId xmlns:p14="http://schemas.microsoft.com/office/powerpoint/2010/main" val="906186212"/>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2E2C7C-8115-4E24-A526-548BA6608FF1}"/>
              </a:ext>
            </a:extLst>
          </p:cNvPr>
          <p:cNvSpPr>
            <a:spLocks noGrp="1"/>
          </p:cNvSpPr>
          <p:nvPr>
            <p:ph idx="1"/>
          </p:nvPr>
        </p:nvSpPr>
        <p:spPr>
          <a:xfrm>
            <a:off x="2693969" y="77"/>
            <a:ext cx="6803756" cy="6857923"/>
          </a:xfrm>
        </p:spPr>
        <p:txBody>
          <a:bodyPr anchor="t">
            <a:normAutofit/>
          </a:bodyPr>
          <a:lstStyle/>
          <a:p>
            <a:pPr marL="0" indent="0">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endParaRPr lang="en-PH" sz="1800" b="1" dirty="0">
              <a:solidFill>
                <a:schemeClr val="tx2"/>
              </a:solidFill>
              <a:latin typeface="Arial" panose="020B0604020202020204" pitchFamily="34" charset="0"/>
              <a:cs typeface="Arial" panose="020B0604020202020204" pitchFamily="34" charset="0"/>
            </a:endParaRPr>
          </a:p>
          <a:p>
            <a:pPr marL="0" indent="0" algn="ctr">
              <a:buNone/>
            </a:pPr>
            <a:r>
              <a:rPr lang="en-PH" sz="1800" b="1" dirty="0">
                <a:solidFill>
                  <a:schemeClr val="tx2"/>
                </a:solidFill>
                <a:latin typeface="Arial" panose="020B0604020202020204" pitchFamily="34" charset="0"/>
                <a:cs typeface="Arial" panose="020B0604020202020204" pitchFamily="34" charset="0"/>
              </a:rPr>
              <a:t>Conclusion</a:t>
            </a:r>
          </a:p>
          <a:p>
            <a:pPr marL="0" indent="0">
              <a:buNone/>
            </a:pPr>
            <a:r>
              <a:rPr lang="en-PH" sz="1800" dirty="0">
                <a:solidFill>
                  <a:schemeClr val="tx2"/>
                </a:solidFill>
                <a:latin typeface="Arial" panose="020B0604020202020204" pitchFamily="34" charset="0"/>
                <a:cs typeface="Arial" panose="020B0604020202020204" pitchFamily="34" charset="0"/>
              </a:rPr>
              <a:t>Effective knowledge representation is important because it allows systems to store, organize, and use information so it can solve complicated problems, make decision, and perform tasks similar to human intelligence. I learned how different methods like logical representation, semantic networks, and frames help AI to understand and interact with the world. Applying these methods, seen in IBM Watson for Healthcare, highlights their role in transforming data into useable insights, showing the real-world impact of a well plan AI models.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0517736"/>
      </p:ext>
    </p:extLst>
  </p:cSld>
  <p:clrMapOvr>
    <a:masterClrMapping/>
  </p:clrMapOvr>
  <mc:AlternateContent xmlns:mc="http://schemas.openxmlformats.org/markup-compatibility/2006">
    <mc:Choice xmlns:p14="http://schemas.microsoft.com/office/powerpoint/2010/main" Requires="p14">
      <p:transition spd="slow" p14:dur="8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641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rencabreza@gmail.com</dc:creator>
  <cp:lastModifiedBy>rencabreza@gmail.com</cp:lastModifiedBy>
  <cp:revision>4</cp:revision>
  <dcterms:created xsi:type="dcterms:W3CDTF">2024-09-06T08:26:21Z</dcterms:created>
  <dcterms:modified xsi:type="dcterms:W3CDTF">2024-09-07T12:30:46Z</dcterms:modified>
</cp:coreProperties>
</file>