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0" r:id="rId2"/>
    <p:sldId id="263" r:id="rId3"/>
    <p:sldId id="265" r:id="rId4"/>
    <p:sldId id="266" r:id="rId5"/>
    <p:sldId id="273" r:id="rId6"/>
    <p:sldId id="264" r:id="rId7"/>
    <p:sldId id="272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al Purohi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FAA726"/>
    <a:srgbClr val="5A5A5A"/>
    <a:srgbClr val="0EC1C1"/>
    <a:srgbClr val="23AE73"/>
    <a:srgbClr val="4890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79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192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58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97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30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24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80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04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66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11" y="2612293"/>
            <a:ext cx="8251379" cy="1633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AND SOCIAL MEDIA ANALYTICS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3ECE77-3051-CDE6-14FC-0E93AED5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0310" y="4245707"/>
            <a:ext cx="7998400" cy="806800"/>
          </a:xfrm>
        </p:spPr>
        <p:txBody>
          <a:bodyPr/>
          <a:lstStyle/>
          <a:p>
            <a:pPr algn="ctr"/>
            <a:r>
              <a:rPr lang="en-US" altLang="en-US" kern="1200" dirty="0">
                <a:solidFill>
                  <a:srgbClr val="FAA7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CELL PHONE CUSTOMER REVIEW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SOURCES: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1921740"/>
            <a:ext cx="9704719" cy="3014520"/>
          </a:xfrm>
          <a:prstGeom prst="roundRect">
            <a:avLst>
              <a:gd name="adj" fmla="val 69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Here is a snapshot of our data dictionary.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Customer feedback such as reviews, verification and overall ratings.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Product information such as brand, category, price, and features.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following data sources were used: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Product meta data from Amazon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Customer feedback data from Amazon product reviews and ratings</a:t>
            </a:r>
          </a:p>
        </p:txBody>
      </p:sp>
    </p:spTree>
    <p:extLst>
      <p:ext uri="{BB962C8B-B14F-4D97-AF65-F5344CB8AC3E}">
        <p14:creationId xmlns:p14="http://schemas.microsoft.com/office/powerpoint/2010/main" val="54338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2493110"/>
            <a:ext cx="9704719" cy="18717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 thorough analysis of the data set. The process included: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Cleaning the data set for quantitative and text analytics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Using pre-processing methods to fix null values and remove outliers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Creating a word clouds to understand customer preferences</a:t>
            </a:r>
          </a:p>
        </p:txBody>
      </p:sp>
    </p:spTree>
    <p:extLst>
      <p:ext uri="{BB962C8B-B14F-4D97-AF65-F5344CB8AC3E}">
        <p14:creationId xmlns:p14="http://schemas.microsoft.com/office/powerpoint/2010/main" val="151418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ASSUMPTIONS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564918" y="1926710"/>
            <a:ext cx="11062164" cy="30045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There were certain steps needed to be taken due dated excessive data as well as mismatched  information.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need to gain insights into the latest market trends, therefore data analyzed was of the past 3 years (2015-10-02 to 2018-10-02)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Price column contained 37% null values which were filled with median price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Since we needed to only get insights related to cell phones, analysis was conducted on “cell phone and accessories” as the only category</a:t>
            </a:r>
          </a:p>
        </p:txBody>
      </p:sp>
    </p:spTree>
    <p:extLst>
      <p:ext uri="{BB962C8B-B14F-4D97-AF65-F5344CB8AC3E}">
        <p14:creationId xmlns:p14="http://schemas.microsoft.com/office/powerpoint/2010/main" val="91510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AGENDA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Recommendations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sources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784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OBJECTIVE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107117" y="2238068"/>
            <a:ext cx="9977766" cy="2381863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`"/>
              </a:rPr>
              <a:t>To understand the competitors and customer preferences so that they can design their strategies accordingly.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`"/>
              </a:rPr>
              <a:t>To tweak the marketing strategies to add more value to their brand, provide features to customers that add the most value, and close the demand-supply gap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And most importantly, increase the market share as well as the brand value by developing a new product</a:t>
            </a:r>
          </a:p>
        </p:txBody>
      </p:sp>
    </p:spTree>
    <p:extLst>
      <p:ext uri="{BB962C8B-B14F-4D97-AF65-F5344CB8AC3E}">
        <p14:creationId xmlns:p14="http://schemas.microsoft.com/office/powerpoint/2010/main" val="40862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BACKGROUND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471556" y="1910802"/>
            <a:ext cx="9248888" cy="3036395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`"/>
              </a:rPr>
              <a:t>The industries are trying to fine-tune their strategies to suit the consumer needs, as the consumers leave some hints of their choices during their online presence.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Specifically in USA, the trends have been inconsistent with some countries showing an above average growth.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company entered the mobile manufacturing market </a:t>
            </a:r>
            <a:r>
              <a:rPr lang="en-US" sz="2000" dirty="0">
                <a:solidFill>
                  <a:srgbClr val="FF0000"/>
                </a:solidFill>
                <a:latin typeface="Lato`"/>
              </a:rPr>
              <a:t>3 years ago 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in the </a:t>
            </a:r>
            <a:r>
              <a:rPr lang="en-IN" sz="2000" dirty="0">
                <a:solidFill>
                  <a:schemeClr val="tx1"/>
                </a:solidFill>
                <a:latin typeface="Lato`"/>
              </a:rPr>
              <a:t>US, one of the major smartphones markets in the world.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:p14="http://schemas.microsoft.com/office/powerpoint/2010/main" val="33219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325" y="246491"/>
            <a:ext cx="9367350" cy="6683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SAMSUNG: THE BIGGEST PLAYER IN THE CELL PHONE MARKET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471556" y="1089329"/>
            <a:ext cx="9248888" cy="1979873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top 5 cell phone brands are Samsung, Motorola, BLU, LG and Apple and their max price are between </a:t>
            </a:r>
            <a:r>
              <a:rPr lang="en-US" sz="2000" dirty="0">
                <a:solidFill>
                  <a:srgbClr val="FF0000"/>
                </a:solidFill>
                <a:latin typeface="Lato`"/>
              </a:rPr>
              <a:t>$220 - $650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Most expensive phones are approximately 5 times costlier than the average “high priced” cell phones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Other than Apple, all the top brands are Android based Operating Systems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C57A1FAC-DD54-6E37-4758-99B012B6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42" y="3429000"/>
            <a:ext cx="4479948" cy="3027266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B9514B7-19DF-F919-3FA5-EEC6F9A7D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20633"/>
            <a:ext cx="4566134" cy="30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9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DECREASING TREND IN REVIEWS </a:t>
            </a: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IN THE LAST 3 YEARS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638694" y="1256291"/>
            <a:ext cx="10914612" cy="216024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Overall, there is a substantial decline in number of reviews, which could be due to customers may increasingly choose not to review products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In Jan 2016, the review count was the highest in the last 3 years (since Oct 2015) at 27,914.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Quarterly trends indicate reviews drastically reduce in the Q3 over the years while there is an incline in average price in same period.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21363B9-49F6-41E8-2E55-EB7DEDAC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60" y="3499892"/>
            <a:ext cx="4969346" cy="3287065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A91E33-C8C9-9D7C-349D-C90779E56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360" y="3499892"/>
            <a:ext cx="796117" cy="348205"/>
          </a:xfrm>
          <a:prstGeom prst="rect">
            <a:avLst/>
          </a:prstGeom>
        </p:spPr>
      </p:pic>
      <p:pic>
        <p:nvPicPr>
          <p:cNvPr id="18" name="Picture 1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027BA73-34A7-3726-5A5D-25B2F8B6D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356" y="3545063"/>
            <a:ext cx="742950" cy="35560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0C7D19C-A658-3329-57CA-8DCFE3239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94" y="3545063"/>
            <a:ext cx="5320666" cy="32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9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5"/>
            <a:ext cx="9076517" cy="760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QUALITY PERFORMANCE IS THE BIGGEST SELLING POINT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463702" y="1357810"/>
            <a:ext cx="9264595" cy="2350338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From customer reviews most of the positive feedback is toward the audio-visual features (camera, video, sound, screen) of the cell phones.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Positive features show that the software of the cell phones are the biggest selling points like compatibility, processor, android, quadcore, etc.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Most customers are android users as per market share and prefer brands that use it as their operating system.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F0A9F2B-A1E3-562A-EF16-25EB08C8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53" y="3927088"/>
            <a:ext cx="4529566" cy="2635806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BE19829-096E-2862-45B7-FE5E388D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3927088"/>
            <a:ext cx="4106459" cy="26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TOP 5 CELL PHONE BRANDS HAVE CHARGING ISSUES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735015" y="1138871"/>
            <a:ext cx="8721969" cy="223086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top cell phone brands seem to have battery or charging related issues.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From customer reviews most of the negative feedback is toward the battery and charging cables.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Negative features also show that the battery, USB cable and charger being mentioned more than </a:t>
            </a:r>
            <a:r>
              <a:rPr lang="en-US" sz="2000" dirty="0">
                <a:solidFill>
                  <a:srgbClr val="FF0000"/>
                </a:solidFill>
                <a:latin typeface="Lato`"/>
              </a:rPr>
              <a:t>20,000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ato`"/>
              </a:rPr>
              <a:t>times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.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B9AEBF93-14A4-EEB1-CB85-651AE45E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14" y="3699933"/>
            <a:ext cx="4273876" cy="2692554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998305E-0ABA-0D04-2E13-84331E96C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10" y="3693776"/>
            <a:ext cx="4274574" cy="269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6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RECOMMENDATIONS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623752" y="2465522"/>
            <a:ext cx="8944495" cy="1926956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Develop high performance products that are priced below $350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Focus efforts on marketing and advertising in Q3 which has lowest sales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Gain market edge by capitalizing on improving battery life and charging</a:t>
            </a:r>
          </a:p>
        </p:txBody>
      </p:sp>
    </p:spTree>
    <p:extLst>
      <p:ext uri="{BB962C8B-B14F-4D97-AF65-F5344CB8AC3E}">
        <p14:creationId xmlns:p14="http://schemas.microsoft.com/office/powerpoint/2010/main" val="22387247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l+Solution+(Home+Loans+Case+Study)" id="{1F7CF835-546D-CA42-8583-05EB102C51DA}" vid="{0F449E45-A1E4-3E44-8FF9-5A542EA68B1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1825</TotalTime>
  <Words>678</Words>
  <Application>Microsoft Macintosh PowerPoint</Application>
  <PresentationFormat>Widescreen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Lato</vt:lpstr>
      <vt:lpstr>Lato Semibold</vt:lpstr>
      <vt:lpstr>Lato`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Dias</dc:creator>
  <cp:lastModifiedBy>Raphael Dias</cp:lastModifiedBy>
  <cp:revision>12</cp:revision>
  <dcterms:created xsi:type="dcterms:W3CDTF">2022-07-05T05:14:44Z</dcterms:created>
  <dcterms:modified xsi:type="dcterms:W3CDTF">2022-07-13T08:40:12Z</dcterms:modified>
</cp:coreProperties>
</file>