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2" r:id="rId32"/>
    <p:sldId id="293" r:id="rId33"/>
    <p:sldId id="294" r:id="rId34"/>
    <p:sldId id="296" r:id="rId35"/>
    <p:sldId id="297" r:id="rId36"/>
    <p:sldId id="298" r:id="rId3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8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0424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5003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9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92525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12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49215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27310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3051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95237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42338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305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3059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1952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81033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1401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17726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468957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Pamato/Applied-Data-Science-Capstone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8.png"/><Relationship Id="rId18" Type="http://schemas.openxmlformats.org/officeDocument/2006/relationships/image" Target="../media/image353.png"/><Relationship Id="rId26" Type="http://schemas.openxmlformats.org/officeDocument/2006/relationships/image" Target="../media/image361.png"/><Relationship Id="rId39" Type="http://schemas.openxmlformats.org/officeDocument/2006/relationships/image" Target="../media/image374.png"/><Relationship Id="rId21" Type="http://schemas.openxmlformats.org/officeDocument/2006/relationships/image" Target="../media/image356.png"/><Relationship Id="rId34" Type="http://schemas.openxmlformats.org/officeDocument/2006/relationships/image" Target="../media/image369.png"/><Relationship Id="rId42" Type="http://schemas.openxmlformats.org/officeDocument/2006/relationships/image" Target="../media/image377.png"/><Relationship Id="rId47" Type="http://schemas.openxmlformats.org/officeDocument/2006/relationships/image" Target="../media/image382.png"/><Relationship Id="rId50" Type="http://schemas.openxmlformats.org/officeDocument/2006/relationships/image" Target="../media/image385.png"/><Relationship Id="rId55" Type="http://schemas.openxmlformats.org/officeDocument/2006/relationships/image" Target="../media/image390.png"/><Relationship Id="rId7" Type="http://schemas.openxmlformats.org/officeDocument/2006/relationships/image" Target="../media/image342.png"/><Relationship Id="rId2" Type="http://schemas.openxmlformats.org/officeDocument/2006/relationships/image" Target="../media/image337.png"/><Relationship Id="rId16" Type="http://schemas.openxmlformats.org/officeDocument/2006/relationships/image" Target="../media/image351.png"/><Relationship Id="rId29" Type="http://schemas.openxmlformats.org/officeDocument/2006/relationships/image" Target="../media/image364.png"/><Relationship Id="rId11" Type="http://schemas.openxmlformats.org/officeDocument/2006/relationships/image" Target="../media/image346.png"/><Relationship Id="rId24" Type="http://schemas.openxmlformats.org/officeDocument/2006/relationships/image" Target="../media/image359.png"/><Relationship Id="rId32" Type="http://schemas.openxmlformats.org/officeDocument/2006/relationships/image" Target="../media/image367.png"/><Relationship Id="rId37" Type="http://schemas.openxmlformats.org/officeDocument/2006/relationships/image" Target="../media/image372.png"/><Relationship Id="rId40" Type="http://schemas.openxmlformats.org/officeDocument/2006/relationships/image" Target="../media/image375.png"/><Relationship Id="rId45" Type="http://schemas.openxmlformats.org/officeDocument/2006/relationships/image" Target="../media/image380.png"/><Relationship Id="rId53" Type="http://schemas.openxmlformats.org/officeDocument/2006/relationships/image" Target="../media/image388.png"/><Relationship Id="rId5" Type="http://schemas.openxmlformats.org/officeDocument/2006/relationships/image" Target="../media/image340.png"/><Relationship Id="rId10" Type="http://schemas.openxmlformats.org/officeDocument/2006/relationships/image" Target="../media/image345.png"/><Relationship Id="rId19" Type="http://schemas.openxmlformats.org/officeDocument/2006/relationships/image" Target="../media/image354.png"/><Relationship Id="rId31" Type="http://schemas.openxmlformats.org/officeDocument/2006/relationships/image" Target="../media/image366.png"/><Relationship Id="rId44" Type="http://schemas.openxmlformats.org/officeDocument/2006/relationships/image" Target="../media/image379.png"/><Relationship Id="rId52" Type="http://schemas.openxmlformats.org/officeDocument/2006/relationships/image" Target="../media/image387.png"/><Relationship Id="rId4" Type="http://schemas.openxmlformats.org/officeDocument/2006/relationships/image" Target="../media/image339.png"/><Relationship Id="rId9" Type="http://schemas.openxmlformats.org/officeDocument/2006/relationships/image" Target="../media/image344.png"/><Relationship Id="rId14" Type="http://schemas.openxmlformats.org/officeDocument/2006/relationships/image" Target="../media/image349.png"/><Relationship Id="rId22" Type="http://schemas.openxmlformats.org/officeDocument/2006/relationships/image" Target="../media/image357.png"/><Relationship Id="rId27" Type="http://schemas.openxmlformats.org/officeDocument/2006/relationships/image" Target="../media/image362.png"/><Relationship Id="rId30" Type="http://schemas.openxmlformats.org/officeDocument/2006/relationships/image" Target="../media/image365.png"/><Relationship Id="rId35" Type="http://schemas.openxmlformats.org/officeDocument/2006/relationships/image" Target="../media/image370.png"/><Relationship Id="rId43" Type="http://schemas.openxmlformats.org/officeDocument/2006/relationships/image" Target="../media/image378.png"/><Relationship Id="rId48" Type="http://schemas.openxmlformats.org/officeDocument/2006/relationships/image" Target="../media/image383.png"/><Relationship Id="rId56" Type="http://schemas.openxmlformats.org/officeDocument/2006/relationships/image" Target="../media/image391.png"/><Relationship Id="rId8" Type="http://schemas.openxmlformats.org/officeDocument/2006/relationships/image" Target="../media/image343.png"/><Relationship Id="rId51" Type="http://schemas.openxmlformats.org/officeDocument/2006/relationships/image" Target="../media/image386.png"/><Relationship Id="rId3" Type="http://schemas.openxmlformats.org/officeDocument/2006/relationships/image" Target="../media/image338.png"/><Relationship Id="rId12" Type="http://schemas.openxmlformats.org/officeDocument/2006/relationships/image" Target="../media/image347.png"/><Relationship Id="rId17" Type="http://schemas.openxmlformats.org/officeDocument/2006/relationships/image" Target="../media/image352.png"/><Relationship Id="rId25" Type="http://schemas.openxmlformats.org/officeDocument/2006/relationships/image" Target="../media/image360.png"/><Relationship Id="rId33" Type="http://schemas.openxmlformats.org/officeDocument/2006/relationships/image" Target="../media/image368.png"/><Relationship Id="rId38" Type="http://schemas.openxmlformats.org/officeDocument/2006/relationships/image" Target="../media/image373.png"/><Relationship Id="rId46" Type="http://schemas.openxmlformats.org/officeDocument/2006/relationships/image" Target="../media/image381.png"/><Relationship Id="rId20" Type="http://schemas.openxmlformats.org/officeDocument/2006/relationships/image" Target="../media/image355.png"/><Relationship Id="rId41" Type="http://schemas.openxmlformats.org/officeDocument/2006/relationships/image" Target="../media/image376.png"/><Relationship Id="rId54" Type="http://schemas.openxmlformats.org/officeDocument/2006/relationships/image" Target="../media/image3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1.png"/><Relationship Id="rId15" Type="http://schemas.openxmlformats.org/officeDocument/2006/relationships/image" Target="../media/image350.png"/><Relationship Id="rId23" Type="http://schemas.openxmlformats.org/officeDocument/2006/relationships/image" Target="../media/image358.png"/><Relationship Id="rId28" Type="http://schemas.openxmlformats.org/officeDocument/2006/relationships/image" Target="../media/image363.png"/><Relationship Id="rId36" Type="http://schemas.openxmlformats.org/officeDocument/2006/relationships/image" Target="../media/image371.png"/><Relationship Id="rId49" Type="http://schemas.openxmlformats.org/officeDocument/2006/relationships/image" Target="../media/image38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3.png"/><Relationship Id="rId18" Type="http://schemas.openxmlformats.org/officeDocument/2006/relationships/image" Target="../media/image407.png"/><Relationship Id="rId26" Type="http://schemas.openxmlformats.org/officeDocument/2006/relationships/image" Target="../media/image415.png"/><Relationship Id="rId21" Type="http://schemas.openxmlformats.org/officeDocument/2006/relationships/image" Target="../media/image410.png"/><Relationship Id="rId34" Type="http://schemas.openxmlformats.org/officeDocument/2006/relationships/image" Target="../media/image423.png"/><Relationship Id="rId7" Type="http://schemas.openxmlformats.org/officeDocument/2006/relationships/image" Target="../media/image397.png"/><Relationship Id="rId12" Type="http://schemas.openxmlformats.org/officeDocument/2006/relationships/image" Target="../media/image402.png"/><Relationship Id="rId17" Type="http://schemas.openxmlformats.org/officeDocument/2006/relationships/image" Target="../media/image406.png"/><Relationship Id="rId25" Type="http://schemas.openxmlformats.org/officeDocument/2006/relationships/image" Target="../media/image414.png"/><Relationship Id="rId33" Type="http://schemas.openxmlformats.org/officeDocument/2006/relationships/image" Target="../media/image422.png"/><Relationship Id="rId2" Type="http://schemas.openxmlformats.org/officeDocument/2006/relationships/image" Target="../media/image392.png"/><Relationship Id="rId16" Type="http://schemas.openxmlformats.org/officeDocument/2006/relationships/image" Target="../media/image305.png"/><Relationship Id="rId20" Type="http://schemas.openxmlformats.org/officeDocument/2006/relationships/image" Target="../media/image409.png"/><Relationship Id="rId29" Type="http://schemas.openxmlformats.org/officeDocument/2006/relationships/image" Target="../media/image4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6.png"/><Relationship Id="rId11" Type="http://schemas.openxmlformats.org/officeDocument/2006/relationships/image" Target="../media/image401.png"/><Relationship Id="rId24" Type="http://schemas.openxmlformats.org/officeDocument/2006/relationships/image" Target="../media/image413.png"/><Relationship Id="rId32" Type="http://schemas.openxmlformats.org/officeDocument/2006/relationships/image" Target="../media/image421.png"/><Relationship Id="rId37" Type="http://schemas.openxmlformats.org/officeDocument/2006/relationships/image" Target="../media/image426.png"/><Relationship Id="rId5" Type="http://schemas.openxmlformats.org/officeDocument/2006/relationships/image" Target="../media/image395.png"/><Relationship Id="rId15" Type="http://schemas.openxmlformats.org/officeDocument/2006/relationships/image" Target="../media/image405.png"/><Relationship Id="rId23" Type="http://schemas.openxmlformats.org/officeDocument/2006/relationships/image" Target="../media/image412.png"/><Relationship Id="rId28" Type="http://schemas.openxmlformats.org/officeDocument/2006/relationships/image" Target="../media/image417.png"/><Relationship Id="rId36" Type="http://schemas.openxmlformats.org/officeDocument/2006/relationships/image" Target="../media/image425.png"/><Relationship Id="rId10" Type="http://schemas.openxmlformats.org/officeDocument/2006/relationships/image" Target="../media/image400.png"/><Relationship Id="rId19" Type="http://schemas.openxmlformats.org/officeDocument/2006/relationships/image" Target="../media/image408.png"/><Relationship Id="rId31" Type="http://schemas.openxmlformats.org/officeDocument/2006/relationships/image" Target="../media/image420.png"/><Relationship Id="rId4" Type="http://schemas.openxmlformats.org/officeDocument/2006/relationships/image" Target="../media/image394.png"/><Relationship Id="rId9" Type="http://schemas.openxmlformats.org/officeDocument/2006/relationships/image" Target="../media/image399.png"/><Relationship Id="rId14" Type="http://schemas.openxmlformats.org/officeDocument/2006/relationships/image" Target="../media/image404.png"/><Relationship Id="rId22" Type="http://schemas.openxmlformats.org/officeDocument/2006/relationships/image" Target="../media/image411.png"/><Relationship Id="rId27" Type="http://schemas.openxmlformats.org/officeDocument/2006/relationships/image" Target="../media/image416.png"/><Relationship Id="rId30" Type="http://schemas.openxmlformats.org/officeDocument/2006/relationships/image" Target="../media/image419.png"/><Relationship Id="rId35" Type="http://schemas.openxmlformats.org/officeDocument/2006/relationships/image" Target="../media/image424.png"/><Relationship Id="rId8" Type="http://schemas.openxmlformats.org/officeDocument/2006/relationships/image" Target="../media/image398.png"/><Relationship Id="rId3" Type="http://schemas.openxmlformats.org/officeDocument/2006/relationships/image" Target="../media/image39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6.png"/><Relationship Id="rId18" Type="http://schemas.openxmlformats.org/officeDocument/2006/relationships/image" Target="../media/image440.png"/><Relationship Id="rId26" Type="http://schemas.openxmlformats.org/officeDocument/2006/relationships/image" Target="../media/image448.png"/><Relationship Id="rId3" Type="http://schemas.openxmlformats.org/officeDocument/2006/relationships/image" Target="../media/image428.png"/><Relationship Id="rId21" Type="http://schemas.openxmlformats.org/officeDocument/2006/relationships/image" Target="../media/image443.png"/><Relationship Id="rId34" Type="http://schemas.openxmlformats.org/officeDocument/2006/relationships/image" Target="../media/image456.png"/><Relationship Id="rId7" Type="http://schemas.openxmlformats.org/officeDocument/2006/relationships/image" Target="../media/image431.png"/><Relationship Id="rId12" Type="http://schemas.openxmlformats.org/officeDocument/2006/relationships/image" Target="../media/image435.png"/><Relationship Id="rId17" Type="http://schemas.openxmlformats.org/officeDocument/2006/relationships/image" Target="../media/image439.png"/><Relationship Id="rId25" Type="http://schemas.openxmlformats.org/officeDocument/2006/relationships/image" Target="../media/image447.png"/><Relationship Id="rId33" Type="http://schemas.openxmlformats.org/officeDocument/2006/relationships/image" Target="../media/image455.png"/><Relationship Id="rId2" Type="http://schemas.openxmlformats.org/officeDocument/2006/relationships/image" Target="../media/image427.png"/><Relationship Id="rId16" Type="http://schemas.openxmlformats.org/officeDocument/2006/relationships/image" Target="../media/image438.png"/><Relationship Id="rId20" Type="http://schemas.openxmlformats.org/officeDocument/2006/relationships/image" Target="../media/image44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434.png"/><Relationship Id="rId24" Type="http://schemas.openxmlformats.org/officeDocument/2006/relationships/image" Target="../media/image446.png"/><Relationship Id="rId32" Type="http://schemas.openxmlformats.org/officeDocument/2006/relationships/image" Target="../media/image454.png"/><Relationship Id="rId5" Type="http://schemas.openxmlformats.org/officeDocument/2006/relationships/image" Target="../media/image422.png"/><Relationship Id="rId15" Type="http://schemas.openxmlformats.org/officeDocument/2006/relationships/image" Target="../media/image349.png"/><Relationship Id="rId23" Type="http://schemas.openxmlformats.org/officeDocument/2006/relationships/image" Target="../media/image445.png"/><Relationship Id="rId28" Type="http://schemas.openxmlformats.org/officeDocument/2006/relationships/image" Target="../media/image450.png"/><Relationship Id="rId10" Type="http://schemas.openxmlformats.org/officeDocument/2006/relationships/image" Target="../media/image404.png"/><Relationship Id="rId19" Type="http://schemas.openxmlformats.org/officeDocument/2006/relationships/image" Target="../media/image441.png"/><Relationship Id="rId31" Type="http://schemas.openxmlformats.org/officeDocument/2006/relationships/image" Target="../media/image453.png"/><Relationship Id="rId4" Type="http://schemas.openxmlformats.org/officeDocument/2006/relationships/image" Target="../media/image429.png"/><Relationship Id="rId9" Type="http://schemas.openxmlformats.org/officeDocument/2006/relationships/image" Target="../media/image433.png"/><Relationship Id="rId14" Type="http://schemas.openxmlformats.org/officeDocument/2006/relationships/image" Target="../media/image437.png"/><Relationship Id="rId22" Type="http://schemas.openxmlformats.org/officeDocument/2006/relationships/image" Target="../media/image444.png"/><Relationship Id="rId27" Type="http://schemas.openxmlformats.org/officeDocument/2006/relationships/image" Target="../media/image449.png"/><Relationship Id="rId30" Type="http://schemas.openxmlformats.org/officeDocument/2006/relationships/image" Target="../media/image452.png"/><Relationship Id="rId8" Type="http://schemas.openxmlformats.org/officeDocument/2006/relationships/image" Target="../media/image4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png"/><Relationship Id="rId13" Type="http://schemas.openxmlformats.org/officeDocument/2006/relationships/image" Target="../media/image468.png"/><Relationship Id="rId3" Type="http://schemas.openxmlformats.org/officeDocument/2006/relationships/image" Target="../media/image458.png"/><Relationship Id="rId7" Type="http://schemas.openxmlformats.org/officeDocument/2006/relationships/image" Target="../media/image462.png"/><Relationship Id="rId12" Type="http://schemas.openxmlformats.org/officeDocument/2006/relationships/image" Target="../media/image467.png"/><Relationship Id="rId2" Type="http://schemas.openxmlformats.org/officeDocument/2006/relationships/image" Target="../media/image4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1.png"/><Relationship Id="rId11" Type="http://schemas.openxmlformats.org/officeDocument/2006/relationships/image" Target="../media/image466.png"/><Relationship Id="rId5" Type="http://schemas.openxmlformats.org/officeDocument/2006/relationships/image" Target="../media/image460.png"/><Relationship Id="rId15" Type="http://schemas.openxmlformats.org/officeDocument/2006/relationships/image" Target="../media/image470.png"/><Relationship Id="rId10" Type="http://schemas.openxmlformats.org/officeDocument/2006/relationships/image" Target="../media/image465.png"/><Relationship Id="rId4" Type="http://schemas.openxmlformats.org/officeDocument/2006/relationships/image" Target="../media/image459.png"/><Relationship Id="rId9" Type="http://schemas.openxmlformats.org/officeDocument/2006/relationships/image" Target="../media/image464.png"/><Relationship Id="rId14" Type="http://schemas.openxmlformats.org/officeDocument/2006/relationships/image" Target="../media/image4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21" Type="http://schemas.openxmlformats.org/officeDocument/2006/relationships/image" Target="../media/image28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63" Type="http://schemas.openxmlformats.org/officeDocument/2006/relationships/image" Target="../media/image70.png"/><Relationship Id="rId68" Type="http://schemas.openxmlformats.org/officeDocument/2006/relationships/image" Target="../media/image75.png"/><Relationship Id="rId84" Type="http://schemas.openxmlformats.org/officeDocument/2006/relationships/image" Target="../media/image91.png"/><Relationship Id="rId89" Type="http://schemas.openxmlformats.org/officeDocument/2006/relationships/image" Target="../media/image96.png"/><Relationship Id="rId16" Type="http://schemas.openxmlformats.org/officeDocument/2006/relationships/image" Target="../media/image23.png"/><Relationship Id="rId11" Type="http://schemas.openxmlformats.org/officeDocument/2006/relationships/image" Target="../media/image18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74" Type="http://schemas.openxmlformats.org/officeDocument/2006/relationships/image" Target="../media/image81.png"/><Relationship Id="rId79" Type="http://schemas.openxmlformats.org/officeDocument/2006/relationships/image" Target="../media/image86.png"/><Relationship Id="rId5" Type="http://schemas.openxmlformats.org/officeDocument/2006/relationships/image" Target="../media/image12.png"/><Relationship Id="rId90" Type="http://schemas.openxmlformats.org/officeDocument/2006/relationships/image" Target="../media/image97.png"/><Relationship Id="rId95" Type="http://schemas.openxmlformats.org/officeDocument/2006/relationships/image" Target="../media/image102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64" Type="http://schemas.openxmlformats.org/officeDocument/2006/relationships/image" Target="../media/image71.png"/><Relationship Id="rId69" Type="http://schemas.openxmlformats.org/officeDocument/2006/relationships/image" Target="../media/image76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72" Type="http://schemas.openxmlformats.org/officeDocument/2006/relationships/image" Target="../media/image79.png"/><Relationship Id="rId80" Type="http://schemas.openxmlformats.org/officeDocument/2006/relationships/image" Target="../media/image87.png"/><Relationship Id="rId85" Type="http://schemas.openxmlformats.org/officeDocument/2006/relationships/image" Target="../media/image92.png"/><Relationship Id="rId93" Type="http://schemas.openxmlformats.org/officeDocument/2006/relationships/image" Target="../media/image100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67" Type="http://schemas.openxmlformats.org/officeDocument/2006/relationships/image" Target="../media/image74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62" Type="http://schemas.openxmlformats.org/officeDocument/2006/relationships/image" Target="../media/image69.png"/><Relationship Id="rId70" Type="http://schemas.openxmlformats.org/officeDocument/2006/relationships/image" Target="../media/image77.png"/><Relationship Id="rId75" Type="http://schemas.openxmlformats.org/officeDocument/2006/relationships/image" Target="../media/image82.png"/><Relationship Id="rId83" Type="http://schemas.openxmlformats.org/officeDocument/2006/relationships/image" Target="../media/image90.png"/><Relationship Id="rId88" Type="http://schemas.openxmlformats.org/officeDocument/2006/relationships/image" Target="../media/image95.png"/><Relationship Id="rId91" Type="http://schemas.openxmlformats.org/officeDocument/2006/relationships/image" Target="../media/image98.png"/><Relationship Id="rId9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10" Type="http://schemas.openxmlformats.org/officeDocument/2006/relationships/image" Target="../media/image17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65" Type="http://schemas.openxmlformats.org/officeDocument/2006/relationships/image" Target="../media/image72.png"/><Relationship Id="rId73" Type="http://schemas.openxmlformats.org/officeDocument/2006/relationships/image" Target="../media/image80.png"/><Relationship Id="rId78" Type="http://schemas.openxmlformats.org/officeDocument/2006/relationships/image" Target="../media/image85.png"/><Relationship Id="rId81" Type="http://schemas.openxmlformats.org/officeDocument/2006/relationships/image" Target="../media/image88.png"/><Relationship Id="rId86" Type="http://schemas.openxmlformats.org/officeDocument/2006/relationships/image" Target="../media/image93.png"/><Relationship Id="rId94" Type="http://schemas.openxmlformats.org/officeDocument/2006/relationships/image" Target="../media/image10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9" Type="http://schemas.openxmlformats.org/officeDocument/2006/relationships/image" Target="../media/image46.png"/><Relationship Id="rId34" Type="http://schemas.openxmlformats.org/officeDocument/2006/relationships/image" Target="../media/image41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76" Type="http://schemas.openxmlformats.org/officeDocument/2006/relationships/image" Target="../media/image83.png"/><Relationship Id="rId7" Type="http://schemas.openxmlformats.org/officeDocument/2006/relationships/image" Target="../media/image14.png"/><Relationship Id="rId71" Type="http://schemas.openxmlformats.org/officeDocument/2006/relationships/image" Target="../media/image78.png"/><Relationship Id="rId92" Type="http://schemas.openxmlformats.org/officeDocument/2006/relationships/image" Target="../media/image99.png"/><Relationship Id="rId2" Type="http://schemas.openxmlformats.org/officeDocument/2006/relationships/image" Target="../media/image9.png"/><Relationship Id="rId29" Type="http://schemas.openxmlformats.org/officeDocument/2006/relationships/image" Target="../media/image36.png"/><Relationship Id="rId24" Type="http://schemas.openxmlformats.org/officeDocument/2006/relationships/image" Target="../media/image31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66" Type="http://schemas.openxmlformats.org/officeDocument/2006/relationships/image" Target="../media/image73.png"/><Relationship Id="rId87" Type="http://schemas.openxmlformats.org/officeDocument/2006/relationships/image" Target="../media/image94.png"/><Relationship Id="rId61" Type="http://schemas.openxmlformats.org/officeDocument/2006/relationships/image" Target="../media/image68.png"/><Relationship Id="rId82" Type="http://schemas.openxmlformats.org/officeDocument/2006/relationships/image" Target="../media/image89.png"/><Relationship Id="rId19" Type="http://schemas.openxmlformats.org/officeDocument/2006/relationships/image" Target="../media/image26.png"/><Relationship Id="rId14" Type="http://schemas.openxmlformats.org/officeDocument/2006/relationships/image" Target="../media/image21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56" Type="http://schemas.openxmlformats.org/officeDocument/2006/relationships/image" Target="../media/image63.png"/><Relationship Id="rId77" Type="http://schemas.openxmlformats.org/officeDocument/2006/relationships/image" Target="../media/image8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jpg"/><Relationship Id="rId2" Type="http://schemas.openxmlformats.org/officeDocument/2006/relationships/image" Target="../media/image4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jp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4.png"/><Relationship Id="rId2" Type="http://schemas.openxmlformats.org/officeDocument/2006/relationships/image" Target="../media/image4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8.png"/><Relationship Id="rId21" Type="http://schemas.openxmlformats.org/officeDocument/2006/relationships/image" Target="../media/image123.png"/><Relationship Id="rId34" Type="http://schemas.openxmlformats.org/officeDocument/2006/relationships/image" Target="../media/image136.png"/><Relationship Id="rId42" Type="http://schemas.openxmlformats.org/officeDocument/2006/relationships/image" Target="../media/image144.png"/><Relationship Id="rId47" Type="http://schemas.openxmlformats.org/officeDocument/2006/relationships/image" Target="../media/image149.png"/><Relationship Id="rId50" Type="http://schemas.openxmlformats.org/officeDocument/2006/relationships/image" Target="../media/image152.png"/><Relationship Id="rId55" Type="http://schemas.openxmlformats.org/officeDocument/2006/relationships/image" Target="../media/image157.png"/><Relationship Id="rId63" Type="http://schemas.openxmlformats.org/officeDocument/2006/relationships/image" Target="../media/image16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29" Type="http://schemas.openxmlformats.org/officeDocument/2006/relationships/image" Target="../media/image131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32" Type="http://schemas.openxmlformats.org/officeDocument/2006/relationships/image" Target="../media/image134.png"/><Relationship Id="rId37" Type="http://schemas.openxmlformats.org/officeDocument/2006/relationships/image" Target="../media/image139.png"/><Relationship Id="rId40" Type="http://schemas.openxmlformats.org/officeDocument/2006/relationships/image" Target="../media/image142.png"/><Relationship Id="rId45" Type="http://schemas.openxmlformats.org/officeDocument/2006/relationships/image" Target="../media/image147.png"/><Relationship Id="rId53" Type="http://schemas.openxmlformats.org/officeDocument/2006/relationships/image" Target="../media/image155.png"/><Relationship Id="rId58" Type="http://schemas.openxmlformats.org/officeDocument/2006/relationships/image" Target="../media/image160.png"/><Relationship Id="rId5" Type="http://schemas.openxmlformats.org/officeDocument/2006/relationships/image" Target="../media/image107.png"/><Relationship Id="rId61" Type="http://schemas.openxmlformats.org/officeDocument/2006/relationships/image" Target="../media/image163.png"/><Relationship Id="rId19" Type="http://schemas.openxmlformats.org/officeDocument/2006/relationships/image" Target="../media/image12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Relationship Id="rId30" Type="http://schemas.openxmlformats.org/officeDocument/2006/relationships/image" Target="../media/image132.png"/><Relationship Id="rId35" Type="http://schemas.openxmlformats.org/officeDocument/2006/relationships/image" Target="../media/image137.png"/><Relationship Id="rId43" Type="http://schemas.openxmlformats.org/officeDocument/2006/relationships/image" Target="../media/image145.png"/><Relationship Id="rId48" Type="http://schemas.openxmlformats.org/officeDocument/2006/relationships/image" Target="../media/image150.png"/><Relationship Id="rId56" Type="http://schemas.openxmlformats.org/officeDocument/2006/relationships/image" Target="../media/image158.png"/><Relationship Id="rId64" Type="http://schemas.openxmlformats.org/officeDocument/2006/relationships/image" Target="../media/image166.png"/><Relationship Id="rId8" Type="http://schemas.openxmlformats.org/officeDocument/2006/relationships/image" Target="../media/image110.png"/><Relationship Id="rId51" Type="http://schemas.openxmlformats.org/officeDocument/2006/relationships/image" Target="../media/image153.png"/><Relationship Id="rId3" Type="http://schemas.openxmlformats.org/officeDocument/2006/relationships/image" Target="../media/image105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33" Type="http://schemas.openxmlformats.org/officeDocument/2006/relationships/image" Target="../media/image135.png"/><Relationship Id="rId38" Type="http://schemas.openxmlformats.org/officeDocument/2006/relationships/image" Target="../media/image140.png"/><Relationship Id="rId46" Type="http://schemas.openxmlformats.org/officeDocument/2006/relationships/image" Target="../media/image148.png"/><Relationship Id="rId59" Type="http://schemas.openxmlformats.org/officeDocument/2006/relationships/image" Target="../media/image161.png"/><Relationship Id="rId20" Type="http://schemas.openxmlformats.org/officeDocument/2006/relationships/image" Target="../media/image122.png"/><Relationship Id="rId41" Type="http://schemas.openxmlformats.org/officeDocument/2006/relationships/image" Target="../media/image143.png"/><Relationship Id="rId54" Type="http://schemas.openxmlformats.org/officeDocument/2006/relationships/image" Target="../media/image156.png"/><Relationship Id="rId6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36" Type="http://schemas.openxmlformats.org/officeDocument/2006/relationships/image" Target="../media/image138.png"/><Relationship Id="rId49" Type="http://schemas.openxmlformats.org/officeDocument/2006/relationships/image" Target="../media/image151.png"/><Relationship Id="rId57" Type="http://schemas.openxmlformats.org/officeDocument/2006/relationships/image" Target="../media/image159.png"/><Relationship Id="rId10" Type="http://schemas.openxmlformats.org/officeDocument/2006/relationships/image" Target="../media/image112.png"/><Relationship Id="rId31" Type="http://schemas.openxmlformats.org/officeDocument/2006/relationships/image" Target="../media/image133.png"/><Relationship Id="rId44" Type="http://schemas.openxmlformats.org/officeDocument/2006/relationships/image" Target="../media/image146.png"/><Relationship Id="rId52" Type="http://schemas.openxmlformats.org/officeDocument/2006/relationships/image" Target="../media/image154.png"/><Relationship Id="rId60" Type="http://schemas.openxmlformats.org/officeDocument/2006/relationships/image" Target="../media/image162.png"/><Relationship Id="rId65" Type="http://schemas.openxmlformats.org/officeDocument/2006/relationships/image" Target="../media/image167.jp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9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26" Type="http://schemas.openxmlformats.org/officeDocument/2006/relationships/image" Target="../media/image192.png"/><Relationship Id="rId39" Type="http://schemas.openxmlformats.org/officeDocument/2006/relationships/image" Target="../media/image205.png"/><Relationship Id="rId21" Type="http://schemas.openxmlformats.org/officeDocument/2006/relationships/image" Target="../media/image187.png"/><Relationship Id="rId34" Type="http://schemas.openxmlformats.org/officeDocument/2006/relationships/image" Target="../media/image200.png"/><Relationship Id="rId42" Type="http://schemas.openxmlformats.org/officeDocument/2006/relationships/image" Target="../media/image208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29" Type="http://schemas.openxmlformats.org/officeDocument/2006/relationships/image" Target="../media/image195.png"/><Relationship Id="rId41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24" Type="http://schemas.openxmlformats.org/officeDocument/2006/relationships/image" Target="../media/image190.png"/><Relationship Id="rId32" Type="http://schemas.openxmlformats.org/officeDocument/2006/relationships/image" Target="../media/image198.png"/><Relationship Id="rId37" Type="http://schemas.openxmlformats.org/officeDocument/2006/relationships/image" Target="../media/image203.png"/><Relationship Id="rId40" Type="http://schemas.openxmlformats.org/officeDocument/2006/relationships/image" Target="../media/image206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36" Type="http://schemas.openxmlformats.org/officeDocument/2006/relationships/image" Target="../media/image202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31" Type="http://schemas.openxmlformats.org/officeDocument/2006/relationships/image" Target="../media/image197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Relationship Id="rId35" Type="http://schemas.openxmlformats.org/officeDocument/2006/relationships/image" Target="../media/image201.png"/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image" Target="../media/image20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3.png"/><Relationship Id="rId21" Type="http://schemas.openxmlformats.org/officeDocument/2006/relationships/image" Target="../media/image228.png"/><Relationship Id="rId42" Type="http://schemas.openxmlformats.org/officeDocument/2006/relationships/image" Target="../media/image249.png"/><Relationship Id="rId47" Type="http://schemas.openxmlformats.org/officeDocument/2006/relationships/image" Target="../media/image254.png"/><Relationship Id="rId63" Type="http://schemas.openxmlformats.org/officeDocument/2006/relationships/image" Target="../media/image270.png"/><Relationship Id="rId68" Type="http://schemas.openxmlformats.org/officeDocument/2006/relationships/image" Target="../media/image275.png"/><Relationship Id="rId7" Type="http://schemas.openxmlformats.org/officeDocument/2006/relationships/image" Target="../media/image214.png"/><Relationship Id="rId71" Type="http://schemas.openxmlformats.org/officeDocument/2006/relationships/image" Target="../media/image278.png"/><Relationship Id="rId2" Type="http://schemas.openxmlformats.org/officeDocument/2006/relationships/image" Target="../media/image209.png"/><Relationship Id="rId16" Type="http://schemas.openxmlformats.org/officeDocument/2006/relationships/image" Target="../media/image223.png"/><Relationship Id="rId29" Type="http://schemas.openxmlformats.org/officeDocument/2006/relationships/image" Target="../media/image236.png"/><Relationship Id="rId11" Type="http://schemas.openxmlformats.org/officeDocument/2006/relationships/image" Target="../media/image218.png"/><Relationship Id="rId24" Type="http://schemas.openxmlformats.org/officeDocument/2006/relationships/image" Target="../media/image231.png"/><Relationship Id="rId32" Type="http://schemas.openxmlformats.org/officeDocument/2006/relationships/image" Target="../media/image239.png"/><Relationship Id="rId37" Type="http://schemas.openxmlformats.org/officeDocument/2006/relationships/image" Target="../media/image244.png"/><Relationship Id="rId40" Type="http://schemas.openxmlformats.org/officeDocument/2006/relationships/image" Target="../media/image247.png"/><Relationship Id="rId45" Type="http://schemas.openxmlformats.org/officeDocument/2006/relationships/image" Target="../media/image252.png"/><Relationship Id="rId53" Type="http://schemas.openxmlformats.org/officeDocument/2006/relationships/image" Target="../media/image260.png"/><Relationship Id="rId58" Type="http://schemas.openxmlformats.org/officeDocument/2006/relationships/image" Target="../media/image265.png"/><Relationship Id="rId66" Type="http://schemas.openxmlformats.org/officeDocument/2006/relationships/image" Target="../media/image273.png"/><Relationship Id="rId5" Type="http://schemas.openxmlformats.org/officeDocument/2006/relationships/image" Target="../media/image212.png"/><Relationship Id="rId61" Type="http://schemas.openxmlformats.org/officeDocument/2006/relationships/image" Target="../media/image268.png"/><Relationship Id="rId19" Type="http://schemas.openxmlformats.org/officeDocument/2006/relationships/image" Target="../media/image22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Relationship Id="rId27" Type="http://schemas.openxmlformats.org/officeDocument/2006/relationships/image" Target="../media/image234.png"/><Relationship Id="rId30" Type="http://schemas.openxmlformats.org/officeDocument/2006/relationships/image" Target="../media/image237.png"/><Relationship Id="rId35" Type="http://schemas.openxmlformats.org/officeDocument/2006/relationships/image" Target="../media/image242.png"/><Relationship Id="rId43" Type="http://schemas.openxmlformats.org/officeDocument/2006/relationships/image" Target="../media/image250.png"/><Relationship Id="rId48" Type="http://schemas.openxmlformats.org/officeDocument/2006/relationships/image" Target="../media/image255.png"/><Relationship Id="rId56" Type="http://schemas.openxmlformats.org/officeDocument/2006/relationships/image" Target="../media/image263.png"/><Relationship Id="rId64" Type="http://schemas.openxmlformats.org/officeDocument/2006/relationships/image" Target="../media/image271.png"/><Relationship Id="rId69" Type="http://schemas.openxmlformats.org/officeDocument/2006/relationships/image" Target="../media/image276.png"/><Relationship Id="rId8" Type="http://schemas.openxmlformats.org/officeDocument/2006/relationships/image" Target="../media/image215.png"/><Relationship Id="rId51" Type="http://schemas.openxmlformats.org/officeDocument/2006/relationships/image" Target="../media/image258.png"/><Relationship Id="rId72" Type="http://schemas.openxmlformats.org/officeDocument/2006/relationships/image" Target="../media/image279.png"/><Relationship Id="rId3" Type="http://schemas.openxmlformats.org/officeDocument/2006/relationships/image" Target="../media/image210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5" Type="http://schemas.openxmlformats.org/officeDocument/2006/relationships/image" Target="../media/image232.png"/><Relationship Id="rId33" Type="http://schemas.openxmlformats.org/officeDocument/2006/relationships/image" Target="../media/image240.png"/><Relationship Id="rId38" Type="http://schemas.openxmlformats.org/officeDocument/2006/relationships/image" Target="../media/image245.png"/><Relationship Id="rId46" Type="http://schemas.openxmlformats.org/officeDocument/2006/relationships/image" Target="../media/image253.png"/><Relationship Id="rId59" Type="http://schemas.openxmlformats.org/officeDocument/2006/relationships/image" Target="../media/image266.png"/><Relationship Id="rId67" Type="http://schemas.openxmlformats.org/officeDocument/2006/relationships/image" Target="../media/image274.png"/><Relationship Id="rId20" Type="http://schemas.openxmlformats.org/officeDocument/2006/relationships/image" Target="../media/image227.png"/><Relationship Id="rId41" Type="http://schemas.openxmlformats.org/officeDocument/2006/relationships/image" Target="../media/image248.png"/><Relationship Id="rId54" Type="http://schemas.openxmlformats.org/officeDocument/2006/relationships/image" Target="../media/image261.png"/><Relationship Id="rId62" Type="http://schemas.openxmlformats.org/officeDocument/2006/relationships/image" Target="../media/image269.png"/><Relationship Id="rId70" Type="http://schemas.openxmlformats.org/officeDocument/2006/relationships/image" Target="../media/image2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3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28" Type="http://schemas.openxmlformats.org/officeDocument/2006/relationships/image" Target="../media/image235.png"/><Relationship Id="rId36" Type="http://schemas.openxmlformats.org/officeDocument/2006/relationships/image" Target="../media/image243.png"/><Relationship Id="rId49" Type="http://schemas.openxmlformats.org/officeDocument/2006/relationships/image" Target="../media/image256.png"/><Relationship Id="rId57" Type="http://schemas.openxmlformats.org/officeDocument/2006/relationships/image" Target="../media/image264.png"/><Relationship Id="rId10" Type="http://schemas.openxmlformats.org/officeDocument/2006/relationships/image" Target="../media/image217.png"/><Relationship Id="rId31" Type="http://schemas.openxmlformats.org/officeDocument/2006/relationships/image" Target="../media/image238.png"/><Relationship Id="rId44" Type="http://schemas.openxmlformats.org/officeDocument/2006/relationships/image" Target="../media/image251.png"/><Relationship Id="rId52" Type="http://schemas.openxmlformats.org/officeDocument/2006/relationships/image" Target="../media/image259.png"/><Relationship Id="rId60" Type="http://schemas.openxmlformats.org/officeDocument/2006/relationships/image" Target="../media/image267.png"/><Relationship Id="rId65" Type="http://schemas.openxmlformats.org/officeDocument/2006/relationships/image" Target="../media/image272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9" Type="http://schemas.openxmlformats.org/officeDocument/2006/relationships/image" Target="../media/image246.png"/><Relationship Id="rId34" Type="http://schemas.openxmlformats.org/officeDocument/2006/relationships/image" Target="../media/image241.png"/><Relationship Id="rId50" Type="http://schemas.openxmlformats.org/officeDocument/2006/relationships/image" Target="../media/image257.png"/><Relationship Id="rId55" Type="http://schemas.openxmlformats.org/officeDocument/2006/relationships/image" Target="../media/image2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png"/><Relationship Id="rId18" Type="http://schemas.openxmlformats.org/officeDocument/2006/relationships/image" Target="../media/image296.png"/><Relationship Id="rId26" Type="http://schemas.openxmlformats.org/officeDocument/2006/relationships/image" Target="../media/image304.png"/><Relationship Id="rId39" Type="http://schemas.openxmlformats.org/officeDocument/2006/relationships/image" Target="../media/image317.png"/><Relationship Id="rId21" Type="http://schemas.openxmlformats.org/officeDocument/2006/relationships/image" Target="../media/image299.png"/><Relationship Id="rId34" Type="http://schemas.openxmlformats.org/officeDocument/2006/relationships/image" Target="../media/image312.png"/><Relationship Id="rId42" Type="http://schemas.openxmlformats.org/officeDocument/2006/relationships/image" Target="../media/image320.png"/><Relationship Id="rId47" Type="http://schemas.openxmlformats.org/officeDocument/2006/relationships/image" Target="../media/image325.png"/><Relationship Id="rId50" Type="http://schemas.openxmlformats.org/officeDocument/2006/relationships/image" Target="../media/image328.png"/><Relationship Id="rId55" Type="http://schemas.openxmlformats.org/officeDocument/2006/relationships/image" Target="../media/image333.png"/><Relationship Id="rId7" Type="http://schemas.openxmlformats.org/officeDocument/2006/relationships/image" Target="../media/image285.png"/><Relationship Id="rId2" Type="http://schemas.openxmlformats.org/officeDocument/2006/relationships/image" Target="../media/image280.png"/><Relationship Id="rId16" Type="http://schemas.openxmlformats.org/officeDocument/2006/relationships/image" Target="../media/image294.png"/><Relationship Id="rId29" Type="http://schemas.openxmlformats.org/officeDocument/2006/relationships/image" Target="../media/image307.png"/><Relationship Id="rId11" Type="http://schemas.openxmlformats.org/officeDocument/2006/relationships/image" Target="../media/image289.png"/><Relationship Id="rId24" Type="http://schemas.openxmlformats.org/officeDocument/2006/relationships/image" Target="../media/image302.png"/><Relationship Id="rId32" Type="http://schemas.openxmlformats.org/officeDocument/2006/relationships/image" Target="../media/image310.png"/><Relationship Id="rId37" Type="http://schemas.openxmlformats.org/officeDocument/2006/relationships/image" Target="../media/image315.png"/><Relationship Id="rId40" Type="http://schemas.openxmlformats.org/officeDocument/2006/relationships/image" Target="../media/image318.png"/><Relationship Id="rId45" Type="http://schemas.openxmlformats.org/officeDocument/2006/relationships/image" Target="../media/image323.png"/><Relationship Id="rId53" Type="http://schemas.openxmlformats.org/officeDocument/2006/relationships/image" Target="../media/image331.png"/><Relationship Id="rId58" Type="http://schemas.openxmlformats.org/officeDocument/2006/relationships/image" Target="../media/image336.png"/><Relationship Id="rId5" Type="http://schemas.openxmlformats.org/officeDocument/2006/relationships/image" Target="../media/image283.png"/><Relationship Id="rId19" Type="http://schemas.openxmlformats.org/officeDocument/2006/relationships/image" Target="../media/image297.png"/><Relationship Id="rId4" Type="http://schemas.openxmlformats.org/officeDocument/2006/relationships/image" Target="../media/image282.png"/><Relationship Id="rId9" Type="http://schemas.openxmlformats.org/officeDocument/2006/relationships/image" Target="../media/image287.png"/><Relationship Id="rId14" Type="http://schemas.openxmlformats.org/officeDocument/2006/relationships/image" Target="../media/image292.png"/><Relationship Id="rId22" Type="http://schemas.openxmlformats.org/officeDocument/2006/relationships/image" Target="../media/image300.png"/><Relationship Id="rId27" Type="http://schemas.openxmlformats.org/officeDocument/2006/relationships/image" Target="../media/image305.png"/><Relationship Id="rId30" Type="http://schemas.openxmlformats.org/officeDocument/2006/relationships/image" Target="../media/image308.png"/><Relationship Id="rId35" Type="http://schemas.openxmlformats.org/officeDocument/2006/relationships/image" Target="../media/image313.png"/><Relationship Id="rId43" Type="http://schemas.openxmlformats.org/officeDocument/2006/relationships/image" Target="../media/image321.png"/><Relationship Id="rId48" Type="http://schemas.openxmlformats.org/officeDocument/2006/relationships/image" Target="../media/image326.png"/><Relationship Id="rId56" Type="http://schemas.openxmlformats.org/officeDocument/2006/relationships/image" Target="../media/image334.png"/><Relationship Id="rId8" Type="http://schemas.openxmlformats.org/officeDocument/2006/relationships/image" Target="../media/image286.png"/><Relationship Id="rId51" Type="http://schemas.openxmlformats.org/officeDocument/2006/relationships/image" Target="../media/image329.png"/><Relationship Id="rId3" Type="http://schemas.openxmlformats.org/officeDocument/2006/relationships/image" Target="../media/image281.png"/><Relationship Id="rId12" Type="http://schemas.openxmlformats.org/officeDocument/2006/relationships/image" Target="../media/image290.png"/><Relationship Id="rId17" Type="http://schemas.openxmlformats.org/officeDocument/2006/relationships/image" Target="../media/image295.png"/><Relationship Id="rId25" Type="http://schemas.openxmlformats.org/officeDocument/2006/relationships/image" Target="../media/image303.png"/><Relationship Id="rId33" Type="http://schemas.openxmlformats.org/officeDocument/2006/relationships/image" Target="../media/image311.png"/><Relationship Id="rId38" Type="http://schemas.openxmlformats.org/officeDocument/2006/relationships/image" Target="../media/image316.png"/><Relationship Id="rId46" Type="http://schemas.openxmlformats.org/officeDocument/2006/relationships/image" Target="../media/image324.png"/><Relationship Id="rId20" Type="http://schemas.openxmlformats.org/officeDocument/2006/relationships/image" Target="../media/image298.png"/><Relationship Id="rId41" Type="http://schemas.openxmlformats.org/officeDocument/2006/relationships/image" Target="../media/image319.png"/><Relationship Id="rId54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4.png"/><Relationship Id="rId15" Type="http://schemas.openxmlformats.org/officeDocument/2006/relationships/image" Target="../media/image293.png"/><Relationship Id="rId23" Type="http://schemas.openxmlformats.org/officeDocument/2006/relationships/image" Target="../media/image301.png"/><Relationship Id="rId28" Type="http://schemas.openxmlformats.org/officeDocument/2006/relationships/image" Target="../media/image306.png"/><Relationship Id="rId36" Type="http://schemas.openxmlformats.org/officeDocument/2006/relationships/image" Target="../media/image314.png"/><Relationship Id="rId49" Type="http://schemas.openxmlformats.org/officeDocument/2006/relationships/image" Target="../media/image327.png"/><Relationship Id="rId57" Type="http://schemas.openxmlformats.org/officeDocument/2006/relationships/image" Target="../media/image335.png"/><Relationship Id="rId10" Type="http://schemas.openxmlformats.org/officeDocument/2006/relationships/image" Target="../media/image288.png"/><Relationship Id="rId31" Type="http://schemas.openxmlformats.org/officeDocument/2006/relationships/image" Target="../media/image309.png"/><Relationship Id="rId44" Type="http://schemas.openxmlformats.org/officeDocument/2006/relationships/image" Target="../media/image322.png"/><Relationship Id="rId52" Type="http://schemas.openxmlformats.org/officeDocument/2006/relationships/image" Target="../media/image3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3886200"/>
            <a:ext cx="41141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indent="1029335">
              <a:lnSpc>
                <a:spcPts val="3910"/>
              </a:lnSpc>
              <a:spcBef>
                <a:spcPts val="575"/>
              </a:spcBef>
            </a:pPr>
            <a:r>
              <a:rPr sz="3600" b="1" dirty="0">
                <a:latin typeface="Georgia"/>
                <a:cs typeface="Georgia"/>
              </a:rPr>
              <a:t>Applied</a:t>
            </a:r>
            <a:r>
              <a:rPr sz="3600" b="1" spc="-110" dirty="0">
                <a:latin typeface="Georgia"/>
                <a:cs typeface="Georgia"/>
              </a:rPr>
              <a:t> </a:t>
            </a:r>
            <a:r>
              <a:rPr sz="3600" b="1" spc="-20" dirty="0">
                <a:latin typeface="Georgia"/>
                <a:cs typeface="Georgia"/>
              </a:rPr>
              <a:t>Data </a:t>
            </a:r>
            <a:r>
              <a:rPr sz="3600" b="1" dirty="0">
                <a:latin typeface="Georgia"/>
                <a:cs typeface="Georgia"/>
              </a:rPr>
              <a:t>Science</a:t>
            </a:r>
            <a:r>
              <a:rPr sz="3600" b="1" spc="-140" dirty="0">
                <a:latin typeface="Georgia"/>
                <a:cs typeface="Georgia"/>
              </a:rPr>
              <a:t> </a:t>
            </a:r>
            <a:r>
              <a:rPr sz="3600" b="1" spc="-10" dirty="0">
                <a:latin typeface="Georgia"/>
                <a:cs typeface="Georgia"/>
              </a:rPr>
              <a:t>Capstone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70" y="4516857"/>
            <a:ext cx="4959160" cy="164788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50"/>
              </a:spcBef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Matheus Pamato</a:t>
            </a:r>
            <a:endParaRPr sz="2000" dirty="0">
              <a:solidFill>
                <a:schemeClr val="bg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1318260" marR="5080" indent="-1306195" algn="r">
              <a:lnSpc>
                <a:spcPts val="2180"/>
              </a:lnSpc>
              <a:spcBef>
                <a:spcPts val="1010"/>
              </a:spcBef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May 22</a:t>
            </a:r>
            <a:r>
              <a:rPr lang="en-US" sz="2000" baseline="30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nd</a:t>
            </a: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, 2024</a:t>
            </a:r>
          </a:p>
          <a:p>
            <a:pPr marL="1318260" marR="5080" indent="-1306195" algn="r">
              <a:lnSpc>
                <a:spcPts val="2180"/>
              </a:lnSpc>
              <a:spcBef>
                <a:spcPts val="1010"/>
              </a:spcBef>
            </a:pPr>
            <a:r>
              <a:rPr lang="en-US" sz="1200" u="sng" spc="-10" dirty="0">
                <a:solidFill>
                  <a:schemeClr val="bg1">
                    <a:lumMod val="65000"/>
                    <a:lumOff val="35000"/>
                  </a:schemeClr>
                </a:solidFill>
                <a:uFill>
                  <a:solidFill>
                    <a:srgbClr val="7E7E7E"/>
                  </a:solidFill>
                </a:uFill>
                <a:latin typeface="Trebuchet MS"/>
                <a:cs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https://github.com/MattPamato/Applied-Data-Science-Capstone.git</a:t>
            </a:r>
            <a:r>
              <a:rPr lang="en-US" sz="1200" u="sng" spc="-10" dirty="0">
                <a:solidFill>
                  <a:schemeClr val="bg1">
                    <a:lumMod val="65000"/>
                    <a:lumOff val="35000"/>
                  </a:schemeClr>
                </a:solidFill>
                <a:uFill>
                  <a:solidFill>
                    <a:srgbClr val="7E7E7E"/>
                  </a:solidFill>
                </a:uFill>
                <a:latin typeface="Trebuchet MS"/>
                <a:cs typeface="Trebuchet MS"/>
              </a:rPr>
              <a:t>+</a:t>
            </a:r>
          </a:p>
          <a:p>
            <a:pPr marL="1318260" marR="5080" indent="-1306195" algn="r">
              <a:lnSpc>
                <a:spcPts val="2180"/>
              </a:lnSpc>
              <a:spcBef>
                <a:spcPts val="1010"/>
              </a:spcBef>
            </a:pP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90" y="-43895"/>
            <a:ext cx="11513819" cy="1168909"/>
          </a:xfrm>
          <a:prstGeom prst="rect">
            <a:avLst/>
          </a:prstGeom>
        </p:spPr>
        <p:txBody>
          <a:bodyPr vert="horz" wrap="square" lIns="0" tIns="426084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3354"/>
              </a:spcBef>
            </a:pPr>
            <a:r>
              <a:rPr spc="-250" dirty="0">
                <a:solidFill>
                  <a:srgbClr val="2F6885"/>
                </a:solidFill>
              </a:rPr>
              <a:t>EDA</a:t>
            </a:r>
            <a:r>
              <a:rPr spc="-735" dirty="0">
                <a:solidFill>
                  <a:srgbClr val="2F6885"/>
                </a:solidFill>
              </a:rPr>
              <a:t> </a:t>
            </a:r>
            <a:r>
              <a:rPr spc="-245" dirty="0">
                <a:solidFill>
                  <a:srgbClr val="2F6885"/>
                </a:solidFill>
              </a:rPr>
              <a:t>with</a:t>
            </a:r>
            <a:r>
              <a:rPr spc="-440" dirty="0">
                <a:solidFill>
                  <a:srgbClr val="2F6885"/>
                </a:solidFill>
              </a:rPr>
              <a:t> </a:t>
            </a:r>
            <a:r>
              <a:rPr spc="-250" dirty="0">
                <a:solidFill>
                  <a:srgbClr val="2F6885"/>
                </a:solidFill>
              </a:rPr>
              <a:t>Data</a:t>
            </a:r>
            <a:r>
              <a:rPr spc="-490" dirty="0">
                <a:solidFill>
                  <a:srgbClr val="2F6885"/>
                </a:solidFill>
              </a:rPr>
              <a:t> </a:t>
            </a:r>
            <a:r>
              <a:rPr spc="-305" dirty="0">
                <a:solidFill>
                  <a:srgbClr val="2F6885"/>
                </a:solidFill>
              </a:rPr>
              <a:t>Visualization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044" y="1888331"/>
            <a:ext cx="1140411" cy="1979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6289" y="1897538"/>
            <a:ext cx="449936" cy="147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1325" y="1888331"/>
            <a:ext cx="820318" cy="1979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1387" y="1888331"/>
            <a:ext cx="1055103" cy="1933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5673" y="1888331"/>
            <a:ext cx="1225634" cy="156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5084" y="1886103"/>
            <a:ext cx="570441" cy="1960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33494" y="1888331"/>
            <a:ext cx="848430" cy="1841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4681" y="2166783"/>
            <a:ext cx="779073" cy="1915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51926" y="2175694"/>
            <a:ext cx="540634" cy="17375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71035" y="2166783"/>
            <a:ext cx="741562" cy="1559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90566" y="2164556"/>
            <a:ext cx="417094" cy="1841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23954" y="2164556"/>
            <a:ext cx="1139768" cy="1841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24146" y="2169160"/>
            <a:ext cx="377058" cy="15192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2625" y="2178367"/>
            <a:ext cx="440871" cy="14271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228725" y="2495550"/>
            <a:ext cx="1247775" cy="285750"/>
            <a:chOff x="1228725" y="2495550"/>
            <a:chExt cx="1247775" cy="285750"/>
          </a:xfrm>
        </p:grpSpPr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1655" y="2569291"/>
              <a:ext cx="490713" cy="16131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28725" y="2724191"/>
              <a:ext cx="1133475" cy="19050"/>
            </a:xfrm>
            <a:custGeom>
              <a:avLst/>
              <a:gdLst/>
              <a:ahLst/>
              <a:cxnLst/>
              <a:rect l="l" t="t" r="r" b="b"/>
              <a:pathLst>
                <a:path w="1133475" h="19050">
                  <a:moveTo>
                    <a:pt x="1133348" y="0"/>
                  </a:moveTo>
                  <a:lnTo>
                    <a:pt x="0" y="0"/>
                  </a:lnTo>
                  <a:lnTo>
                    <a:pt x="0" y="18627"/>
                  </a:lnTo>
                  <a:lnTo>
                    <a:pt x="1133348" y="18627"/>
                  </a:lnTo>
                  <a:lnTo>
                    <a:pt x="113334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90700" y="2495550"/>
              <a:ext cx="685800" cy="28575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7069" y="3002832"/>
            <a:ext cx="577850" cy="2027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94726" y="3007442"/>
            <a:ext cx="841860" cy="16131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90825" y="3053530"/>
            <a:ext cx="247879" cy="1152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13956" y="3007442"/>
            <a:ext cx="779073" cy="19818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71201" y="3016659"/>
            <a:ext cx="540634" cy="17974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90344" y="3002832"/>
            <a:ext cx="577850" cy="20279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247519" y="3007442"/>
            <a:ext cx="832409" cy="16131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143625" y="3053530"/>
            <a:ext cx="247879" cy="11522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66735" y="3007442"/>
            <a:ext cx="741562" cy="16131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276787" y="3007442"/>
            <a:ext cx="414571" cy="18896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37930" y="3288506"/>
            <a:ext cx="524706" cy="1565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819275" y="3335286"/>
            <a:ext cx="247879" cy="11138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128659" y="3297713"/>
            <a:ext cx="811449" cy="14731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018758" y="3297713"/>
            <a:ext cx="487173" cy="17494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80694" y="3286278"/>
            <a:ext cx="577850" cy="19603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28351" y="3290734"/>
            <a:ext cx="841860" cy="15593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124450" y="3335286"/>
            <a:ext cx="247879" cy="11138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438413" y="3288506"/>
            <a:ext cx="568124" cy="18415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076231" y="3288506"/>
            <a:ext cx="779073" cy="19796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915150" y="3334543"/>
            <a:ext cx="210539" cy="11048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191013" y="3288506"/>
            <a:ext cx="568124" cy="184150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7771501" y="2933700"/>
            <a:ext cx="3144520" cy="561975"/>
            <a:chOff x="7771501" y="2933700"/>
            <a:chExt cx="3144520" cy="561975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71501" y="3007441"/>
              <a:ext cx="771435" cy="19818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610600" y="2933700"/>
              <a:ext cx="685800" cy="28575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182100" y="2933700"/>
              <a:ext cx="381000" cy="28575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486900" y="2933700"/>
              <a:ext cx="942975" cy="2857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306050" y="2933700"/>
              <a:ext cx="609600" cy="2857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10500" y="3219450"/>
              <a:ext cx="1438275" cy="2762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44000" y="3219450"/>
              <a:ext cx="1323975" cy="276225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237897" y="3735863"/>
            <a:ext cx="710847" cy="14731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014008" y="3726656"/>
            <a:ext cx="958497" cy="19335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033527" y="3726656"/>
            <a:ext cx="1121459" cy="18415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242825" y="3726656"/>
            <a:ext cx="887613" cy="19335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181600" y="3768090"/>
            <a:ext cx="501212" cy="11509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747844" y="3726656"/>
            <a:ext cx="473622" cy="15652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233315" y="4012482"/>
            <a:ext cx="881448" cy="16591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171359" y="4063180"/>
            <a:ext cx="91848" cy="11522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347383" y="4012482"/>
            <a:ext cx="1187802" cy="20279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605026" y="4012482"/>
            <a:ext cx="558387" cy="16591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14640" y="4063180"/>
            <a:ext cx="220337" cy="115221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495800" y="4017092"/>
            <a:ext cx="1554823" cy="198181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133485" y="4017092"/>
            <a:ext cx="244270" cy="16131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443154" y="4012482"/>
            <a:ext cx="721144" cy="165919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6286500" y="3657600"/>
            <a:ext cx="4867275" cy="571500"/>
            <a:chOff x="6286500" y="3657600"/>
            <a:chExt cx="4867275" cy="571500"/>
          </a:xfrm>
        </p:grpSpPr>
        <p:pic>
          <p:nvPicPr>
            <p:cNvPr id="66" name="object 6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286500" y="3657600"/>
              <a:ext cx="1333500" cy="27622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505700" y="3657600"/>
              <a:ext cx="3362325" cy="27622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810875" y="3657600"/>
              <a:ext cx="304800" cy="27622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229475" y="3943350"/>
              <a:ext cx="962025" cy="28575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096250" y="3943350"/>
              <a:ext cx="1476375" cy="28575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458325" y="3943350"/>
              <a:ext cx="962025" cy="28575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0363200" y="3943350"/>
              <a:ext cx="790575" cy="285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-71905"/>
            <a:ext cx="5370830" cy="1168909"/>
          </a:xfrm>
          <a:prstGeom prst="rect">
            <a:avLst/>
          </a:prstGeom>
        </p:spPr>
        <p:txBody>
          <a:bodyPr vert="horz" wrap="square" lIns="0" tIns="426084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3354"/>
              </a:spcBef>
            </a:pPr>
            <a:r>
              <a:rPr spc="-250" dirty="0">
                <a:solidFill>
                  <a:srgbClr val="2F6885"/>
                </a:solidFill>
              </a:rPr>
              <a:t>EDA</a:t>
            </a:r>
            <a:r>
              <a:rPr spc="-735" dirty="0">
                <a:solidFill>
                  <a:srgbClr val="2F6885"/>
                </a:solidFill>
              </a:rPr>
              <a:t> </a:t>
            </a:r>
            <a:r>
              <a:rPr spc="-245" dirty="0">
                <a:solidFill>
                  <a:srgbClr val="2F6885"/>
                </a:solidFill>
              </a:rPr>
              <a:t>with</a:t>
            </a:r>
            <a:r>
              <a:rPr spc="-445" dirty="0">
                <a:solidFill>
                  <a:srgbClr val="2F6885"/>
                </a:solidFill>
              </a:rPr>
              <a:t> </a:t>
            </a:r>
            <a:r>
              <a:rPr spc="-25" dirty="0">
                <a:solidFill>
                  <a:srgbClr val="2F6885"/>
                </a:solidFill>
              </a:rPr>
              <a:t>SQL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035" y="1869281"/>
            <a:ext cx="741562" cy="156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6561" y="1873885"/>
            <a:ext cx="430588" cy="1519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6840" y="1896903"/>
            <a:ext cx="299988" cy="1289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8444" y="1869281"/>
            <a:ext cx="377058" cy="156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80694" y="1878488"/>
            <a:ext cx="881742" cy="147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3661" y="1869281"/>
            <a:ext cx="1005289" cy="1565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7875" y="2269331"/>
            <a:ext cx="1921637" cy="1979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28276" y="2269331"/>
            <a:ext cx="715721" cy="1979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14266" y="2269331"/>
            <a:ext cx="1142582" cy="19796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7883" y="2717006"/>
            <a:ext cx="783064" cy="1841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76450" y="2758439"/>
            <a:ext cx="501212" cy="11509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52208" y="2717006"/>
            <a:ext cx="578895" cy="15652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90758" y="2744628"/>
            <a:ext cx="199252" cy="12890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52472" y="2744628"/>
            <a:ext cx="330200" cy="17033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52546" y="2763043"/>
            <a:ext cx="96563" cy="11048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28571" y="2717006"/>
            <a:ext cx="601337" cy="15652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95291" y="2717006"/>
            <a:ext cx="1479445" cy="19796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352910" y="2721610"/>
            <a:ext cx="199098" cy="15192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605443" y="2721610"/>
            <a:ext cx="332509" cy="15192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05466" y="2717006"/>
            <a:ext cx="789744" cy="1565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37900" y="3145707"/>
            <a:ext cx="812028" cy="19357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128304" y="3145707"/>
            <a:ext cx="1164568" cy="16591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66902" y="3150317"/>
            <a:ext cx="1350417" cy="16131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95657" y="3150317"/>
            <a:ext cx="343708" cy="16131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14377" y="3145707"/>
            <a:ext cx="1564984" cy="19357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843533" y="3173361"/>
            <a:ext cx="1045028" cy="16591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28725" y="3431381"/>
            <a:ext cx="1148923" cy="19796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447197" y="3435984"/>
            <a:ext cx="412265" cy="15192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933347" y="3431381"/>
            <a:ext cx="467783" cy="1565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466755" y="3435984"/>
            <a:ext cx="197385" cy="15192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766958" y="3454400"/>
            <a:ext cx="1058778" cy="1335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886012" y="3435984"/>
            <a:ext cx="373114" cy="15192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342770" y="3431381"/>
            <a:ext cx="745543" cy="1565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143625" y="3431381"/>
            <a:ext cx="862791" cy="18415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067197" y="3431381"/>
            <a:ext cx="1219905" cy="19796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362950" y="3362325"/>
            <a:ext cx="11430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90" y="-43895"/>
            <a:ext cx="11513819" cy="1168909"/>
          </a:xfrm>
          <a:prstGeom prst="rect">
            <a:avLst/>
          </a:prstGeom>
        </p:spPr>
        <p:txBody>
          <a:bodyPr vert="horz" wrap="square" lIns="0" tIns="426084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3354"/>
              </a:spcBef>
            </a:pPr>
            <a:r>
              <a:rPr spc="-254" dirty="0">
                <a:solidFill>
                  <a:srgbClr val="2F6885"/>
                </a:solidFill>
              </a:rPr>
              <a:t>Build</a:t>
            </a:r>
            <a:r>
              <a:rPr spc="-425" dirty="0">
                <a:solidFill>
                  <a:srgbClr val="2F6885"/>
                </a:solidFill>
              </a:rPr>
              <a:t> </a:t>
            </a:r>
            <a:r>
              <a:rPr spc="-145" dirty="0">
                <a:solidFill>
                  <a:srgbClr val="2F6885"/>
                </a:solidFill>
              </a:rPr>
              <a:t>an</a:t>
            </a:r>
            <a:r>
              <a:rPr spc="-600" dirty="0">
                <a:solidFill>
                  <a:srgbClr val="2F6885"/>
                </a:solidFill>
              </a:rPr>
              <a:t> </a:t>
            </a:r>
            <a:r>
              <a:rPr spc="-285" dirty="0">
                <a:solidFill>
                  <a:srgbClr val="2F6885"/>
                </a:solidFill>
              </a:rPr>
              <a:t>interactive</a:t>
            </a:r>
            <a:r>
              <a:rPr spc="-290" dirty="0">
                <a:solidFill>
                  <a:srgbClr val="2F6885"/>
                </a:solidFill>
              </a:rPr>
              <a:t> </a:t>
            </a:r>
            <a:r>
              <a:rPr spc="-204" dirty="0">
                <a:solidFill>
                  <a:srgbClr val="2F6885"/>
                </a:solidFill>
              </a:rPr>
              <a:t>map</a:t>
            </a:r>
            <a:r>
              <a:rPr spc="-505" dirty="0">
                <a:solidFill>
                  <a:srgbClr val="2F6885"/>
                </a:solidFill>
              </a:rPr>
              <a:t> </a:t>
            </a:r>
            <a:r>
              <a:rPr spc="-245" dirty="0">
                <a:solidFill>
                  <a:srgbClr val="2F6885"/>
                </a:solidFill>
              </a:rPr>
              <a:t>with</a:t>
            </a:r>
            <a:r>
              <a:rPr spc="-445" dirty="0">
                <a:solidFill>
                  <a:srgbClr val="2F6885"/>
                </a:solidFill>
              </a:rPr>
              <a:t> </a:t>
            </a:r>
            <a:r>
              <a:rPr spc="-270" dirty="0">
                <a:solidFill>
                  <a:srgbClr val="2F6885"/>
                </a:solidFill>
              </a:rPr>
              <a:t>Folium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013" y="1888331"/>
            <a:ext cx="4768596" cy="1979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076" y="2202656"/>
            <a:ext cx="679017" cy="156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3976" y="2202656"/>
            <a:ext cx="3665075" cy="1933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2787" y="2207260"/>
            <a:ext cx="373114" cy="1519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4969" y="2202656"/>
            <a:ext cx="1307925" cy="156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00232" y="2202656"/>
            <a:ext cx="916631" cy="1979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7892" y="2478881"/>
            <a:ext cx="550068" cy="1565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75676" y="2478881"/>
            <a:ext cx="1866733" cy="1979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52733" y="2506503"/>
            <a:ext cx="199252" cy="1289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23619" y="2483485"/>
            <a:ext cx="334786" cy="19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14150" y="2478881"/>
            <a:ext cx="954210" cy="1565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42810" y="2478881"/>
            <a:ext cx="1721158" cy="19796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24380" y="2488088"/>
            <a:ext cx="596746" cy="17494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90982" y="2483485"/>
            <a:ext cx="370325" cy="15192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48315" y="2478881"/>
            <a:ext cx="398702" cy="19796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3331" y="2907506"/>
            <a:ext cx="409965" cy="15652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00046" y="2907506"/>
            <a:ext cx="634298" cy="1565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09136" y="2953543"/>
            <a:ext cx="211156" cy="11048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676525" y="2907506"/>
            <a:ext cx="1930441" cy="19796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666551" y="2907506"/>
            <a:ext cx="679017" cy="1565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14778" y="2907506"/>
            <a:ext cx="448634" cy="1565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942883" y="2953543"/>
            <a:ext cx="426261" cy="15192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28747" y="2912110"/>
            <a:ext cx="239485" cy="15192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738429" y="2907506"/>
            <a:ext cx="721144" cy="1565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534275" y="2907506"/>
            <a:ext cx="1163632" cy="19796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743950" y="2838450"/>
            <a:ext cx="495300" cy="27622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28725" y="3207385"/>
            <a:ext cx="430323" cy="15192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24025" y="3202781"/>
            <a:ext cx="945614" cy="1565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785882" y="3202781"/>
            <a:ext cx="1040137" cy="1565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909450" y="3202781"/>
            <a:ext cx="873887" cy="19796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852463" y="3202781"/>
            <a:ext cx="720309" cy="1565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633893" y="3230403"/>
            <a:ext cx="198581" cy="12890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900198" y="3202781"/>
            <a:ext cx="856980" cy="1565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90" y="-43895"/>
            <a:ext cx="11513819" cy="1168909"/>
          </a:xfrm>
          <a:prstGeom prst="rect">
            <a:avLst/>
          </a:prstGeom>
        </p:spPr>
        <p:txBody>
          <a:bodyPr vert="horz" wrap="square" lIns="0" tIns="426084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3354"/>
              </a:spcBef>
            </a:pPr>
            <a:r>
              <a:rPr spc="-240" dirty="0">
                <a:solidFill>
                  <a:srgbClr val="2F6885"/>
                </a:solidFill>
              </a:rPr>
              <a:t>Predictive</a:t>
            </a:r>
            <a:r>
              <a:rPr spc="-835" dirty="0">
                <a:solidFill>
                  <a:srgbClr val="2F6885"/>
                </a:solidFill>
              </a:rPr>
              <a:t> </a:t>
            </a:r>
            <a:r>
              <a:rPr spc="-220" dirty="0">
                <a:solidFill>
                  <a:srgbClr val="2F6885"/>
                </a:solidFill>
              </a:rPr>
              <a:t>analysis</a:t>
            </a:r>
            <a:r>
              <a:rPr spc="-850" dirty="0">
                <a:solidFill>
                  <a:srgbClr val="2F6885"/>
                </a:solidFill>
              </a:rPr>
              <a:t> </a:t>
            </a:r>
            <a:r>
              <a:rPr spc="-295" dirty="0">
                <a:solidFill>
                  <a:srgbClr val="2F6885"/>
                </a:solidFill>
              </a:rPr>
              <a:t>(Classification)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877" y="1869916"/>
            <a:ext cx="4219464" cy="211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015" y="2516981"/>
            <a:ext cx="5368271" cy="1979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725" y="3155156"/>
            <a:ext cx="2435860" cy="1933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7875" y="3793331"/>
            <a:ext cx="1500669" cy="156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8648" y="3793331"/>
            <a:ext cx="3700957" cy="1933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1599" y="4435792"/>
            <a:ext cx="375150" cy="1427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4546" y="4421981"/>
            <a:ext cx="1491893" cy="1565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6786" y="4468018"/>
            <a:ext cx="254000" cy="11048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18781" y="4431188"/>
            <a:ext cx="866775" cy="189230"/>
            <a:chOff x="3618781" y="4431188"/>
            <a:chExt cx="866775" cy="18923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8781" y="4431188"/>
              <a:ext cx="797404" cy="18875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7917" y="4550886"/>
              <a:ext cx="37070" cy="5524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57533" y="4421981"/>
            <a:ext cx="1439075" cy="1841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86475" y="4352925"/>
            <a:ext cx="2524125" cy="27622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7875" y="5060156"/>
            <a:ext cx="3367199" cy="15652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47020" y="5698331"/>
            <a:ext cx="786708" cy="19335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95500" y="5698331"/>
            <a:ext cx="3195663" cy="193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3"/>
            <a:ext cx="12192000" cy="523875"/>
            <a:chOff x="0" y="6334123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3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549"/>
                  </a:lnTo>
                  <a:lnTo>
                    <a:pt x="12192000" y="665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90625" y="1019955"/>
            <a:ext cx="9972675" cy="542290"/>
            <a:chOff x="1190625" y="1019955"/>
            <a:chExt cx="9972675" cy="542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77" y="1019955"/>
              <a:ext cx="1903264" cy="4626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90625" y="1495450"/>
              <a:ext cx="9972675" cy="66675"/>
            </a:xfrm>
            <a:custGeom>
              <a:avLst/>
              <a:gdLst/>
              <a:ahLst/>
              <a:cxnLst/>
              <a:rect l="l" t="t" r="r" b="b"/>
              <a:pathLst>
                <a:path w="9972675" h="66675">
                  <a:moveTo>
                    <a:pt x="9972154" y="0"/>
                  </a:moveTo>
                  <a:lnTo>
                    <a:pt x="1932559" y="0"/>
                  </a:lnTo>
                  <a:lnTo>
                    <a:pt x="0" y="0"/>
                  </a:lnTo>
                  <a:lnTo>
                    <a:pt x="0" y="66268"/>
                  </a:lnTo>
                  <a:lnTo>
                    <a:pt x="1932559" y="66268"/>
                  </a:lnTo>
                  <a:lnTo>
                    <a:pt x="9972154" y="66268"/>
                  </a:lnTo>
                  <a:lnTo>
                    <a:pt x="9972154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57941" y="153633"/>
            <a:ext cx="8916035" cy="8534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This</a:t>
            </a:r>
            <a:r>
              <a:rPr sz="1800" spc="-114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a</a:t>
            </a:r>
            <a:r>
              <a:rPr sz="1800" spc="4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6885"/>
                </a:solidFill>
                <a:latin typeface="Calibri"/>
                <a:cs typeface="Calibri"/>
              </a:rPr>
              <a:t>preview</a:t>
            </a:r>
            <a:r>
              <a:rPr sz="1800" spc="-16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of</a:t>
            </a:r>
            <a:r>
              <a:rPr sz="1800" spc="-10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Plotly</a:t>
            </a:r>
            <a:r>
              <a:rPr sz="1800" spc="-15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dashboard.</a:t>
            </a:r>
            <a:r>
              <a:rPr sz="1800" spc="-17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The</a:t>
            </a:r>
            <a:r>
              <a:rPr sz="1800" spc="-7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6885"/>
                </a:solidFill>
                <a:latin typeface="Calibri"/>
                <a:cs typeface="Calibri"/>
              </a:rPr>
              <a:t>following</a:t>
            </a:r>
            <a:r>
              <a:rPr sz="1800" spc="-19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sides</a:t>
            </a:r>
            <a:r>
              <a:rPr sz="1800" spc="-10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will</a:t>
            </a:r>
            <a:r>
              <a:rPr sz="1800" spc="-11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show the</a:t>
            </a:r>
            <a:r>
              <a:rPr sz="1800" spc="1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6885"/>
                </a:solidFill>
                <a:latin typeface="Calibri"/>
                <a:cs typeface="Calibri"/>
              </a:rPr>
              <a:t>results</a:t>
            </a:r>
            <a:r>
              <a:rPr sz="1800" spc="-11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EDA</a:t>
            </a:r>
            <a:r>
              <a:rPr sz="1800" spc="-14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6885"/>
                </a:solidFill>
                <a:latin typeface="Calibri"/>
                <a:cs typeface="Calibri"/>
              </a:rPr>
              <a:t>with </a:t>
            </a:r>
            <a:r>
              <a:rPr sz="1800" spc="-25" dirty="0">
                <a:solidFill>
                  <a:srgbClr val="2F6885"/>
                </a:solidFill>
                <a:latin typeface="Calibri"/>
                <a:cs typeface="Calibri"/>
              </a:rPr>
              <a:t>visualization,</a:t>
            </a:r>
            <a:r>
              <a:rPr sz="1800" spc="-8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F6885"/>
                </a:solidFill>
                <a:latin typeface="Calibri"/>
                <a:cs typeface="Calibri"/>
              </a:rPr>
              <a:t>EDA</a:t>
            </a:r>
            <a:r>
              <a:rPr sz="1800" spc="-15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with</a:t>
            </a:r>
            <a:r>
              <a:rPr sz="1800" spc="-5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SQL,</a:t>
            </a:r>
            <a:r>
              <a:rPr sz="1800" spc="7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F6885"/>
                </a:solidFill>
                <a:latin typeface="Calibri"/>
                <a:cs typeface="Calibri"/>
              </a:rPr>
              <a:t>Interactive</a:t>
            </a:r>
            <a:r>
              <a:rPr sz="1800" spc="-17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Map</a:t>
            </a:r>
            <a:r>
              <a:rPr sz="1800" spc="-12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with</a:t>
            </a:r>
            <a:r>
              <a:rPr sz="1800" spc="-5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Folium,</a:t>
            </a:r>
            <a:r>
              <a:rPr sz="1800" spc="-7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and</a:t>
            </a:r>
            <a:r>
              <a:rPr sz="1800" spc="-12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finally</a:t>
            </a:r>
            <a:r>
              <a:rPr sz="1800" spc="-14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6885"/>
                </a:solidFill>
                <a:latin typeface="Calibri"/>
                <a:cs typeface="Calibri"/>
              </a:rPr>
              <a:t>results</a:t>
            </a:r>
            <a:r>
              <a:rPr sz="1800" spc="-19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our</a:t>
            </a:r>
            <a:r>
              <a:rPr sz="1800" spc="-2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model</a:t>
            </a:r>
            <a:r>
              <a:rPr sz="1800" spc="4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6885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about</a:t>
            </a:r>
            <a:r>
              <a:rPr sz="1800" spc="-9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6885"/>
                </a:solidFill>
                <a:latin typeface="Calibri"/>
                <a:cs typeface="Calibri"/>
              </a:rPr>
              <a:t>83%</a:t>
            </a:r>
            <a:r>
              <a:rPr sz="1800" spc="65" dirty="0">
                <a:solidFill>
                  <a:srgbClr val="2F688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6885"/>
                </a:solidFill>
                <a:latin typeface="Calibri"/>
                <a:cs typeface="Calibri"/>
              </a:rPr>
              <a:t>accuracy.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0850" y="1733550"/>
            <a:ext cx="5943600" cy="3352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16"/>
            <a:ext cx="12192000" cy="1943100"/>
            <a:chOff x="0" y="4914916"/>
            <a:chExt cx="12192000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81574"/>
              <a:ext cx="12192000" cy="1876425"/>
            </a:xfrm>
            <a:custGeom>
              <a:avLst/>
              <a:gdLst/>
              <a:ahLst/>
              <a:cxnLst/>
              <a:rect l="l" t="t" r="r" b="b"/>
              <a:pathLst>
                <a:path w="12192000" h="1876425">
                  <a:moveTo>
                    <a:pt x="12191746" y="0"/>
                  </a:moveTo>
                  <a:lnTo>
                    <a:pt x="0" y="0"/>
                  </a:lnTo>
                  <a:lnTo>
                    <a:pt x="0" y="1876170"/>
                  </a:lnTo>
                  <a:lnTo>
                    <a:pt x="12191746" y="1876170"/>
                  </a:lnTo>
                  <a:lnTo>
                    <a:pt x="12191746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16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1746" y="0"/>
                  </a:moveTo>
                  <a:lnTo>
                    <a:pt x="0" y="0"/>
                  </a:lnTo>
                  <a:lnTo>
                    <a:pt x="0" y="66277"/>
                  </a:lnTo>
                  <a:lnTo>
                    <a:pt x="12191746" y="66277"/>
                  </a:lnTo>
                  <a:lnTo>
                    <a:pt x="12191746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523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3600" spc="-200" dirty="0">
                <a:solidFill>
                  <a:srgbClr val="1F455A"/>
                </a:solidFill>
              </a:rPr>
              <a:t>Flight</a:t>
            </a:r>
            <a:r>
              <a:rPr sz="3600" spc="-295" dirty="0">
                <a:solidFill>
                  <a:srgbClr val="1F455A"/>
                </a:solidFill>
              </a:rPr>
              <a:t> </a:t>
            </a:r>
            <a:r>
              <a:rPr sz="3600" spc="-195" dirty="0">
                <a:solidFill>
                  <a:srgbClr val="1F455A"/>
                </a:solidFill>
              </a:rPr>
              <a:t>Number</a:t>
            </a:r>
            <a:r>
              <a:rPr sz="3600" spc="-495" dirty="0">
                <a:solidFill>
                  <a:srgbClr val="1F455A"/>
                </a:solidFill>
              </a:rPr>
              <a:t> </a:t>
            </a:r>
            <a:r>
              <a:rPr sz="3600" spc="-215" dirty="0">
                <a:solidFill>
                  <a:srgbClr val="1F455A"/>
                </a:solidFill>
              </a:rPr>
              <a:t>vs.</a:t>
            </a:r>
            <a:r>
              <a:rPr sz="3600" spc="-580" dirty="0">
                <a:solidFill>
                  <a:srgbClr val="1F455A"/>
                </a:solidFill>
              </a:rPr>
              <a:t> </a:t>
            </a:r>
            <a:r>
              <a:rPr sz="3600" spc="-270" dirty="0">
                <a:solidFill>
                  <a:srgbClr val="1F455A"/>
                </a:solidFill>
              </a:rPr>
              <a:t>LaunchSite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803909" y="5085182"/>
            <a:ext cx="6882130" cy="91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200"/>
              </a:lnSpc>
              <a:spcBef>
                <a:spcPts val="9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Graphic</a:t>
            </a:r>
            <a:r>
              <a:rPr sz="155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suggests</a:t>
            </a:r>
            <a:r>
              <a:rPr sz="155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5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155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55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5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(indicated</a:t>
            </a:r>
            <a:r>
              <a:rPr sz="15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Number).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55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breakthrough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15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5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significantly</a:t>
            </a:r>
            <a:r>
              <a:rPr sz="15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15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rate.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CCAFS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155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5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5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volume.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5042" y="4330128"/>
            <a:ext cx="56616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Orangeindicates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successful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launch; Blue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indicates</a:t>
            </a:r>
            <a:r>
              <a:rPr sz="1550" spc="-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unsuccessful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launch.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5" y="2438400"/>
            <a:ext cx="82296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4912"/>
            <a:ext cx="12192000" cy="1943100"/>
          </a:xfrm>
          <a:custGeom>
            <a:avLst/>
            <a:gdLst/>
            <a:ahLst/>
            <a:cxnLst/>
            <a:rect l="l" t="t" r="r" b="b"/>
            <a:pathLst>
              <a:path w="12192000" h="1943100">
                <a:moveTo>
                  <a:pt x="12191746" y="63982"/>
                </a:moveTo>
                <a:lnTo>
                  <a:pt x="0" y="63982"/>
                </a:lnTo>
                <a:lnTo>
                  <a:pt x="0" y="1942693"/>
                </a:lnTo>
                <a:lnTo>
                  <a:pt x="12191746" y="1942693"/>
                </a:lnTo>
                <a:lnTo>
                  <a:pt x="12191746" y="63982"/>
                </a:lnTo>
                <a:close/>
              </a:path>
              <a:path w="12192000" h="1943100">
                <a:moveTo>
                  <a:pt x="12191746" y="0"/>
                </a:moveTo>
                <a:lnTo>
                  <a:pt x="0" y="0"/>
                </a:lnTo>
                <a:lnTo>
                  <a:pt x="0" y="63741"/>
                </a:lnTo>
                <a:lnTo>
                  <a:pt x="12191746" y="63741"/>
                </a:lnTo>
                <a:lnTo>
                  <a:pt x="12191746" y="0"/>
                </a:lnTo>
                <a:close/>
              </a:path>
            </a:pathLst>
          </a:custGeom>
          <a:solidFill>
            <a:srgbClr val="1F4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7862" y="3561316"/>
            <a:ext cx="8534400" cy="1507067"/>
          </a:xfrm>
          <a:prstGeom prst="rect">
            <a:avLst/>
          </a:prstGeom>
        </p:spPr>
        <p:txBody>
          <a:bodyPr vert="horz" wrap="square" lIns="0" tIns="542623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5"/>
              </a:spcBef>
            </a:pPr>
            <a:r>
              <a:rPr sz="3600" spc="-525" dirty="0">
                <a:solidFill>
                  <a:srgbClr val="2F6885"/>
                </a:solidFill>
              </a:rPr>
              <a:t>P</a:t>
            </a:r>
            <a:r>
              <a:rPr sz="3600" spc="-405" dirty="0">
                <a:solidFill>
                  <a:srgbClr val="2F6885"/>
                </a:solidFill>
              </a:rPr>
              <a:t>a</a:t>
            </a:r>
            <a:r>
              <a:rPr sz="3600" spc="-285" dirty="0">
                <a:solidFill>
                  <a:srgbClr val="2F6885"/>
                </a:solidFill>
              </a:rPr>
              <a:t>y</a:t>
            </a:r>
            <a:r>
              <a:rPr sz="3600" spc="-400" dirty="0">
                <a:solidFill>
                  <a:srgbClr val="2F6885"/>
                </a:solidFill>
              </a:rPr>
              <a:t>l</a:t>
            </a:r>
            <a:r>
              <a:rPr sz="3600" spc="-375" dirty="0">
                <a:solidFill>
                  <a:srgbClr val="2F6885"/>
                </a:solidFill>
              </a:rPr>
              <a:t>o</a:t>
            </a:r>
            <a:r>
              <a:rPr sz="3600" spc="-405" dirty="0">
                <a:solidFill>
                  <a:srgbClr val="2F6885"/>
                </a:solidFill>
              </a:rPr>
              <a:t>a</a:t>
            </a:r>
            <a:r>
              <a:rPr sz="3600" spc="-10" dirty="0">
                <a:solidFill>
                  <a:srgbClr val="2F6885"/>
                </a:solidFill>
              </a:rPr>
              <a:t>d</a:t>
            </a:r>
            <a:r>
              <a:rPr sz="3600" spc="-590" dirty="0">
                <a:solidFill>
                  <a:srgbClr val="2F6885"/>
                </a:solidFill>
              </a:rPr>
              <a:t> </a:t>
            </a:r>
            <a:r>
              <a:rPr sz="3600" spc="-210" dirty="0">
                <a:solidFill>
                  <a:srgbClr val="2F6885"/>
                </a:solidFill>
              </a:rPr>
              <a:t>vs.</a:t>
            </a:r>
            <a:r>
              <a:rPr sz="3600" spc="-495" dirty="0">
                <a:solidFill>
                  <a:srgbClr val="2F6885"/>
                </a:solidFill>
              </a:rPr>
              <a:t> </a:t>
            </a:r>
            <a:r>
              <a:rPr sz="3600" spc="-225" dirty="0">
                <a:solidFill>
                  <a:srgbClr val="2F6885"/>
                </a:solidFill>
              </a:rPr>
              <a:t>LaunchSite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99794" y="5041646"/>
            <a:ext cx="4984750" cy="616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Payloadmass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fall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mostly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0-7000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kg. Different</a:t>
            </a:r>
            <a:r>
              <a:rPr sz="155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5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seem</a:t>
            </a:r>
            <a:r>
              <a:rPr sz="15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55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payloadmass.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450" y="1169289"/>
            <a:ext cx="56635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Orange</a:t>
            </a:r>
            <a:r>
              <a:rPr sz="1550" spc="-1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indicates</a:t>
            </a:r>
            <a:r>
              <a:rPr sz="1550" spc="-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successful</a:t>
            </a:r>
            <a:r>
              <a:rPr sz="1550" spc="-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launch;</a:t>
            </a:r>
            <a:r>
              <a:rPr sz="1550" spc="-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Blue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indicates</a:t>
            </a:r>
            <a:r>
              <a:rPr sz="1550" spc="-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unsuccessful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launch.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181225"/>
            <a:ext cx="96488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" y="4931283"/>
            <a:ext cx="12192000" cy="1943100"/>
          </a:xfrm>
          <a:custGeom>
            <a:avLst/>
            <a:gdLst/>
            <a:ahLst/>
            <a:cxnLst/>
            <a:rect l="l" t="t" r="r" b="b"/>
            <a:pathLst>
              <a:path w="12192000" h="1943100">
                <a:moveTo>
                  <a:pt x="12191746" y="63982"/>
                </a:moveTo>
                <a:lnTo>
                  <a:pt x="0" y="63982"/>
                </a:lnTo>
                <a:lnTo>
                  <a:pt x="0" y="1942693"/>
                </a:lnTo>
                <a:lnTo>
                  <a:pt x="12191746" y="1942693"/>
                </a:lnTo>
                <a:lnTo>
                  <a:pt x="12191746" y="63982"/>
                </a:lnTo>
                <a:close/>
              </a:path>
              <a:path w="12192000" h="1943100">
                <a:moveTo>
                  <a:pt x="12191746" y="0"/>
                </a:moveTo>
                <a:lnTo>
                  <a:pt x="0" y="0"/>
                </a:lnTo>
                <a:lnTo>
                  <a:pt x="0" y="63741"/>
                </a:lnTo>
                <a:lnTo>
                  <a:pt x="12191746" y="63741"/>
                </a:lnTo>
                <a:lnTo>
                  <a:pt x="12191746" y="0"/>
                </a:lnTo>
                <a:close/>
              </a:path>
            </a:pathLst>
          </a:custGeom>
          <a:solidFill>
            <a:srgbClr val="1F455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2865"/>
            <a:ext cx="8534400" cy="1507067"/>
          </a:xfrm>
          <a:prstGeom prst="rect">
            <a:avLst/>
          </a:prstGeom>
        </p:spPr>
        <p:txBody>
          <a:bodyPr vert="horz" wrap="square" lIns="0" tIns="5252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3600" spc="-480" dirty="0">
                <a:solidFill>
                  <a:srgbClr val="2F6885"/>
                </a:solidFill>
              </a:rPr>
              <a:t>S</a:t>
            </a:r>
            <a:r>
              <a:rPr sz="3600" spc="-484" dirty="0">
                <a:solidFill>
                  <a:srgbClr val="2F6885"/>
                </a:solidFill>
              </a:rPr>
              <a:t>u</a:t>
            </a:r>
            <a:r>
              <a:rPr sz="3600" spc="-455" dirty="0">
                <a:solidFill>
                  <a:srgbClr val="2F6885"/>
                </a:solidFill>
              </a:rPr>
              <a:t>cc</a:t>
            </a:r>
            <a:r>
              <a:rPr sz="3600" spc="-480" dirty="0">
                <a:solidFill>
                  <a:srgbClr val="2F6885"/>
                </a:solidFill>
              </a:rPr>
              <a:t>e</a:t>
            </a:r>
            <a:r>
              <a:rPr sz="3600" spc="-509" dirty="0">
                <a:solidFill>
                  <a:srgbClr val="2F6885"/>
                </a:solidFill>
              </a:rPr>
              <a:t>s</a:t>
            </a:r>
            <a:r>
              <a:rPr sz="3600" spc="25" dirty="0">
                <a:solidFill>
                  <a:srgbClr val="2F6885"/>
                </a:solidFill>
              </a:rPr>
              <a:t>s</a:t>
            </a:r>
            <a:r>
              <a:rPr sz="3600" spc="-140" dirty="0">
                <a:solidFill>
                  <a:srgbClr val="2F6885"/>
                </a:solidFill>
              </a:rPr>
              <a:t>r</a:t>
            </a:r>
            <a:r>
              <a:rPr sz="3600" spc="-185" dirty="0">
                <a:solidFill>
                  <a:srgbClr val="2F6885"/>
                </a:solidFill>
              </a:rPr>
              <a:t>a</a:t>
            </a:r>
            <a:r>
              <a:rPr sz="3600" spc="-170" dirty="0">
                <a:solidFill>
                  <a:srgbClr val="2F6885"/>
                </a:solidFill>
              </a:rPr>
              <a:t>t</a:t>
            </a:r>
            <a:r>
              <a:rPr sz="3600" spc="-15" dirty="0">
                <a:solidFill>
                  <a:srgbClr val="2F6885"/>
                </a:solidFill>
              </a:rPr>
              <a:t>e</a:t>
            </a:r>
            <a:r>
              <a:rPr sz="3600" spc="-50" dirty="0">
                <a:solidFill>
                  <a:srgbClr val="2F6885"/>
                </a:solidFill>
              </a:rPr>
              <a:t> </a:t>
            </a:r>
            <a:r>
              <a:rPr sz="3600" spc="-210" dirty="0">
                <a:solidFill>
                  <a:srgbClr val="2F6885"/>
                </a:solidFill>
              </a:rPr>
              <a:t>vs.</a:t>
            </a:r>
            <a:r>
              <a:rPr sz="3600" spc="-570" dirty="0">
                <a:solidFill>
                  <a:srgbClr val="2F6885"/>
                </a:solidFill>
              </a:rPr>
              <a:t> </a:t>
            </a:r>
            <a:r>
              <a:rPr sz="3600" spc="-75" dirty="0">
                <a:solidFill>
                  <a:srgbClr val="2F6885"/>
                </a:solidFill>
              </a:rPr>
              <a:t>Orbittype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85800" y="5018671"/>
            <a:ext cx="6311265" cy="156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0"/>
              </a:spcBef>
            </a:pP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ES-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L1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(1),</a:t>
            </a:r>
            <a:r>
              <a:rPr sz="15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GEO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(1), HEO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100%</a:t>
            </a:r>
            <a:r>
              <a:rPr sz="155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 </a:t>
            </a:r>
            <a:r>
              <a:rPr sz="1550" spc="-6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(sample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sizes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parenthesis)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SSO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(5)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100%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550" dirty="0">
              <a:latin typeface="Calibri"/>
              <a:cs typeface="Calibri"/>
            </a:endParaRPr>
          </a:p>
          <a:p>
            <a:pPr marL="12700" marR="2503805">
              <a:lnSpc>
                <a:spcPct val="125299"/>
              </a:lnSpc>
              <a:spcBef>
                <a:spcPts val="30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VLEO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(14)</a:t>
            </a:r>
            <a:r>
              <a:rPr sz="15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decent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5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attempts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0%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GTO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(27)</a:t>
            </a:r>
            <a:r>
              <a:rPr sz="15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 around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6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5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sz="155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0" y="3358578"/>
            <a:ext cx="2362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Success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Rate</a:t>
            </a:r>
            <a:r>
              <a:rPr sz="1800" spc="-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Scale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25" y="1571625"/>
            <a:ext cx="448627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4912"/>
            <a:ext cx="12192000" cy="1943100"/>
          </a:xfrm>
          <a:custGeom>
            <a:avLst/>
            <a:gdLst/>
            <a:ahLst/>
            <a:cxnLst/>
            <a:rect l="l" t="t" r="r" b="b"/>
            <a:pathLst>
              <a:path w="12192000" h="1943100">
                <a:moveTo>
                  <a:pt x="12191746" y="63982"/>
                </a:moveTo>
                <a:lnTo>
                  <a:pt x="0" y="63982"/>
                </a:lnTo>
                <a:lnTo>
                  <a:pt x="0" y="1942693"/>
                </a:lnTo>
                <a:lnTo>
                  <a:pt x="12191746" y="1942693"/>
                </a:lnTo>
                <a:lnTo>
                  <a:pt x="12191746" y="63982"/>
                </a:lnTo>
                <a:close/>
              </a:path>
              <a:path w="12192000" h="1943100">
                <a:moveTo>
                  <a:pt x="12191746" y="0"/>
                </a:moveTo>
                <a:lnTo>
                  <a:pt x="0" y="0"/>
                </a:lnTo>
                <a:lnTo>
                  <a:pt x="0" y="63741"/>
                </a:lnTo>
                <a:lnTo>
                  <a:pt x="12191746" y="63741"/>
                </a:lnTo>
                <a:lnTo>
                  <a:pt x="12191746" y="0"/>
                </a:lnTo>
                <a:close/>
              </a:path>
            </a:pathLst>
          </a:custGeom>
          <a:solidFill>
            <a:srgbClr val="1F4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800" y="426746"/>
            <a:ext cx="3177540" cy="11188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50"/>
              </a:spcBef>
            </a:pPr>
            <a:r>
              <a:rPr sz="3600" spc="-200" dirty="0">
                <a:solidFill>
                  <a:srgbClr val="2F6885"/>
                </a:solidFill>
              </a:rPr>
              <a:t>Flight</a:t>
            </a:r>
            <a:r>
              <a:rPr sz="3600" spc="-295" dirty="0">
                <a:solidFill>
                  <a:srgbClr val="2F6885"/>
                </a:solidFill>
              </a:rPr>
              <a:t> </a:t>
            </a:r>
            <a:r>
              <a:rPr sz="3600" spc="-195" dirty="0">
                <a:solidFill>
                  <a:srgbClr val="2F6885"/>
                </a:solidFill>
              </a:rPr>
              <a:t>Number</a:t>
            </a:r>
            <a:r>
              <a:rPr sz="3600" spc="-495" dirty="0">
                <a:solidFill>
                  <a:srgbClr val="2F6885"/>
                </a:solidFill>
              </a:rPr>
              <a:t> </a:t>
            </a:r>
            <a:r>
              <a:rPr sz="3600" spc="-200" dirty="0">
                <a:solidFill>
                  <a:srgbClr val="2F6885"/>
                </a:solidFill>
              </a:rPr>
              <a:t>vs. </a:t>
            </a:r>
            <a:r>
              <a:rPr sz="3600" spc="-10" dirty="0">
                <a:solidFill>
                  <a:srgbClr val="2F6885"/>
                </a:solidFill>
              </a:rPr>
              <a:t>Orbittype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15377" y="4964747"/>
            <a:ext cx="8453755" cy="1198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901440">
              <a:lnSpc>
                <a:spcPct val="125200"/>
              </a:lnSpc>
              <a:spcBef>
                <a:spcPts val="9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5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preferences</a:t>
            </a:r>
            <a:r>
              <a:rPr sz="1550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sz="155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Number.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Launch Outcome</a:t>
            </a:r>
            <a:r>
              <a:rPr sz="155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seems</a:t>
            </a:r>
            <a:r>
              <a:rPr sz="15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correlatewith this</a:t>
            </a:r>
            <a:r>
              <a:rPr sz="155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preference.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SpaceX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started</a:t>
            </a:r>
            <a:r>
              <a:rPr sz="155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LEO</a:t>
            </a:r>
            <a:r>
              <a:rPr sz="155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orbits</a:t>
            </a:r>
            <a:r>
              <a:rPr sz="15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saw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moderate</a:t>
            </a:r>
            <a:r>
              <a:rPr sz="155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LEO</a:t>
            </a:r>
            <a:r>
              <a:rPr sz="15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returned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VLEO</a:t>
            </a:r>
            <a:r>
              <a:rPr sz="15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recent</a:t>
            </a:r>
            <a:r>
              <a:rPr sz="155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SpaceX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155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orbits</a:t>
            </a:r>
            <a:r>
              <a:rPr sz="15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Sun-synchronous</a:t>
            </a:r>
            <a:r>
              <a:rPr sz="155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orbits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794" y="4330128"/>
            <a:ext cx="58337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Orange</a:t>
            </a:r>
            <a:r>
              <a:rPr sz="1550" spc="-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indicates</a:t>
            </a:r>
            <a:r>
              <a:rPr sz="1550" spc="-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successful</a:t>
            </a:r>
            <a:r>
              <a:rPr sz="1550" spc="-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launch;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Purpleindicates</a:t>
            </a:r>
            <a:r>
              <a:rPr sz="1550" spc="-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unsuccessful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launch.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704975"/>
            <a:ext cx="103727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4912"/>
            <a:ext cx="12192000" cy="1943100"/>
          </a:xfrm>
          <a:custGeom>
            <a:avLst/>
            <a:gdLst/>
            <a:ahLst/>
            <a:cxnLst/>
            <a:rect l="l" t="t" r="r" b="b"/>
            <a:pathLst>
              <a:path w="12192000" h="1943100">
                <a:moveTo>
                  <a:pt x="12191746" y="63982"/>
                </a:moveTo>
                <a:lnTo>
                  <a:pt x="0" y="63982"/>
                </a:lnTo>
                <a:lnTo>
                  <a:pt x="0" y="1942693"/>
                </a:lnTo>
                <a:lnTo>
                  <a:pt x="12191746" y="1942693"/>
                </a:lnTo>
                <a:lnTo>
                  <a:pt x="12191746" y="63982"/>
                </a:lnTo>
                <a:close/>
              </a:path>
              <a:path w="12192000" h="1943100">
                <a:moveTo>
                  <a:pt x="12191746" y="0"/>
                </a:moveTo>
                <a:lnTo>
                  <a:pt x="0" y="0"/>
                </a:lnTo>
                <a:lnTo>
                  <a:pt x="0" y="63741"/>
                </a:lnTo>
                <a:lnTo>
                  <a:pt x="12191746" y="63741"/>
                </a:lnTo>
                <a:lnTo>
                  <a:pt x="12191746" y="0"/>
                </a:lnTo>
                <a:close/>
              </a:path>
            </a:pathLst>
          </a:custGeom>
          <a:solidFill>
            <a:srgbClr val="1F4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62237"/>
            <a:ext cx="2943225" cy="1118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5"/>
              </a:spcBef>
            </a:pPr>
            <a:r>
              <a:rPr sz="3600" spc="-525" dirty="0">
                <a:solidFill>
                  <a:srgbClr val="2F6885"/>
                </a:solidFill>
              </a:rPr>
              <a:t>P</a:t>
            </a:r>
            <a:r>
              <a:rPr sz="3600" spc="-405" dirty="0">
                <a:solidFill>
                  <a:srgbClr val="2F6885"/>
                </a:solidFill>
              </a:rPr>
              <a:t>a</a:t>
            </a:r>
            <a:r>
              <a:rPr sz="3600" spc="-285" dirty="0">
                <a:solidFill>
                  <a:srgbClr val="2F6885"/>
                </a:solidFill>
              </a:rPr>
              <a:t>y</a:t>
            </a:r>
            <a:r>
              <a:rPr sz="3600" spc="-400" dirty="0">
                <a:solidFill>
                  <a:srgbClr val="2F6885"/>
                </a:solidFill>
              </a:rPr>
              <a:t>l</a:t>
            </a:r>
            <a:r>
              <a:rPr sz="3600" spc="-375" dirty="0">
                <a:solidFill>
                  <a:srgbClr val="2F6885"/>
                </a:solidFill>
              </a:rPr>
              <a:t>o</a:t>
            </a:r>
            <a:r>
              <a:rPr sz="3600" spc="-405" dirty="0">
                <a:solidFill>
                  <a:srgbClr val="2F6885"/>
                </a:solidFill>
              </a:rPr>
              <a:t>a</a:t>
            </a:r>
            <a:r>
              <a:rPr sz="3600" spc="-10" dirty="0">
                <a:solidFill>
                  <a:srgbClr val="2F6885"/>
                </a:solidFill>
              </a:rPr>
              <a:t>d</a:t>
            </a:r>
            <a:r>
              <a:rPr sz="3600" spc="-580" dirty="0">
                <a:solidFill>
                  <a:srgbClr val="2F6885"/>
                </a:solidFill>
              </a:rPr>
              <a:t> </a:t>
            </a:r>
            <a:r>
              <a:rPr sz="3600" spc="-215" dirty="0">
                <a:solidFill>
                  <a:srgbClr val="2F6885"/>
                </a:solidFill>
              </a:rPr>
              <a:t>vs.</a:t>
            </a:r>
            <a:r>
              <a:rPr sz="3600" spc="-490" dirty="0">
                <a:solidFill>
                  <a:srgbClr val="2F6885"/>
                </a:solidFill>
              </a:rPr>
              <a:t> </a:t>
            </a:r>
            <a:r>
              <a:rPr sz="3600" spc="-110" dirty="0">
                <a:solidFill>
                  <a:srgbClr val="2F6885"/>
                </a:solidFill>
              </a:rPr>
              <a:t>Orbit </a:t>
            </a:r>
            <a:r>
              <a:rPr sz="3600" spc="-20" dirty="0">
                <a:solidFill>
                  <a:srgbClr val="2F6885"/>
                </a:solidFill>
              </a:rPr>
              <a:t>type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15377" y="5024222"/>
            <a:ext cx="7894955" cy="9131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Payloadmass</a:t>
            </a:r>
            <a:r>
              <a:rPr sz="155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seems</a:t>
            </a:r>
            <a:r>
              <a:rPr sz="15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correlatewith</a:t>
            </a:r>
            <a:r>
              <a:rPr sz="15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LEO</a:t>
            </a:r>
            <a:r>
              <a:rPr sz="15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SSO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seem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55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relatively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55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5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55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VLEO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5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55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15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794" y="4330128"/>
            <a:ext cx="58337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Orange</a:t>
            </a:r>
            <a:r>
              <a:rPr sz="1550" spc="-114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indicates</a:t>
            </a:r>
            <a:r>
              <a:rPr sz="1550" spc="-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successful</a:t>
            </a:r>
            <a:r>
              <a:rPr sz="1550" spc="-8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launch;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Purpleindicates</a:t>
            </a:r>
            <a:r>
              <a:rPr sz="1550" spc="-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unsuccessful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launch.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" y="1762125"/>
            <a:ext cx="1114425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3"/>
            <a:ext cx="12192000" cy="523875"/>
            <a:chOff x="0" y="6334123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3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549"/>
                  </a:lnTo>
                  <a:lnTo>
                    <a:pt x="12192000" y="665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90625" y="1015375"/>
            <a:ext cx="9972675" cy="546735"/>
            <a:chOff x="1190625" y="1015375"/>
            <a:chExt cx="9972675" cy="5467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8074" y="1015375"/>
              <a:ext cx="2109010" cy="4671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90625" y="1495447"/>
              <a:ext cx="9972675" cy="66675"/>
            </a:xfrm>
            <a:custGeom>
              <a:avLst/>
              <a:gdLst/>
              <a:ahLst/>
              <a:cxnLst/>
              <a:rect l="l" t="t" r="r" b="b"/>
              <a:pathLst>
                <a:path w="9972675" h="66675">
                  <a:moveTo>
                    <a:pt x="9972167" y="0"/>
                  </a:moveTo>
                  <a:lnTo>
                    <a:pt x="0" y="0"/>
                  </a:lnTo>
                  <a:lnTo>
                    <a:pt x="0" y="66271"/>
                  </a:lnTo>
                  <a:lnTo>
                    <a:pt x="9972167" y="66271"/>
                  </a:lnTo>
                  <a:lnTo>
                    <a:pt x="9972167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6755" y="1741636"/>
            <a:ext cx="122555" cy="25634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15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15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15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15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15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15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8074" y="1905000"/>
            <a:ext cx="1309842" cy="2157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9462" y="1918771"/>
            <a:ext cx="1379496" cy="2570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8060" y="2333625"/>
            <a:ext cx="1693692" cy="2157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8088" y="2757404"/>
            <a:ext cx="1864948" cy="27107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8036" y="3185941"/>
            <a:ext cx="978731" cy="211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9764" y="3600535"/>
            <a:ext cx="1531131" cy="22512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90596" y="4029075"/>
            <a:ext cx="1364150" cy="26624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958576" y="6562804"/>
            <a:ext cx="15684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4912"/>
            <a:ext cx="12192000" cy="1943100"/>
          </a:xfrm>
          <a:custGeom>
            <a:avLst/>
            <a:gdLst/>
            <a:ahLst/>
            <a:cxnLst/>
            <a:rect l="l" t="t" r="r" b="b"/>
            <a:pathLst>
              <a:path w="12192000" h="1943100">
                <a:moveTo>
                  <a:pt x="12191746" y="63982"/>
                </a:moveTo>
                <a:lnTo>
                  <a:pt x="0" y="63982"/>
                </a:lnTo>
                <a:lnTo>
                  <a:pt x="0" y="1942693"/>
                </a:lnTo>
                <a:lnTo>
                  <a:pt x="12191746" y="1942693"/>
                </a:lnTo>
                <a:lnTo>
                  <a:pt x="12191746" y="63982"/>
                </a:lnTo>
                <a:close/>
              </a:path>
              <a:path w="12192000" h="1943100">
                <a:moveTo>
                  <a:pt x="12191746" y="0"/>
                </a:moveTo>
                <a:lnTo>
                  <a:pt x="0" y="0"/>
                </a:lnTo>
                <a:lnTo>
                  <a:pt x="0" y="63741"/>
                </a:lnTo>
                <a:lnTo>
                  <a:pt x="12191746" y="63741"/>
                </a:lnTo>
                <a:lnTo>
                  <a:pt x="12191746" y="0"/>
                </a:lnTo>
                <a:close/>
              </a:path>
            </a:pathLst>
          </a:custGeom>
          <a:solidFill>
            <a:srgbClr val="1F4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600" y="228600"/>
            <a:ext cx="8534400" cy="1507067"/>
          </a:xfrm>
          <a:prstGeom prst="rect">
            <a:avLst/>
          </a:prstGeom>
        </p:spPr>
        <p:txBody>
          <a:bodyPr vert="horz" wrap="square" lIns="0" tIns="540210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z="3600" spc="-270" dirty="0">
                <a:solidFill>
                  <a:srgbClr val="2F6885"/>
                </a:solidFill>
              </a:rPr>
              <a:t>Launch</a:t>
            </a:r>
            <a:r>
              <a:rPr sz="3600" spc="-630" dirty="0">
                <a:solidFill>
                  <a:srgbClr val="2F6885"/>
                </a:solidFill>
              </a:rPr>
              <a:t> </a:t>
            </a:r>
            <a:r>
              <a:rPr sz="3600" spc="-480" dirty="0">
                <a:solidFill>
                  <a:srgbClr val="2F6885"/>
                </a:solidFill>
              </a:rPr>
              <a:t>S</a:t>
            </a:r>
            <a:r>
              <a:rPr sz="3600" spc="-484" dirty="0">
                <a:solidFill>
                  <a:srgbClr val="2F6885"/>
                </a:solidFill>
              </a:rPr>
              <a:t>u</a:t>
            </a:r>
            <a:r>
              <a:rPr sz="3600" spc="-455" dirty="0">
                <a:solidFill>
                  <a:srgbClr val="2F6885"/>
                </a:solidFill>
              </a:rPr>
              <a:t>cc</a:t>
            </a:r>
            <a:r>
              <a:rPr sz="3600" spc="-480" dirty="0">
                <a:solidFill>
                  <a:srgbClr val="2F6885"/>
                </a:solidFill>
              </a:rPr>
              <a:t>e</a:t>
            </a:r>
            <a:r>
              <a:rPr sz="3600" spc="-509" dirty="0">
                <a:solidFill>
                  <a:srgbClr val="2F6885"/>
                </a:solidFill>
              </a:rPr>
              <a:t>s</a:t>
            </a:r>
            <a:r>
              <a:rPr sz="3600" spc="25" dirty="0">
                <a:solidFill>
                  <a:srgbClr val="2F6885"/>
                </a:solidFill>
              </a:rPr>
              <a:t>s</a:t>
            </a:r>
            <a:r>
              <a:rPr sz="3600" spc="-795" dirty="0">
                <a:solidFill>
                  <a:srgbClr val="2F6885"/>
                </a:solidFill>
              </a:rPr>
              <a:t>Y</a:t>
            </a:r>
            <a:r>
              <a:rPr sz="3600" spc="-335" dirty="0">
                <a:solidFill>
                  <a:srgbClr val="2F6885"/>
                </a:solidFill>
              </a:rPr>
              <a:t>e</a:t>
            </a:r>
            <a:r>
              <a:rPr sz="3600" spc="-409" dirty="0">
                <a:solidFill>
                  <a:srgbClr val="2F6885"/>
                </a:solidFill>
              </a:rPr>
              <a:t>a</a:t>
            </a:r>
            <a:r>
              <a:rPr sz="3600" spc="-290" dirty="0">
                <a:solidFill>
                  <a:srgbClr val="2F6885"/>
                </a:solidFill>
              </a:rPr>
              <a:t>r</a:t>
            </a:r>
            <a:r>
              <a:rPr sz="3600" spc="-405" dirty="0">
                <a:solidFill>
                  <a:srgbClr val="2F6885"/>
                </a:solidFill>
              </a:rPr>
              <a:t>l</a:t>
            </a:r>
            <a:r>
              <a:rPr sz="3600" spc="235" dirty="0">
                <a:solidFill>
                  <a:srgbClr val="2F6885"/>
                </a:solidFill>
              </a:rPr>
              <a:t>y</a:t>
            </a:r>
            <a:r>
              <a:rPr sz="3600" spc="-685" dirty="0">
                <a:solidFill>
                  <a:srgbClr val="2F6885"/>
                </a:solidFill>
              </a:rPr>
              <a:t>T</a:t>
            </a:r>
            <a:r>
              <a:rPr sz="3600" spc="-295" dirty="0">
                <a:solidFill>
                  <a:srgbClr val="2F6885"/>
                </a:solidFill>
              </a:rPr>
              <a:t>r</a:t>
            </a:r>
            <a:r>
              <a:rPr sz="3600" spc="-330" dirty="0">
                <a:solidFill>
                  <a:srgbClr val="2F6885"/>
                </a:solidFill>
              </a:rPr>
              <a:t>e</a:t>
            </a:r>
            <a:r>
              <a:rPr sz="3600" spc="-340" dirty="0">
                <a:solidFill>
                  <a:srgbClr val="2F6885"/>
                </a:solidFill>
              </a:rPr>
              <a:t>n</a:t>
            </a:r>
            <a:r>
              <a:rPr sz="3600" spc="-15" dirty="0">
                <a:solidFill>
                  <a:srgbClr val="2F6885"/>
                </a:solidFill>
              </a:rPr>
              <a:t>d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89230" y="4961255"/>
            <a:ext cx="5906770" cy="617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generally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increases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5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2013</a:t>
            </a:r>
            <a:r>
              <a:rPr sz="15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slight</a:t>
            </a:r>
            <a:r>
              <a:rPr sz="155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dip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2018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55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recent</a:t>
            </a:r>
            <a:r>
              <a:rPr sz="155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r>
              <a:rPr sz="155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80%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1626" y="2731452"/>
            <a:ext cx="1929764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95%</a:t>
            </a:r>
            <a:r>
              <a:rPr sz="1550" spc="-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confidence</a:t>
            </a:r>
            <a:r>
              <a:rPr sz="1550" spc="-11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interval </a:t>
            </a:r>
            <a:r>
              <a:rPr sz="1550" dirty="0">
                <a:latin typeface="Calibri"/>
                <a:cs typeface="Calibri"/>
              </a:rPr>
              <a:t>(light</a:t>
            </a:r>
            <a:r>
              <a:rPr sz="1550" spc="-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blue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shading)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25" y="1647825"/>
            <a:ext cx="45243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8200" y="414123"/>
            <a:ext cx="8534400" cy="1507067"/>
          </a:xfrm>
          <a:prstGeom prst="rect">
            <a:avLst/>
          </a:prstGeom>
        </p:spPr>
        <p:txBody>
          <a:bodyPr vert="horz" wrap="square" lIns="0" tIns="565801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All</a:t>
            </a:r>
            <a:r>
              <a:rPr spc="-525" dirty="0"/>
              <a:t> </a:t>
            </a:r>
            <a:r>
              <a:rPr spc="-315" dirty="0"/>
              <a:t>Launch</a:t>
            </a:r>
            <a:r>
              <a:rPr spc="-900" dirty="0"/>
              <a:t> </a:t>
            </a:r>
            <a:r>
              <a:rPr spc="-305" dirty="0"/>
              <a:t>S</a:t>
            </a:r>
            <a:r>
              <a:rPr spc="-409" dirty="0"/>
              <a:t>i</a:t>
            </a:r>
            <a:r>
              <a:rPr spc="-415" dirty="0"/>
              <a:t>t</a:t>
            </a:r>
            <a:r>
              <a:rPr spc="290" dirty="0"/>
              <a:t>e</a:t>
            </a:r>
            <a:r>
              <a:rPr spc="-455" dirty="0"/>
              <a:t>N</a:t>
            </a:r>
            <a:r>
              <a:rPr spc="-440" dirty="0"/>
              <a:t>a</a:t>
            </a:r>
            <a:r>
              <a:rPr spc="-475" dirty="0"/>
              <a:t>m</a:t>
            </a:r>
            <a:r>
              <a:rPr spc="-455" dirty="0"/>
              <a:t>e</a:t>
            </a:r>
            <a:r>
              <a:rPr spc="-1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6829" y="2294572"/>
            <a:ext cx="4180204" cy="40132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2286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Query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launch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site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names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database.</a:t>
            </a:r>
            <a:endParaRPr sz="1800">
              <a:latin typeface="Trebuchet MS"/>
              <a:cs typeface="Trebuchet MS"/>
            </a:endParaRPr>
          </a:p>
          <a:p>
            <a:pPr marL="355600" marR="14604" indent="-343535">
              <a:lnSpc>
                <a:spcPct val="107800"/>
              </a:lnSpc>
              <a:spcBef>
                <a:spcPts val="112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CCAFS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SLC-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40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CCAFSSLC-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40</a:t>
            </a:r>
            <a:r>
              <a:rPr sz="18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likely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represent</a:t>
            </a:r>
            <a:r>
              <a:rPr sz="1800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launch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site</a:t>
            </a:r>
            <a:r>
              <a:rPr sz="18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entry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errors.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CCAFS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LC-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40</a:t>
            </a:r>
            <a:r>
              <a:rPr sz="18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endParaRPr sz="1800">
              <a:latin typeface="Trebuchet MS"/>
              <a:cs typeface="Trebuchet MS"/>
            </a:endParaRPr>
          </a:p>
          <a:p>
            <a:pPr marL="355600" marR="2035810">
              <a:lnSpc>
                <a:spcPct val="1565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previous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name.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800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355600" marR="2635250">
              <a:lnSpc>
                <a:spcPct val="156500"/>
              </a:lnSpc>
              <a:spcBef>
                <a:spcPts val="7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unique launch_site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900" spc="-25" dirty="0">
                <a:solidFill>
                  <a:srgbClr val="90C225"/>
                </a:solidFill>
                <a:latin typeface="Trebuchet MS"/>
                <a:cs typeface="Trebuchet MS"/>
              </a:rPr>
              <a:t>25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09800"/>
            <a:ext cx="4181475" cy="30575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59984" y="6304917"/>
            <a:ext cx="1498600" cy="291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values:</a:t>
            </a:r>
            <a:r>
              <a:rPr sz="1800" spc="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CCAFS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609600" y="762000"/>
            <a:ext cx="8534400" cy="1507067"/>
          </a:xfrm>
          <a:prstGeom prst="rect">
            <a:avLst/>
          </a:prstGeom>
        </p:spPr>
        <p:txBody>
          <a:bodyPr vert="horz" wrap="square" lIns="0" tIns="862029" rIns="0" bIns="0" rtlCol="0">
            <a:spAutoFit/>
          </a:bodyPr>
          <a:lstStyle/>
          <a:p>
            <a:pPr marL="682625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Launch</a:t>
            </a:r>
            <a:r>
              <a:rPr spc="-880" dirty="0"/>
              <a:t> </a:t>
            </a:r>
            <a:r>
              <a:rPr spc="-250" dirty="0"/>
              <a:t>Site</a:t>
            </a:r>
            <a:r>
              <a:rPr spc="-785" dirty="0"/>
              <a:t> </a:t>
            </a:r>
            <a:r>
              <a:rPr spc="-385" dirty="0"/>
              <a:t>N</a:t>
            </a:r>
            <a:r>
              <a:rPr spc="-370" dirty="0"/>
              <a:t>a</a:t>
            </a:r>
            <a:r>
              <a:rPr spc="-400" dirty="0"/>
              <a:t>m</a:t>
            </a:r>
            <a:r>
              <a:rPr spc="-390" dirty="0"/>
              <a:t>e</a:t>
            </a:r>
            <a:r>
              <a:rPr spc="145" dirty="0"/>
              <a:t>s</a:t>
            </a:r>
            <a:r>
              <a:rPr spc="-340" dirty="0"/>
              <a:t>B</a:t>
            </a:r>
            <a:r>
              <a:rPr spc="-315" dirty="0"/>
              <a:t>e</a:t>
            </a:r>
            <a:r>
              <a:rPr spc="-335" dirty="0"/>
              <a:t>g</a:t>
            </a:r>
            <a:r>
              <a:rPr spc="-340" dirty="0"/>
              <a:t>i</a:t>
            </a:r>
            <a:r>
              <a:rPr spc="-315" dirty="0"/>
              <a:t>nn</a:t>
            </a:r>
            <a:r>
              <a:rPr spc="-340" dirty="0"/>
              <a:t>i</a:t>
            </a:r>
            <a:r>
              <a:rPr spc="-315" dirty="0"/>
              <a:t>n</a:t>
            </a:r>
            <a:r>
              <a:rPr spc="-15" dirty="0"/>
              <a:t>g</a:t>
            </a:r>
            <a:r>
              <a:rPr spc="-869" dirty="0"/>
              <a:t> </a:t>
            </a:r>
            <a:r>
              <a:rPr spc="-70" dirty="0"/>
              <a:t>with</a:t>
            </a:r>
            <a:r>
              <a:rPr spc="-630" dirty="0"/>
              <a:t> </a:t>
            </a:r>
            <a:r>
              <a:rPr spc="-520" dirty="0"/>
              <a:t>`</a:t>
            </a:r>
            <a:r>
              <a:rPr spc="-580" dirty="0"/>
              <a:t>CC</a:t>
            </a:r>
            <a:r>
              <a:rPr spc="-540" dirty="0"/>
              <a:t>A</a:t>
            </a:r>
            <a:r>
              <a:rPr spc="-20" dirty="0"/>
              <a:t>`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8690991" y="2443162"/>
            <a:ext cx="2305685" cy="11836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300"/>
              </a:spcBef>
            </a:pP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five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entries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Launch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Site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3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beginning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CCA.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75" y="1943100"/>
            <a:ext cx="597217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76200" y="4824941"/>
            <a:ext cx="8534400" cy="1507067"/>
          </a:xfrm>
          <a:prstGeom prst="rect">
            <a:avLst/>
          </a:prstGeom>
        </p:spPr>
        <p:txBody>
          <a:bodyPr vert="horz" wrap="square" lIns="0" tIns="565801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105"/>
              </a:spcBef>
            </a:pPr>
            <a:r>
              <a:rPr spc="-990" dirty="0"/>
              <a:t>T</a:t>
            </a:r>
            <a:r>
              <a:rPr spc="-405" dirty="0"/>
              <a:t>o</a:t>
            </a:r>
            <a:r>
              <a:rPr spc="-409" dirty="0"/>
              <a:t>t</a:t>
            </a:r>
            <a:r>
              <a:rPr spc="-350" dirty="0"/>
              <a:t>a</a:t>
            </a:r>
            <a:r>
              <a:rPr dirty="0"/>
              <a:t>l</a:t>
            </a:r>
            <a:r>
              <a:rPr spc="-605" dirty="0"/>
              <a:t> </a:t>
            </a:r>
            <a:r>
              <a:rPr spc="-655" dirty="0"/>
              <a:t>P</a:t>
            </a:r>
            <a:r>
              <a:rPr spc="-425" dirty="0"/>
              <a:t>ay</a:t>
            </a:r>
            <a:r>
              <a:rPr spc="-445" dirty="0"/>
              <a:t>l</a:t>
            </a:r>
            <a:r>
              <a:rPr spc="-484" dirty="0"/>
              <a:t>o</a:t>
            </a:r>
            <a:r>
              <a:rPr spc="-420" dirty="0"/>
              <a:t>a</a:t>
            </a:r>
            <a:r>
              <a:rPr dirty="0"/>
              <a:t>d</a:t>
            </a:r>
            <a:r>
              <a:rPr spc="-819" dirty="0"/>
              <a:t> </a:t>
            </a:r>
            <a:r>
              <a:rPr spc="-340" dirty="0"/>
              <a:t>Mass</a:t>
            </a:r>
            <a:r>
              <a:rPr spc="-840" dirty="0"/>
              <a:t> </a:t>
            </a:r>
            <a:r>
              <a:rPr spc="-120" dirty="0"/>
              <a:t>from</a:t>
            </a:r>
            <a:r>
              <a:rPr spc="-700" dirty="0"/>
              <a:t> N</a:t>
            </a:r>
            <a:r>
              <a:rPr spc="-705" dirty="0"/>
              <a:t>A</a:t>
            </a:r>
            <a:r>
              <a:rPr spc="-710" dirty="0"/>
              <a:t>S</a:t>
            </a:r>
            <a:r>
              <a:rPr spc="-35"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741031" y="2193607"/>
            <a:ext cx="3472179" cy="24523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9525">
              <a:lnSpc>
                <a:spcPct val="92300"/>
              </a:lnSpc>
              <a:spcBef>
                <a:spcPts val="31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sums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spc="-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kg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NASA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customer.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44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CRS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stands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Commercial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Resupply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payloads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International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Station (ISS).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266950"/>
            <a:ext cx="435292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5400" y="1586993"/>
            <a:ext cx="73044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35" dirty="0"/>
              <a:t>A</a:t>
            </a:r>
            <a:r>
              <a:rPr spc="-480" dirty="0"/>
              <a:t>v</a:t>
            </a:r>
            <a:r>
              <a:rPr spc="-450" dirty="0"/>
              <a:t>e</a:t>
            </a:r>
            <a:r>
              <a:rPr spc="-445" dirty="0"/>
              <a:t>r</a:t>
            </a:r>
            <a:r>
              <a:rPr spc="-425" dirty="0"/>
              <a:t>a</a:t>
            </a:r>
            <a:r>
              <a:rPr spc="-465" dirty="0"/>
              <a:t>g</a:t>
            </a:r>
            <a:r>
              <a:rPr dirty="0"/>
              <a:t>e</a:t>
            </a:r>
            <a:r>
              <a:rPr spc="-695" dirty="0"/>
              <a:t> </a:t>
            </a:r>
            <a:r>
              <a:rPr spc="-655" dirty="0"/>
              <a:t>P</a:t>
            </a:r>
            <a:r>
              <a:rPr spc="-430" dirty="0"/>
              <a:t>a</a:t>
            </a:r>
            <a:r>
              <a:rPr spc="-420" dirty="0"/>
              <a:t>y</a:t>
            </a:r>
            <a:r>
              <a:rPr spc="-445" dirty="0"/>
              <a:t>l</a:t>
            </a:r>
            <a:r>
              <a:rPr spc="-484" dirty="0"/>
              <a:t>o</a:t>
            </a:r>
            <a:r>
              <a:rPr spc="-425" dirty="0"/>
              <a:t>a</a:t>
            </a:r>
            <a:r>
              <a:rPr dirty="0"/>
              <a:t>d</a:t>
            </a:r>
            <a:r>
              <a:rPr spc="-825" dirty="0"/>
              <a:t> </a:t>
            </a:r>
            <a:r>
              <a:rPr spc="-340" dirty="0"/>
              <a:t>Mass</a:t>
            </a:r>
            <a:r>
              <a:rPr spc="-844" dirty="0"/>
              <a:t> </a:t>
            </a:r>
            <a:r>
              <a:rPr spc="-140" dirty="0"/>
              <a:t>by</a:t>
            </a:r>
            <a:r>
              <a:rPr spc="-585" dirty="0"/>
              <a:t> </a:t>
            </a:r>
            <a:r>
              <a:rPr spc="-475" dirty="0"/>
              <a:t>F</a:t>
            </a:r>
            <a:r>
              <a:rPr spc="210" dirty="0"/>
              <a:t>9</a:t>
            </a:r>
            <a:r>
              <a:rPr spc="-295" dirty="0"/>
              <a:t>v</a:t>
            </a:r>
            <a:r>
              <a:rPr spc="-235" dirty="0"/>
              <a:t>1.</a:t>
            </a:r>
            <a:r>
              <a:rPr spc="35"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8295640" y="2030412"/>
            <a:ext cx="2696845" cy="21945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164465">
              <a:lnSpc>
                <a:spcPct val="91800"/>
              </a:lnSpc>
              <a:spcBef>
                <a:spcPts val="32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calculates</a:t>
            </a:r>
            <a:r>
              <a:rPr sz="2000" spc="-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payload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launches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used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booster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2000" spc="-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F9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v1.1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92300"/>
              </a:lnSpc>
              <a:spcBef>
                <a:spcPts val="1390"/>
              </a:spcBef>
            </a:pP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payload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F9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1.1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endof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payload</a:t>
            </a: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mass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2266950"/>
            <a:ext cx="4905375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6800" y="1951546"/>
            <a:ext cx="7153909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95"/>
              </a:spcBef>
            </a:pPr>
            <a:r>
              <a:rPr sz="3600" spc="-405" dirty="0"/>
              <a:t>S</a:t>
            </a:r>
            <a:r>
              <a:rPr sz="3600" spc="-409" dirty="0"/>
              <a:t>u</a:t>
            </a:r>
            <a:r>
              <a:rPr sz="3600" spc="-380" dirty="0"/>
              <a:t>cc</a:t>
            </a:r>
            <a:r>
              <a:rPr sz="3600" spc="-409" dirty="0"/>
              <a:t>e</a:t>
            </a:r>
            <a:r>
              <a:rPr sz="3600" spc="-430" dirty="0"/>
              <a:t>ss</a:t>
            </a:r>
            <a:r>
              <a:rPr sz="3600" spc="-375" dirty="0"/>
              <a:t>f</a:t>
            </a:r>
            <a:r>
              <a:rPr sz="3600" spc="-409" dirty="0"/>
              <a:t>u</a:t>
            </a:r>
            <a:r>
              <a:rPr sz="3600" spc="195" dirty="0"/>
              <a:t>l</a:t>
            </a:r>
            <a:r>
              <a:rPr sz="3600" spc="-355" dirty="0"/>
              <a:t>D</a:t>
            </a:r>
            <a:r>
              <a:rPr sz="3600" spc="-295" dirty="0"/>
              <a:t>r</a:t>
            </a:r>
            <a:r>
              <a:rPr sz="3600" spc="-305" dirty="0"/>
              <a:t>o</a:t>
            </a:r>
            <a:r>
              <a:rPr sz="3600" spc="-335" dirty="0"/>
              <a:t>n</a:t>
            </a:r>
            <a:r>
              <a:rPr sz="3600" spc="-15" dirty="0"/>
              <a:t>e</a:t>
            </a:r>
            <a:r>
              <a:rPr sz="3600" spc="-595" dirty="0"/>
              <a:t> </a:t>
            </a:r>
            <a:r>
              <a:rPr sz="3600" spc="-290" dirty="0"/>
              <a:t>Ship</a:t>
            </a:r>
            <a:r>
              <a:rPr sz="3600" spc="-735" dirty="0"/>
              <a:t> </a:t>
            </a:r>
            <a:r>
              <a:rPr sz="3600" spc="-335" dirty="0"/>
              <a:t>Landing</a:t>
            </a:r>
            <a:r>
              <a:rPr sz="3600" spc="-509" dirty="0"/>
              <a:t> </a:t>
            </a:r>
            <a:r>
              <a:rPr sz="3600" spc="-55" dirty="0"/>
              <a:t>with</a:t>
            </a:r>
            <a:r>
              <a:rPr sz="3600" spc="-685" dirty="0"/>
              <a:t> </a:t>
            </a:r>
            <a:r>
              <a:rPr sz="3600" spc="-535" dirty="0"/>
              <a:t>P</a:t>
            </a:r>
            <a:r>
              <a:rPr sz="3600" spc="-409" dirty="0"/>
              <a:t>a</a:t>
            </a:r>
            <a:r>
              <a:rPr sz="3600" spc="-370" dirty="0"/>
              <a:t>y</a:t>
            </a:r>
            <a:r>
              <a:rPr sz="3600" spc="-405" dirty="0"/>
              <a:t>l</a:t>
            </a:r>
            <a:r>
              <a:rPr sz="3600" spc="-380" dirty="0"/>
              <a:t>o</a:t>
            </a:r>
            <a:r>
              <a:rPr sz="3600" spc="-405" dirty="0"/>
              <a:t>a</a:t>
            </a:r>
            <a:r>
              <a:rPr sz="3600" spc="-15" dirty="0"/>
              <a:t>d</a:t>
            </a:r>
            <a:r>
              <a:rPr sz="3600" spc="-360" dirty="0"/>
              <a:t> </a:t>
            </a:r>
            <a:r>
              <a:rPr sz="3600" spc="-265" dirty="0"/>
              <a:t>Between</a:t>
            </a:r>
            <a:r>
              <a:rPr sz="3600" spc="-570" dirty="0"/>
              <a:t> </a:t>
            </a:r>
            <a:r>
              <a:rPr sz="3600" spc="-245" dirty="0"/>
              <a:t>4000</a:t>
            </a:r>
            <a:r>
              <a:rPr sz="3600" spc="-484" dirty="0"/>
              <a:t> </a:t>
            </a:r>
            <a:r>
              <a:rPr sz="3600" spc="-180" dirty="0"/>
              <a:t>a</a:t>
            </a:r>
            <a:r>
              <a:rPr sz="3600" spc="-185" dirty="0"/>
              <a:t>n</a:t>
            </a:r>
            <a:r>
              <a:rPr sz="3600" spc="380" dirty="0"/>
              <a:t>d</a:t>
            </a:r>
            <a:r>
              <a:rPr sz="3600" spc="-180" dirty="0"/>
              <a:t>6000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907655" y="2595244"/>
            <a:ext cx="3091815" cy="14605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31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query returns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four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booster</a:t>
            </a:r>
            <a:r>
              <a:rPr sz="2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versions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had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drone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ship</a:t>
            </a:r>
            <a:r>
              <a:rPr sz="20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landings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payload</a:t>
            </a: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mass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4000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6000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noninclusively.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696" y="3810000"/>
            <a:ext cx="688657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1447" y="3124200"/>
            <a:ext cx="8534400" cy="1507067"/>
          </a:xfrm>
          <a:prstGeom prst="rect">
            <a:avLst/>
          </a:prstGeom>
        </p:spPr>
        <p:txBody>
          <a:bodyPr vert="horz" wrap="square" lIns="0" tIns="774398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5"/>
              </a:spcBef>
            </a:pPr>
            <a:r>
              <a:rPr spc="-994" dirty="0"/>
              <a:t>T</a:t>
            </a:r>
            <a:r>
              <a:rPr spc="-409" dirty="0"/>
              <a:t>o</a:t>
            </a:r>
            <a:r>
              <a:rPr spc="-415" dirty="0"/>
              <a:t>t</a:t>
            </a:r>
            <a:r>
              <a:rPr spc="-360" dirty="0"/>
              <a:t>a</a:t>
            </a:r>
            <a:r>
              <a:rPr spc="-5" dirty="0"/>
              <a:t>l</a:t>
            </a:r>
            <a:r>
              <a:rPr spc="-615" dirty="0"/>
              <a:t> </a:t>
            </a:r>
            <a:r>
              <a:rPr spc="-254" dirty="0"/>
              <a:t>Number</a:t>
            </a:r>
            <a:r>
              <a:rPr spc="-540" dirty="0"/>
              <a:t> </a:t>
            </a:r>
            <a:r>
              <a:rPr dirty="0"/>
              <a:t>of</a:t>
            </a:r>
            <a:r>
              <a:rPr spc="-200" dirty="0"/>
              <a:t> </a:t>
            </a:r>
            <a:r>
              <a:rPr spc="-575" dirty="0"/>
              <a:t>E</a:t>
            </a:r>
            <a:r>
              <a:rPr spc="-525" dirty="0"/>
              <a:t>a</a:t>
            </a:r>
            <a:r>
              <a:rPr spc="-520" dirty="0"/>
              <a:t>c</a:t>
            </a:r>
            <a:r>
              <a:rPr spc="210" dirty="0"/>
              <a:t>h</a:t>
            </a:r>
            <a:r>
              <a:rPr spc="-350" dirty="0"/>
              <a:t>M</a:t>
            </a:r>
            <a:r>
              <a:rPr spc="-340" dirty="0"/>
              <a:t>i</a:t>
            </a:r>
            <a:r>
              <a:rPr spc="-310" dirty="0"/>
              <a:t>ss</a:t>
            </a:r>
            <a:r>
              <a:rPr spc="-345" dirty="0"/>
              <a:t>io</a:t>
            </a:r>
            <a:r>
              <a:rPr spc="135" dirty="0"/>
              <a:t>n</a:t>
            </a:r>
            <a:r>
              <a:rPr spc="-325" dirty="0"/>
              <a:t>O</a:t>
            </a:r>
            <a:r>
              <a:rPr spc="-390" dirty="0"/>
              <a:t>u</a:t>
            </a:r>
            <a:r>
              <a:rPr spc="-350" dirty="0"/>
              <a:t>t</a:t>
            </a:r>
            <a:r>
              <a:rPr spc="-295" dirty="0"/>
              <a:t>c</a:t>
            </a:r>
            <a:r>
              <a:rPr spc="-420" dirty="0"/>
              <a:t>o</a:t>
            </a:r>
            <a:r>
              <a:rPr spc="-330" dirty="0"/>
              <a:t>m</a:t>
            </a:r>
            <a:r>
              <a:rPr spc="-15"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214234" y="1998599"/>
            <a:ext cx="3683635" cy="3387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30"/>
              </a:lnSpc>
              <a:spcBef>
                <a:spcPts val="13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returns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count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ofeach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mission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outcome.</a:t>
            </a:r>
            <a:endParaRPr sz="2000">
              <a:latin typeface="Calibri"/>
              <a:cs typeface="Calibri"/>
            </a:endParaRPr>
          </a:p>
          <a:p>
            <a:pPr marL="12700" marR="93980">
              <a:lnSpc>
                <a:spcPct val="92300"/>
              </a:lnSpc>
              <a:spcBef>
                <a:spcPts val="131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SpaceX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appears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achieve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mission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outcome</a:t>
            </a: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nearly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99%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5"/>
              </a:lnSpc>
              <a:spcBef>
                <a:spcPts val="12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landing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65"/>
              </a:lnSpc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failures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intended.</a:t>
            </a:r>
            <a:endParaRPr sz="2000">
              <a:latin typeface="Calibri"/>
              <a:cs typeface="Calibri"/>
            </a:endParaRPr>
          </a:p>
          <a:p>
            <a:pPr marL="12700" marR="356870">
              <a:lnSpc>
                <a:spcPct val="92400"/>
              </a:lnSpc>
              <a:spcBef>
                <a:spcPts val="1240"/>
              </a:spcBef>
            </a:pP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Interestingly,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unclear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payload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status</a:t>
            </a:r>
            <a:r>
              <a:rPr sz="2000" spc="-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unfortunately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failed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flight.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75" y="2295525"/>
            <a:ext cx="32766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0" y="38831"/>
            <a:ext cx="8534400" cy="1507067"/>
          </a:xfrm>
          <a:prstGeom prst="rect">
            <a:avLst/>
          </a:prstGeom>
        </p:spPr>
        <p:txBody>
          <a:bodyPr vert="horz" wrap="square" lIns="0" tIns="846916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105"/>
              </a:spcBef>
            </a:pPr>
            <a:r>
              <a:rPr spc="-345" dirty="0"/>
              <a:t>Boosters</a:t>
            </a:r>
            <a:r>
              <a:rPr spc="-540" dirty="0"/>
              <a:t> </a:t>
            </a:r>
            <a:r>
              <a:rPr spc="-90" dirty="0"/>
              <a:t>that</a:t>
            </a:r>
            <a:r>
              <a:rPr spc="-240" dirty="0"/>
              <a:t> </a:t>
            </a:r>
            <a:r>
              <a:rPr spc="-265" dirty="0"/>
              <a:t>Carried</a:t>
            </a:r>
            <a:r>
              <a:rPr spc="-750" dirty="0"/>
              <a:t> </a:t>
            </a:r>
            <a:r>
              <a:rPr spc="-350" dirty="0"/>
              <a:t>M</a:t>
            </a:r>
            <a:r>
              <a:rPr spc="-295" dirty="0"/>
              <a:t>a</a:t>
            </a:r>
            <a:r>
              <a:rPr spc="-325" dirty="0"/>
              <a:t>x</a:t>
            </a:r>
            <a:r>
              <a:rPr spc="-335" dirty="0"/>
              <a:t>i</a:t>
            </a:r>
            <a:r>
              <a:rPr spc="-330" dirty="0"/>
              <a:t>m</a:t>
            </a:r>
            <a:r>
              <a:rPr spc="-320" dirty="0"/>
              <a:t>u</a:t>
            </a:r>
            <a:r>
              <a:rPr spc="125" dirty="0"/>
              <a:t>m</a:t>
            </a:r>
            <a:r>
              <a:rPr spc="-670" dirty="0"/>
              <a:t>P</a:t>
            </a:r>
            <a:r>
              <a:rPr spc="-445" dirty="0"/>
              <a:t>a</a:t>
            </a:r>
            <a:r>
              <a:rPr spc="-434" dirty="0"/>
              <a:t>y</a:t>
            </a:r>
            <a:r>
              <a:rPr spc="-455" dirty="0"/>
              <a:t>l</a:t>
            </a:r>
            <a:r>
              <a:rPr spc="-500" dirty="0"/>
              <a:t>o</a:t>
            </a:r>
            <a:r>
              <a:rPr spc="-434" dirty="0"/>
              <a:t>a</a:t>
            </a:r>
            <a:r>
              <a:rPr spc="-15" dirty="0"/>
              <a:t>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989191" y="2074481"/>
            <a:ext cx="4495800" cy="23571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38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returns 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booster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versions</a:t>
            </a:r>
            <a:r>
              <a:rPr sz="2000" spc="-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carried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payload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mass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15600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kg.</a:t>
            </a:r>
            <a:endParaRPr sz="2000">
              <a:latin typeface="Calibri"/>
              <a:cs typeface="Calibri"/>
            </a:endParaRPr>
          </a:p>
          <a:p>
            <a:pPr marL="12700" marR="117475">
              <a:lnSpc>
                <a:spcPts val="2250"/>
              </a:lnSpc>
              <a:spcBef>
                <a:spcPts val="14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booster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versions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F9 B5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B10xx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27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29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56515">
              <a:lnSpc>
                <a:spcPts val="2330"/>
              </a:lnSpc>
              <a:spcBef>
                <a:spcPts val="114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likely</a:t>
            </a:r>
            <a:r>
              <a:rPr sz="2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payload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correlates with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booster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2000" spc="-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971675"/>
            <a:ext cx="41719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504946"/>
            <a:ext cx="9972675" cy="66675"/>
          </a:xfrm>
          <a:custGeom>
            <a:avLst/>
            <a:gdLst/>
            <a:ahLst/>
            <a:cxnLst/>
            <a:rect l="l" t="t" r="r" b="b"/>
            <a:pathLst>
              <a:path w="9972675" h="66675">
                <a:moveTo>
                  <a:pt x="9972167" y="0"/>
                </a:moveTo>
                <a:lnTo>
                  <a:pt x="0" y="0"/>
                </a:lnTo>
                <a:lnTo>
                  <a:pt x="0" y="66424"/>
                </a:lnTo>
                <a:lnTo>
                  <a:pt x="9972167" y="66424"/>
                </a:lnTo>
                <a:lnTo>
                  <a:pt x="9972167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7652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Launch</a:t>
            </a:r>
            <a:r>
              <a:rPr spc="-675" dirty="0"/>
              <a:t> </a:t>
            </a:r>
            <a:r>
              <a:rPr spc="-250" dirty="0"/>
              <a:t>Site</a:t>
            </a:r>
            <a:r>
              <a:rPr spc="-825" dirty="0"/>
              <a:t> </a:t>
            </a:r>
            <a:r>
              <a:rPr spc="-290" dirty="0"/>
              <a:t>Locations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192196" y="883916"/>
            <a:ext cx="9817100" cy="6210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32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map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shows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sites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relative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map.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map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shows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Florida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launch sites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other.</a:t>
            </a:r>
            <a:r>
              <a:rPr sz="2000" spc="-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sites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near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ocean.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1800225"/>
            <a:ext cx="10277475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504946"/>
            <a:ext cx="9972675" cy="66675"/>
          </a:xfrm>
          <a:custGeom>
            <a:avLst/>
            <a:gdLst/>
            <a:ahLst/>
            <a:cxnLst/>
            <a:rect l="l" t="t" r="r" b="b"/>
            <a:pathLst>
              <a:path w="9972675" h="66675">
                <a:moveTo>
                  <a:pt x="9972167" y="0"/>
                </a:moveTo>
                <a:lnTo>
                  <a:pt x="0" y="0"/>
                </a:lnTo>
                <a:lnTo>
                  <a:pt x="0" y="66424"/>
                </a:lnTo>
                <a:lnTo>
                  <a:pt x="9972167" y="66424"/>
                </a:lnTo>
                <a:lnTo>
                  <a:pt x="9972167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7652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Color-</a:t>
            </a:r>
            <a:r>
              <a:rPr spc="-254" dirty="0"/>
              <a:t>Coded</a:t>
            </a:r>
            <a:r>
              <a:rPr spc="-635" dirty="0"/>
              <a:t> </a:t>
            </a:r>
            <a:r>
              <a:rPr spc="-315" dirty="0"/>
              <a:t>Launch</a:t>
            </a:r>
            <a:r>
              <a:rPr spc="-890" dirty="0"/>
              <a:t> </a:t>
            </a:r>
            <a:r>
              <a:rPr spc="-275" dirty="0"/>
              <a:t>Markers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177607" y="872722"/>
            <a:ext cx="9998710" cy="6210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325"/>
              </a:spcBef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Clusters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Folium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map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clicked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display</a:t>
            </a:r>
            <a:r>
              <a:rPr sz="2000" spc="-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(green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icon)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failed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(red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icon).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000" spc="-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VAFB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SLC-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4E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shows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landings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6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failed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landings.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075" y="1800225"/>
            <a:ext cx="561975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3"/>
            <a:ext cx="12192000" cy="523875"/>
            <a:chOff x="0" y="6334123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3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549"/>
                  </a:lnTo>
                  <a:lnTo>
                    <a:pt x="12192000" y="665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90625" y="800100"/>
            <a:ext cx="9972675" cy="838200"/>
            <a:chOff x="1190625" y="800100"/>
            <a:chExt cx="9972675" cy="838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91" y="1015375"/>
              <a:ext cx="2585538" cy="4671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90625" y="1495437"/>
              <a:ext cx="5438775" cy="57150"/>
            </a:xfrm>
            <a:custGeom>
              <a:avLst/>
              <a:gdLst/>
              <a:ahLst/>
              <a:cxnLst/>
              <a:rect l="l" t="t" r="r" b="b"/>
              <a:pathLst>
                <a:path w="5438775" h="57150">
                  <a:moveTo>
                    <a:pt x="5438648" y="0"/>
                  </a:moveTo>
                  <a:lnTo>
                    <a:pt x="0" y="0"/>
                  </a:lnTo>
                  <a:lnTo>
                    <a:pt x="0" y="56756"/>
                  </a:lnTo>
                  <a:lnTo>
                    <a:pt x="5438648" y="56756"/>
                  </a:lnTo>
                  <a:lnTo>
                    <a:pt x="5438648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4300" y="800100"/>
              <a:ext cx="3095625" cy="838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29400" y="1495437"/>
              <a:ext cx="4533900" cy="57150"/>
            </a:xfrm>
            <a:custGeom>
              <a:avLst/>
              <a:gdLst/>
              <a:ahLst/>
              <a:cxnLst/>
              <a:rect l="l" t="t" r="r" b="b"/>
              <a:pathLst>
                <a:path w="4533900" h="57150">
                  <a:moveTo>
                    <a:pt x="4533519" y="0"/>
                  </a:moveTo>
                  <a:lnTo>
                    <a:pt x="0" y="0"/>
                  </a:lnTo>
                  <a:lnTo>
                    <a:pt x="0" y="56756"/>
                  </a:lnTo>
                  <a:lnTo>
                    <a:pt x="4533519" y="56756"/>
                  </a:lnTo>
                  <a:lnTo>
                    <a:pt x="4533519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6660" y="1712912"/>
            <a:ext cx="106045" cy="4260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5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5E5E5E"/>
                </a:solidFill>
                <a:latin typeface="Arial"/>
                <a:cs typeface="Arial"/>
              </a:rPr>
              <a:t>•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80261" y="1826278"/>
            <a:ext cx="2115820" cy="171450"/>
            <a:chOff x="1480261" y="1826278"/>
            <a:chExt cx="2115820" cy="1714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0261" y="1835523"/>
              <a:ext cx="1220219" cy="1617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4281" y="1826278"/>
              <a:ext cx="881448" cy="17102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457325" y="1821656"/>
            <a:ext cx="9239250" cy="1921669"/>
            <a:chOff x="1457325" y="1821656"/>
            <a:chExt cx="9239250" cy="192166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6650" y="1821656"/>
              <a:ext cx="526889" cy="1756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569" y="1821656"/>
              <a:ext cx="1598348" cy="2218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2650" y="1826278"/>
              <a:ext cx="888839" cy="1710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3825" y="1830901"/>
              <a:ext cx="851010" cy="2126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3659" y="1821656"/>
              <a:ext cx="1150813" cy="2218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6096" y="1872502"/>
              <a:ext cx="608362" cy="17102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0221" y="2121553"/>
              <a:ext cx="970817" cy="2172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2846" y="2121553"/>
              <a:ext cx="478220" cy="17102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13921" y="2116931"/>
              <a:ext cx="599213" cy="2218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90950" y="2038350"/>
              <a:ext cx="752475" cy="3143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38650" y="2038350"/>
              <a:ext cx="1609725" cy="3143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53125" y="2038350"/>
              <a:ext cx="895350" cy="3143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34175" y="2038350"/>
              <a:ext cx="876300" cy="3143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6650" y="2038350"/>
              <a:ext cx="638175" cy="3143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01000" y="2038350"/>
              <a:ext cx="1571625" cy="3143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57325" y="2286000"/>
              <a:ext cx="1257300" cy="3143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19375" y="2286000"/>
              <a:ext cx="1085850" cy="3143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62350" y="2286000"/>
              <a:ext cx="1181100" cy="3143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10100" y="2286000"/>
              <a:ext cx="390525" cy="3143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5850" y="2286000"/>
              <a:ext cx="476250" cy="3143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57800" y="2286000"/>
              <a:ext cx="742950" cy="3143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76925" y="2286000"/>
              <a:ext cx="466725" cy="3143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48400" y="2286000"/>
              <a:ext cx="1133475" cy="3143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57325" y="2581275"/>
              <a:ext cx="1247775" cy="3143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62225" y="2581275"/>
              <a:ext cx="409575" cy="3143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86075" y="2581275"/>
              <a:ext cx="1428750" cy="31432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10050" y="2581275"/>
              <a:ext cx="1171575" cy="3143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76850" y="2581275"/>
              <a:ext cx="381000" cy="3143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562600" y="2581275"/>
              <a:ext cx="904875" cy="3143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353175" y="2581275"/>
              <a:ext cx="809625" cy="3143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048500" y="2581275"/>
              <a:ext cx="1066800" cy="3143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001000" y="2581275"/>
              <a:ext cx="1304925" cy="3143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524000" y="2876550"/>
              <a:ext cx="1685925" cy="3143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086100" y="2876550"/>
              <a:ext cx="676275" cy="31432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48075" y="2876550"/>
              <a:ext cx="638175" cy="3143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62425" y="2876550"/>
              <a:ext cx="733425" cy="3143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772025" y="2876550"/>
              <a:ext cx="1771650" cy="3143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19850" y="2876550"/>
              <a:ext cx="390525" cy="3143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05600" y="2876550"/>
              <a:ext cx="609600" cy="31432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219950" y="2876550"/>
              <a:ext cx="657225" cy="3143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72400" y="2876550"/>
              <a:ext cx="1476375" cy="31432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124950" y="2876550"/>
              <a:ext cx="447675" cy="31432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486900" y="2876550"/>
              <a:ext cx="1209675" cy="31432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57325" y="3124200"/>
              <a:ext cx="2171700" cy="3143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457325" y="3419475"/>
              <a:ext cx="1104900" cy="3238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457450" y="3419475"/>
              <a:ext cx="304800" cy="32385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667000" y="3419475"/>
              <a:ext cx="1857375" cy="32385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400550" y="3419475"/>
              <a:ext cx="390525" cy="3238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695825" y="3419475"/>
              <a:ext cx="1314450" cy="3238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867400" y="3419475"/>
              <a:ext cx="104775" cy="323850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1457325" y="4250531"/>
            <a:ext cx="7703820" cy="493395"/>
            <a:chOff x="1457325" y="4250531"/>
            <a:chExt cx="7703820" cy="493395"/>
          </a:xfrm>
        </p:grpSpPr>
        <p:pic>
          <p:nvPicPr>
            <p:cNvPr id="66" name="object 6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80209" y="4264398"/>
              <a:ext cx="503464" cy="16178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066197" y="4250531"/>
              <a:ext cx="984855" cy="17565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133003" y="4250531"/>
              <a:ext cx="1860366" cy="22187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048250" y="4301377"/>
              <a:ext cx="564356" cy="12480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5695234" y="4255153"/>
              <a:ext cx="1132174" cy="21725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918992" y="4250531"/>
              <a:ext cx="879079" cy="22187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881055" y="4250531"/>
              <a:ext cx="1279525" cy="22187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457325" y="4419600"/>
              <a:ext cx="1238250" cy="32385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571750" y="4419600"/>
              <a:ext cx="1162050" cy="32385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609975" y="4419600"/>
              <a:ext cx="628650" cy="32385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133850" y="4419600"/>
              <a:ext cx="1171575" cy="32385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210175" y="4419600"/>
              <a:ext cx="857250" cy="32385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943600" y="4419600"/>
              <a:ext cx="2362200" cy="323850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9238894" y="4259776"/>
            <a:ext cx="916929" cy="212631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0210800" y="4264398"/>
            <a:ext cx="737271" cy="161784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1457325" y="4955381"/>
            <a:ext cx="6155690" cy="483870"/>
            <a:chOff x="1457325" y="4955381"/>
            <a:chExt cx="6155690" cy="483870"/>
          </a:xfrm>
        </p:grpSpPr>
        <p:pic>
          <p:nvPicPr>
            <p:cNvPr id="82" name="object 8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457325" y="4960003"/>
              <a:ext cx="281527" cy="17102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832768" y="4969248"/>
              <a:ext cx="331469" cy="16178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247200" y="4960003"/>
              <a:ext cx="834966" cy="17102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171079" y="4960003"/>
              <a:ext cx="1066223" cy="21725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319398" y="4955381"/>
              <a:ext cx="759265" cy="17565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152306" y="4960003"/>
              <a:ext cx="737828" cy="17102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010275" y="4955381"/>
              <a:ext cx="503195" cy="17565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600458" y="5006227"/>
              <a:ext cx="1012031" cy="17102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457325" y="5124450"/>
              <a:ext cx="447675" cy="31432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809750" y="5124450"/>
              <a:ext cx="1047750" cy="31432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733675" y="5124450"/>
              <a:ext cx="657225" cy="31432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286125" y="5124450"/>
              <a:ext cx="1276350" cy="31432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438650" y="5124450"/>
              <a:ext cx="1343025" cy="31432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5676900" y="5124450"/>
              <a:ext cx="1219200" cy="314325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7690514" y="4983115"/>
            <a:ext cx="412011" cy="147917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8176372" y="4957626"/>
            <a:ext cx="224117" cy="17512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8457847" y="4960003"/>
            <a:ext cx="674158" cy="171029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9200774" y="4964626"/>
            <a:ext cx="503195" cy="166407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480216" y="5674098"/>
            <a:ext cx="563132" cy="161784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2171375" y="5664853"/>
            <a:ext cx="483053" cy="171029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2752164" y="5660231"/>
            <a:ext cx="152540" cy="175652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2990114" y="5664853"/>
            <a:ext cx="842451" cy="171029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3909865" y="5664853"/>
            <a:ext cx="295373" cy="171029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4285529" y="5664853"/>
            <a:ext cx="669015" cy="171029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5028452" y="5664853"/>
            <a:ext cx="709238" cy="171029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5819416" y="5660231"/>
            <a:ext cx="1622544" cy="175652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7528966" y="5664853"/>
            <a:ext cx="416845" cy="171029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8067330" y="5711077"/>
            <a:ext cx="1019060" cy="171029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10958576" y="6562804"/>
            <a:ext cx="15684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0625" y="1504946"/>
            <a:ext cx="9972675" cy="66675"/>
          </a:xfrm>
          <a:custGeom>
            <a:avLst/>
            <a:gdLst/>
            <a:ahLst/>
            <a:cxnLst/>
            <a:rect l="l" t="t" r="r" b="b"/>
            <a:pathLst>
              <a:path w="9972675" h="66675">
                <a:moveTo>
                  <a:pt x="9972167" y="0"/>
                </a:moveTo>
                <a:lnTo>
                  <a:pt x="0" y="0"/>
                </a:lnTo>
                <a:lnTo>
                  <a:pt x="0" y="66424"/>
                </a:lnTo>
                <a:lnTo>
                  <a:pt x="9972167" y="66424"/>
                </a:lnTo>
                <a:lnTo>
                  <a:pt x="9972167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7652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pc="-665" dirty="0"/>
              <a:t>K</a:t>
            </a:r>
            <a:r>
              <a:rPr spc="-525" dirty="0"/>
              <a:t>e</a:t>
            </a:r>
            <a:r>
              <a:rPr dirty="0"/>
              <a:t>y</a:t>
            </a:r>
            <a:r>
              <a:rPr spc="-960" dirty="0"/>
              <a:t> </a:t>
            </a:r>
            <a:r>
              <a:rPr spc="-270" dirty="0"/>
              <a:t>Location</a:t>
            </a:r>
            <a:r>
              <a:rPr spc="-535" dirty="0"/>
              <a:t> </a:t>
            </a:r>
            <a:r>
              <a:rPr spc="-315" dirty="0"/>
              <a:t>Proximities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195387" y="468943"/>
            <a:ext cx="9963150" cy="10693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algn="just">
              <a:lnSpc>
                <a:spcPct val="803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KSC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LC-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39A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 sites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railways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supply transportation.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sites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highways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human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supply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transport.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 close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coasts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relatively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far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cities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failures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 land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avoid</a:t>
            </a:r>
            <a:r>
              <a:rPr sz="2000" spc="-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rockets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falling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densely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populatedareas.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5375" y="1838325"/>
            <a:ext cx="9210675" cy="3276600"/>
            <a:chOff x="1095375" y="1838325"/>
            <a:chExt cx="9210675" cy="3276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375" y="1838325"/>
              <a:ext cx="8391525" cy="17240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0350" y="3552825"/>
              <a:ext cx="3409950" cy="15144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300" y="3552825"/>
              <a:ext cx="4095750" cy="1562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504946"/>
            <a:ext cx="9972675" cy="66675"/>
          </a:xfrm>
          <a:custGeom>
            <a:avLst/>
            <a:gdLst/>
            <a:ahLst/>
            <a:cxnLst/>
            <a:rect l="l" t="t" r="r" b="b"/>
            <a:pathLst>
              <a:path w="9972675" h="66675">
                <a:moveTo>
                  <a:pt x="9972167" y="0"/>
                </a:moveTo>
                <a:lnTo>
                  <a:pt x="0" y="0"/>
                </a:lnTo>
                <a:lnTo>
                  <a:pt x="0" y="66424"/>
                </a:lnTo>
                <a:lnTo>
                  <a:pt x="9972167" y="66424"/>
                </a:lnTo>
                <a:lnTo>
                  <a:pt x="9972167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7652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Successful</a:t>
            </a:r>
            <a:r>
              <a:rPr spc="-830" dirty="0"/>
              <a:t> </a:t>
            </a:r>
            <a:r>
              <a:rPr spc="-409" dirty="0"/>
              <a:t>L</a:t>
            </a:r>
            <a:r>
              <a:rPr spc="-350" dirty="0"/>
              <a:t>a</a:t>
            </a:r>
            <a:r>
              <a:rPr spc="-375" dirty="0"/>
              <a:t>u</a:t>
            </a:r>
            <a:r>
              <a:rPr spc="-455" dirty="0"/>
              <a:t>n</a:t>
            </a:r>
            <a:r>
              <a:rPr spc="-434" dirty="0"/>
              <a:t>c</a:t>
            </a:r>
            <a:r>
              <a:rPr spc="-375" dirty="0"/>
              <a:t>he</a:t>
            </a:r>
            <a:r>
              <a:rPr spc="300" dirty="0"/>
              <a:t>s</a:t>
            </a:r>
            <a:r>
              <a:rPr spc="-360" dirty="0"/>
              <a:t>A</a:t>
            </a:r>
            <a:r>
              <a:rPr spc="-355" dirty="0"/>
              <a:t>c</a:t>
            </a:r>
            <a:r>
              <a:rPr spc="-370" dirty="0"/>
              <a:t>r</a:t>
            </a:r>
            <a:r>
              <a:rPr spc="-405" dirty="0"/>
              <a:t>o</a:t>
            </a:r>
            <a:r>
              <a:rPr spc="-375" dirty="0"/>
              <a:t>s</a:t>
            </a:r>
            <a:r>
              <a:rPr dirty="0"/>
              <a:t>s</a:t>
            </a:r>
            <a:r>
              <a:rPr spc="-825" dirty="0"/>
              <a:t> </a:t>
            </a:r>
            <a:r>
              <a:rPr spc="-315" dirty="0"/>
              <a:t>Launch</a:t>
            </a:r>
            <a:r>
              <a:rPr spc="-985" dirty="0"/>
              <a:t> </a:t>
            </a:r>
            <a:r>
              <a:rPr spc="-325" dirty="0"/>
              <a:t>Sites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190625" y="332318"/>
            <a:ext cx="10654665" cy="11550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across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sites.</a:t>
            </a:r>
            <a:r>
              <a:rPr sz="20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CCAFS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LC-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r>
              <a:rPr sz="20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old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CCAFS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SLC-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CCAFS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KSC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 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majority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performed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change.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VAFB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smallest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share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maybe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sample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difficulty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launching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westcoast.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81200" y="1962150"/>
            <a:ext cx="7600950" cy="2800350"/>
            <a:chOff x="1981200" y="1962150"/>
            <a:chExt cx="7600950" cy="2800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2425" y="2190750"/>
              <a:ext cx="1085850" cy="666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0" y="1962150"/>
              <a:ext cx="7600950" cy="2800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504946"/>
            <a:ext cx="9972675" cy="66675"/>
          </a:xfrm>
          <a:custGeom>
            <a:avLst/>
            <a:gdLst/>
            <a:ahLst/>
            <a:cxnLst/>
            <a:rect l="l" t="t" r="r" b="b"/>
            <a:pathLst>
              <a:path w="9972675" h="66675">
                <a:moveTo>
                  <a:pt x="9972167" y="0"/>
                </a:moveTo>
                <a:lnTo>
                  <a:pt x="0" y="0"/>
                </a:lnTo>
                <a:lnTo>
                  <a:pt x="0" y="66424"/>
                </a:lnTo>
                <a:lnTo>
                  <a:pt x="9972167" y="66424"/>
                </a:lnTo>
                <a:lnTo>
                  <a:pt x="9972167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7600" y="53181"/>
            <a:ext cx="8534400" cy="1507067"/>
          </a:xfrm>
          <a:prstGeom prst="rect">
            <a:avLst/>
          </a:prstGeom>
        </p:spPr>
        <p:txBody>
          <a:bodyPr vert="horz" wrap="square" lIns="0" tIns="897652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Highest</a:t>
            </a:r>
            <a:r>
              <a:rPr spc="-915" dirty="0"/>
              <a:t> </a:t>
            </a:r>
            <a:r>
              <a:rPr spc="-385" dirty="0"/>
              <a:t>S</a:t>
            </a:r>
            <a:r>
              <a:rPr spc="-395" dirty="0"/>
              <a:t>u</a:t>
            </a:r>
            <a:r>
              <a:rPr spc="-375" dirty="0"/>
              <a:t>cc</a:t>
            </a:r>
            <a:r>
              <a:rPr spc="-390" dirty="0"/>
              <a:t>e</a:t>
            </a:r>
            <a:r>
              <a:rPr spc="-385" dirty="0"/>
              <a:t>ss</a:t>
            </a:r>
            <a:r>
              <a:rPr spc="-420" dirty="0"/>
              <a:t>R</a:t>
            </a:r>
            <a:r>
              <a:rPr spc="-370" dirty="0"/>
              <a:t>a</a:t>
            </a:r>
            <a:r>
              <a:rPr spc="-425" dirty="0"/>
              <a:t>t</a:t>
            </a:r>
            <a:r>
              <a:rPr spc="300" dirty="0"/>
              <a:t>e</a:t>
            </a:r>
            <a:r>
              <a:rPr spc="-350" dirty="0"/>
              <a:t>L</a:t>
            </a:r>
            <a:r>
              <a:rPr spc="-295" dirty="0"/>
              <a:t>a</a:t>
            </a:r>
            <a:r>
              <a:rPr spc="-315" dirty="0"/>
              <a:t>un</a:t>
            </a:r>
            <a:r>
              <a:rPr spc="-295" dirty="0"/>
              <a:t>c</a:t>
            </a:r>
            <a:r>
              <a:rPr spc="285" dirty="0"/>
              <a:t>h</a:t>
            </a:r>
            <a:r>
              <a:rPr spc="-235" dirty="0"/>
              <a:t>S</a:t>
            </a:r>
            <a:r>
              <a:rPr spc="-270" dirty="0"/>
              <a:t>i</a:t>
            </a:r>
            <a:r>
              <a:rPr spc="-275" dirty="0"/>
              <a:t>t</a:t>
            </a:r>
            <a:r>
              <a:rPr spc="-15"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173480" y="5040312"/>
            <a:ext cx="90976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KSC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LC-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39A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sz="20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failed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landings.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0125" y="2247900"/>
            <a:ext cx="2571750" cy="25622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5" y="2305050"/>
            <a:ext cx="3400425" cy="15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9575" y="2428875"/>
            <a:ext cx="32385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514472"/>
            <a:ext cx="9972675" cy="66675"/>
          </a:xfrm>
          <a:custGeom>
            <a:avLst/>
            <a:gdLst/>
            <a:ahLst/>
            <a:cxnLst/>
            <a:rect l="l" t="t" r="r" b="b"/>
            <a:pathLst>
              <a:path w="9972675" h="66675">
                <a:moveTo>
                  <a:pt x="9972167" y="0"/>
                </a:moveTo>
                <a:lnTo>
                  <a:pt x="0" y="0"/>
                </a:lnTo>
                <a:lnTo>
                  <a:pt x="0" y="66423"/>
                </a:lnTo>
                <a:lnTo>
                  <a:pt x="9972167" y="66423"/>
                </a:lnTo>
                <a:lnTo>
                  <a:pt x="9972167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743075"/>
            <a:ext cx="11553825" cy="5114925"/>
            <a:chOff x="0" y="1743075"/>
            <a:chExt cx="11553825" cy="5114925"/>
          </a:xfrm>
        </p:grpSpPr>
        <p:sp>
          <p:nvSpPr>
            <p:cNvPr id="4" name="object 4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1743075"/>
              <a:ext cx="11210925" cy="25336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3480" y="232410"/>
            <a:ext cx="8155940" cy="13779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1000"/>
              </a:spcBef>
            </a:pPr>
            <a:r>
              <a:rPr spc="-590" dirty="0"/>
              <a:t>P</a:t>
            </a:r>
            <a:r>
              <a:rPr spc="-365" dirty="0"/>
              <a:t>a</a:t>
            </a:r>
            <a:r>
              <a:rPr spc="-355" dirty="0"/>
              <a:t>y</a:t>
            </a:r>
            <a:r>
              <a:rPr spc="-380" dirty="0"/>
              <a:t>l</a:t>
            </a:r>
            <a:r>
              <a:rPr spc="-415" dirty="0"/>
              <a:t>o</a:t>
            </a:r>
            <a:r>
              <a:rPr spc="-355" dirty="0"/>
              <a:t>a</a:t>
            </a:r>
            <a:r>
              <a:rPr spc="-10" dirty="0"/>
              <a:t>d</a:t>
            </a:r>
            <a:r>
              <a:rPr spc="-869" dirty="0"/>
              <a:t> </a:t>
            </a:r>
            <a:r>
              <a:rPr spc="-290" dirty="0"/>
              <a:t>Mass</a:t>
            </a:r>
            <a:r>
              <a:rPr spc="-815" dirty="0"/>
              <a:t> </a:t>
            </a:r>
            <a:r>
              <a:rPr spc="-260" dirty="0"/>
              <a:t>vs.</a:t>
            </a:r>
            <a:r>
              <a:rPr spc="-695" dirty="0"/>
              <a:t> </a:t>
            </a:r>
            <a:r>
              <a:rPr spc="-530" dirty="0"/>
              <a:t>S</a:t>
            </a:r>
            <a:r>
              <a:rPr spc="-540" dirty="0"/>
              <a:t>u</a:t>
            </a:r>
            <a:r>
              <a:rPr spc="-515" dirty="0"/>
              <a:t>cc</a:t>
            </a:r>
            <a:r>
              <a:rPr spc="-535" dirty="0"/>
              <a:t>e</a:t>
            </a:r>
            <a:r>
              <a:rPr spc="-530" dirty="0"/>
              <a:t>s</a:t>
            </a:r>
            <a:r>
              <a:rPr spc="295" dirty="0"/>
              <a:t>s</a:t>
            </a:r>
            <a:r>
              <a:rPr spc="-415" dirty="0"/>
              <a:t>v</a:t>
            </a:r>
            <a:r>
              <a:rPr spc="-380" dirty="0"/>
              <a:t>s</a:t>
            </a:r>
            <a:r>
              <a:rPr spc="-10" dirty="0"/>
              <a:t>.</a:t>
            </a:r>
            <a:r>
              <a:rPr spc="-695" dirty="0"/>
              <a:t> </a:t>
            </a:r>
            <a:r>
              <a:rPr spc="-285" dirty="0"/>
              <a:t>Booster </a:t>
            </a:r>
            <a:r>
              <a:rPr spc="-665" dirty="0"/>
              <a:t>V</a:t>
            </a:r>
            <a:r>
              <a:rPr spc="-375" dirty="0"/>
              <a:t>e</a:t>
            </a:r>
            <a:r>
              <a:rPr spc="-380" dirty="0"/>
              <a:t>rs</a:t>
            </a:r>
            <a:r>
              <a:rPr spc="-405" dirty="0"/>
              <a:t>i</a:t>
            </a:r>
            <a:r>
              <a:rPr spc="-335" dirty="0"/>
              <a:t>o</a:t>
            </a:r>
            <a:r>
              <a:rPr spc="-5" dirty="0"/>
              <a:t>n</a:t>
            </a:r>
            <a:r>
              <a:rPr spc="-545" dirty="0"/>
              <a:t> </a:t>
            </a:r>
            <a:r>
              <a:rPr spc="-330" dirty="0"/>
              <a:t>Category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081722" y="4837747"/>
            <a:ext cx="9636125" cy="11836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3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Plotly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dashboard</a:t>
            </a:r>
            <a:r>
              <a:rPr sz="2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Payload</a:t>
            </a:r>
            <a:r>
              <a:rPr sz="2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sz="2000" spc="-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selector.</a:t>
            </a:r>
            <a:r>
              <a:rPr sz="2000" spc="-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0-10000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max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Payload</a:t>
            </a:r>
            <a:r>
              <a:rPr sz="20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15600.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failure.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Scatter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plot</a:t>
            </a:r>
            <a:r>
              <a:rPr sz="20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accounts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booster</a:t>
            </a:r>
            <a:r>
              <a:rPr sz="2000" spc="-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category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launches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size.</a:t>
            </a: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0-7500,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interestingly</a:t>
            </a:r>
            <a:r>
              <a:rPr sz="2000" spc="-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failed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payloads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zero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kg.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81587"/>
            <a:ext cx="12192000" cy="1876425"/>
          </a:xfrm>
          <a:custGeom>
            <a:avLst/>
            <a:gdLst/>
            <a:ahLst/>
            <a:cxnLst/>
            <a:rect l="l" t="t" r="r" b="b"/>
            <a:pathLst>
              <a:path w="12192000" h="1876425">
                <a:moveTo>
                  <a:pt x="12191746" y="6337"/>
                </a:moveTo>
                <a:lnTo>
                  <a:pt x="0" y="6337"/>
                </a:lnTo>
                <a:lnTo>
                  <a:pt x="0" y="1876158"/>
                </a:lnTo>
                <a:lnTo>
                  <a:pt x="12191746" y="1876158"/>
                </a:lnTo>
                <a:lnTo>
                  <a:pt x="12191746" y="6337"/>
                </a:lnTo>
                <a:close/>
              </a:path>
              <a:path w="12192000" h="1876425">
                <a:moveTo>
                  <a:pt x="12191746" y="0"/>
                </a:moveTo>
                <a:lnTo>
                  <a:pt x="0" y="0"/>
                </a:lnTo>
                <a:lnTo>
                  <a:pt x="0" y="6083"/>
                </a:lnTo>
                <a:lnTo>
                  <a:pt x="12191746" y="6083"/>
                </a:lnTo>
                <a:lnTo>
                  <a:pt x="12191746" y="0"/>
                </a:lnTo>
                <a:close/>
              </a:path>
            </a:pathLst>
          </a:custGeom>
          <a:solidFill>
            <a:srgbClr val="1F4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585" rIns="0" bIns="0" rtlCol="0">
            <a:spAutoFit/>
          </a:bodyPr>
          <a:lstStyle/>
          <a:p>
            <a:pPr marL="847090">
              <a:lnSpc>
                <a:spcPct val="100000"/>
              </a:lnSpc>
              <a:spcBef>
                <a:spcPts val="105"/>
              </a:spcBef>
            </a:pPr>
            <a:r>
              <a:rPr sz="3600" spc="-225" dirty="0">
                <a:solidFill>
                  <a:srgbClr val="1F455A"/>
                </a:solidFill>
              </a:rPr>
              <a:t>ClassificationAccuracy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73480" y="4938077"/>
            <a:ext cx="8989060" cy="1217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870710">
              <a:lnSpc>
                <a:spcPct val="125200"/>
              </a:lnSpc>
              <a:spcBef>
                <a:spcPts val="9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virtually</a:t>
            </a:r>
            <a:r>
              <a:rPr sz="15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same accuracy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55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55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5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83.33%accuracy,</a:t>
            </a:r>
            <a:r>
              <a:rPr sz="155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except</a:t>
            </a:r>
            <a:r>
              <a:rPr sz="15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r>
              <a:rPr sz="15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72,23</a:t>
            </a:r>
            <a:r>
              <a:rPr sz="155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%.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noted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5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55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18.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5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variance</a:t>
            </a:r>
            <a:r>
              <a:rPr sz="155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accuracyresults,</a:t>
            </a:r>
            <a:r>
              <a:rPr sz="155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5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15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95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155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Classifier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repeated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runs.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9425" y="1333500"/>
            <a:ext cx="5695950" cy="30194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4914916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12191746" y="0"/>
                </a:moveTo>
                <a:lnTo>
                  <a:pt x="0" y="0"/>
                </a:lnTo>
                <a:lnTo>
                  <a:pt x="0" y="66277"/>
                </a:lnTo>
                <a:lnTo>
                  <a:pt x="12191746" y="66277"/>
                </a:lnTo>
                <a:lnTo>
                  <a:pt x="12191746" y="0"/>
                </a:lnTo>
                <a:close/>
              </a:path>
            </a:pathLst>
          </a:custGeom>
          <a:solidFill>
            <a:srgbClr val="2F6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3480" y="6235620"/>
            <a:ext cx="442277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550" spc="-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5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55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55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55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16"/>
            <a:ext cx="12192000" cy="1943100"/>
            <a:chOff x="0" y="4914916"/>
            <a:chExt cx="12192000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81574"/>
              <a:ext cx="12192000" cy="1876425"/>
            </a:xfrm>
            <a:custGeom>
              <a:avLst/>
              <a:gdLst/>
              <a:ahLst/>
              <a:cxnLst/>
              <a:rect l="l" t="t" r="r" b="b"/>
              <a:pathLst>
                <a:path w="12192000" h="1876425">
                  <a:moveTo>
                    <a:pt x="12191746" y="0"/>
                  </a:moveTo>
                  <a:lnTo>
                    <a:pt x="0" y="0"/>
                  </a:lnTo>
                  <a:lnTo>
                    <a:pt x="0" y="1876170"/>
                  </a:lnTo>
                  <a:lnTo>
                    <a:pt x="12191746" y="1876170"/>
                  </a:lnTo>
                  <a:lnTo>
                    <a:pt x="12191746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16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1746" y="0"/>
                  </a:moveTo>
                  <a:lnTo>
                    <a:pt x="0" y="0"/>
                  </a:lnTo>
                  <a:lnTo>
                    <a:pt x="0" y="66277"/>
                  </a:lnTo>
                  <a:lnTo>
                    <a:pt x="12191746" y="66277"/>
                  </a:lnTo>
                  <a:lnTo>
                    <a:pt x="12191746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3480" y="394080"/>
            <a:ext cx="30765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10" dirty="0">
                <a:solidFill>
                  <a:srgbClr val="1F455A"/>
                </a:solidFill>
              </a:rPr>
              <a:t>Confusion</a:t>
            </a:r>
            <a:r>
              <a:rPr sz="3600" spc="-670" dirty="0">
                <a:solidFill>
                  <a:srgbClr val="1F455A"/>
                </a:solidFill>
              </a:rPr>
              <a:t> </a:t>
            </a:r>
            <a:r>
              <a:rPr sz="3600" spc="-50" dirty="0">
                <a:solidFill>
                  <a:srgbClr val="1F455A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6480" y="5010016"/>
            <a:ext cx="8549640" cy="1297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set,</a:t>
            </a:r>
            <a:r>
              <a:rPr sz="15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confusion</a:t>
            </a:r>
            <a:r>
              <a:rPr sz="155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matrix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55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models.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5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12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r>
              <a:rPr sz="15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r>
              <a:rPr sz="1550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landing.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5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5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5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landingswhen</a:t>
            </a:r>
            <a:r>
              <a:rPr sz="15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r>
              <a:rPr sz="15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r>
              <a:rPr sz="15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5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landing.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1789"/>
              </a:lnSpc>
              <a:spcBef>
                <a:spcPts val="39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5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55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5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155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5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r>
              <a:rPr sz="155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r>
              <a:rPr sz="155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5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unsuccessful</a:t>
            </a:r>
            <a:r>
              <a:rPr sz="155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landings</a:t>
            </a:r>
            <a:r>
              <a:rPr sz="155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(false</a:t>
            </a:r>
            <a:r>
              <a:rPr sz="15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positives).</a:t>
            </a:r>
            <a:endParaRPr sz="1550">
              <a:latin typeface="Calibri"/>
              <a:cs typeface="Calibri"/>
            </a:endParaRPr>
          </a:p>
          <a:p>
            <a:pPr marR="304165" algn="r">
              <a:lnSpc>
                <a:spcPts val="1010"/>
              </a:lnSpc>
            </a:pPr>
            <a:r>
              <a:rPr sz="900" spc="-25" dirty="0">
                <a:solidFill>
                  <a:srgbClr val="90C225"/>
                </a:solidFill>
                <a:latin typeface="Trebuchet MS"/>
                <a:cs typeface="Trebuchet MS"/>
              </a:rPr>
              <a:t>42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6575" y="1219200"/>
            <a:ext cx="4543425" cy="34575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6444" y="2333307"/>
            <a:ext cx="2188845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Correct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predictions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diagonal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top </a:t>
            </a:r>
            <a:r>
              <a:rPr sz="1800" dirty="0">
                <a:latin typeface="Calibri"/>
                <a:cs typeface="Calibri"/>
              </a:rPr>
              <a:t>left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bottomright.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6480" y="6268958"/>
            <a:ext cx="3602354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Our models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155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landings.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3480" y="471424"/>
            <a:ext cx="27508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30" dirty="0"/>
              <a:t>C</a:t>
            </a:r>
            <a:r>
              <a:rPr spc="-710" dirty="0"/>
              <a:t>O</a:t>
            </a:r>
            <a:r>
              <a:rPr spc="-685" dirty="0"/>
              <a:t>N</a:t>
            </a:r>
            <a:r>
              <a:rPr spc="-730" dirty="0"/>
              <a:t>CL</a:t>
            </a:r>
            <a:r>
              <a:rPr spc="-660" dirty="0"/>
              <a:t>U</a:t>
            </a:r>
            <a:r>
              <a:rPr spc="-690" dirty="0"/>
              <a:t>S</a:t>
            </a:r>
            <a:r>
              <a:rPr spc="-685" dirty="0"/>
              <a:t>I</a:t>
            </a:r>
            <a:r>
              <a:rPr spc="-710" dirty="0"/>
              <a:t>O</a:t>
            </a:r>
            <a:r>
              <a:rPr spc="-20"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181735" y="1719262"/>
            <a:ext cx="9608185" cy="37172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475"/>
              </a:spcBef>
              <a:buClr>
                <a:srgbClr val="E08312"/>
              </a:buClr>
              <a:buChar char="◦"/>
              <a:tabLst>
                <a:tab pos="1924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task: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develop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bid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against</a:t>
            </a:r>
            <a:r>
              <a:rPr sz="2000" spc="-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SpaceX</a:t>
            </a:r>
            <a:endParaRPr sz="20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380"/>
              </a:spcBef>
              <a:buClr>
                <a:srgbClr val="E08312"/>
              </a:buClr>
              <a:buChar char="◦"/>
              <a:tabLst>
                <a:tab pos="1924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goal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Stage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successfully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~$100</a:t>
            </a:r>
            <a:r>
              <a:rPr sz="2000" spc="-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million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USD</a:t>
            </a:r>
            <a:endParaRPr sz="20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450"/>
              </a:spcBef>
              <a:buClr>
                <a:srgbClr val="E08312"/>
              </a:buClr>
              <a:buChar char="◦"/>
              <a:tabLst>
                <a:tab pos="1924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public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SpaceX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API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scraping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SpaceX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Wikipedia</a:t>
            </a:r>
            <a:r>
              <a:rPr sz="2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380"/>
              </a:spcBef>
              <a:buClr>
                <a:srgbClr val="E08312"/>
              </a:buClr>
              <a:buChar char="◦"/>
              <a:tabLst>
                <a:tab pos="1924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Createddata</a:t>
            </a:r>
            <a:r>
              <a:rPr sz="2000" spc="-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labels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000" spc="-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DB2</a:t>
            </a:r>
            <a:r>
              <a:rPr sz="20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endParaRPr sz="20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380"/>
              </a:spcBef>
              <a:buClr>
                <a:srgbClr val="E08312"/>
              </a:buClr>
              <a:buChar char="◦"/>
              <a:tabLst>
                <a:tab pos="192405" algn="l"/>
              </a:tabLst>
            </a:pP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dashboard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visualization</a:t>
            </a:r>
            <a:endParaRPr sz="2000">
              <a:latin typeface="Calibri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455"/>
              </a:spcBef>
              <a:buClr>
                <a:srgbClr val="E08312"/>
              </a:buClr>
              <a:buChar char="◦"/>
              <a:tabLst>
                <a:tab pos="192405" algn="l"/>
              </a:tabLst>
            </a:pP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createda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83%</a:t>
            </a:r>
            <a:endParaRPr sz="2000">
              <a:latin typeface="Calibri"/>
              <a:cs typeface="Calibri"/>
            </a:endParaRPr>
          </a:p>
          <a:p>
            <a:pPr marL="192405" marR="5080" indent="-179705">
              <a:lnSpc>
                <a:spcPct val="92300"/>
              </a:lnSpc>
              <a:spcBef>
                <a:spcPts val="560"/>
              </a:spcBef>
              <a:buClr>
                <a:srgbClr val="E08312"/>
              </a:buClr>
              <a:buChar char="◦"/>
              <a:tabLst>
                <a:tab pos="1936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Allon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Mask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SpaceY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predict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relatively</a:t>
            </a:r>
            <a:r>
              <a:rPr sz="2000" spc="-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high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launch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successful</a:t>
            </a:r>
            <a:r>
              <a:rPr sz="20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Stage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landing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beforelaunch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launch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 marL="192405" indent="-179705">
              <a:lnSpc>
                <a:spcPts val="2330"/>
              </a:lnSpc>
              <a:spcBef>
                <a:spcPts val="380"/>
              </a:spcBef>
              <a:buClr>
                <a:srgbClr val="E08312"/>
              </a:buClr>
              <a:buChar char="◦"/>
              <a:tabLst>
                <a:tab pos="19240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collected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2000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0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best</a:t>
            </a:r>
            <a:r>
              <a:rPr sz="20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93675">
              <a:lnSpc>
                <a:spcPts val="2330"/>
              </a:lnSpc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sz="2000" spc="-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866775"/>
            <a:ext cx="2695575" cy="5238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3750" y="1295400"/>
            <a:ext cx="2466975" cy="38100"/>
          </a:xfrm>
          <a:custGeom>
            <a:avLst/>
            <a:gdLst/>
            <a:ahLst/>
            <a:cxnLst/>
            <a:rect l="l" t="t" r="r" b="b"/>
            <a:pathLst>
              <a:path w="2466975" h="38100">
                <a:moveTo>
                  <a:pt x="2466594" y="0"/>
                </a:moveTo>
                <a:lnTo>
                  <a:pt x="0" y="0"/>
                </a:lnTo>
                <a:lnTo>
                  <a:pt x="0" y="38100"/>
                </a:lnTo>
                <a:lnTo>
                  <a:pt x="2466594" y="38100"/>
                </a:lnTo>
                <a:lnTo>
                  <a:pt x="2466594" y="0"/>
                </a:lnTo>
                <a:close/>
              </a:path>
            </a:pathLst>
          </a:custGeom>
          <a:solidFill>
            <a:srgbClr val="B954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0050" y="377200"/>
            <a:ext cx="9972675" cy="537210"/>
            <a:chOff x="400050" y="377200"/>
            <a:chExt cx="9972675" cy="5372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070" y="377200"/>
              <a:ext cx="3511981" cy="4671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0050" y="857238"/>
              <a:ext cx="9972675" cy="57150"/>
            </a:xfrm>
            <a:custGeom>
              <a:avLst/>
              <a:gdLst/>
              <a:ahLst/>
              <a:cxnLst/>
              <a:rect l="l" t="t" r="r" b="b"/>
              <a:pathLst>
                <a:path w="9972675" h="57150">
                  <a:moveTo>
                    <a:pt x="9972167" y="0"/>
                  </a:moveTo>
                  <a:lnTo>
                    <a:pt x="0" y="0"/>
                  </a:lnTo>
                  <a:lnTo>
                    <a:pt x="0" y="56907"/>
                  </a:lnTo>
                  <a:lnTo>
                    <a:pt x="9972167" y="56907"/>
                  </a:lnTo>
                  <a:lnTo>
                    <a:pt x="9972167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36389" y="1387194"/>
            <a:ext cx="151130" cy="33248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815"/>
              </a:spcBef>
            </a:pPr>
            <a:r>
              <a:rPr sz="2150" spc="-50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20"/>
              </a:spcBef>
            </a:pPr>
            <a:r>
              <a:rPr sz="2150" spc="-50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15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sz="2150" spc="-50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215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sz="2150" spc="-50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80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50" spc="-50" dirty="0">
                <a:solidFill>
                  <a:srgbClr val="1F455A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4540" y="1553722"/>
            <a:ext cx="1672715" cy="2157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95713" y="1567493"/>
            <a:ext cx="838441" cy="2524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0475" y="1567493"/>
            <a:ext cx="551563" cy="2570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886325" y="1457325"/>
            <a:ext cx="6867525" cy="4800600"/>
            <a:chOff x="4886325" y="1457325"/>
            <a:chExt cx="6867525" cy="48006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39125" y="1457325"/>
              <a:ext cx="1143000" cy="381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4535" y="1986690"/>
              <a:ext cx="833579" cy="26188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3894" y="1991285"/>
              <a:ext cx="183776" cy="20215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9361" y="1977502"/>
              <a:ext cx="1400651" cy="2710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3359" y="1977502"/>
              <a:ext cx="466848" cy="2159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72450" y="1876425"/>
              <a:ext cx="1876425" cy="3905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15525" y="1876425"/>
              <a:ext cx="800100" cy="3905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82275" y="1876425"/>
              <a:ext cx="1171575" cy="3905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05375" y="2219325"/>
              <a:ext cx="523875" cy="381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24475" y="2219325"/>
              <a:ext cx="381000" cy="381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14975" y="2219325"/>
              <a:ext cx="1219200" cy="3810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29400" y="2219325"/>
              <a:ext cx="342900" cy="381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0850" y="2219325"/>
              <a:ext cx="1619250" cy="381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62950" y="2219325"/>
              <a:ext cx="895350" cy="3810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32883" y="2739412"/>
              <a:ext cx="999485" cy="26624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09934" y="2739412"/>
              <a:ext cx="528127" cy="2111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05750" y="2638425"/>
              <a:ext cx="1590675" cy="3810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63075" y="2638425"/>
              <a:ext cx="790575" cy="3810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20300" y="2638425"/>
              <a:ext cx="466725" cy="3810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372725" y="2638425"/>
              <a:ext cx="1076325" cy="3810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05375" y="2971800"/>
              <a:ext cx="1038225" cy="3905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86450" y="2971800"/>
              <a:ext cx="295275" cy="3905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00875" y="3400425"/>
              <a:ext cx="476250" cy="3810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353300" y="3400425"/>
              <a:ext cx="1495425" cy="3810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86800" y="3400425"/>
              <a:ext cx="847725" cy="381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391650" y="3400425"/>
              <a:ext cx="1028700" cy="381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325100" y="3400425"/>
              <a:ext cx="381000" cy="381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34250" y="3714750"/>
              <a:ext cx="2219325" cy="5334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324725" y="4152900"/>
              <a:ext cx="2028825" cy="28575"/>
            </a:xfrm>
            <a:custGeom>
              <a:avLst/>
              <a:gdLst/>
              <a:ahLst/>
              <a:cxnLst/>
              <a:rect l="l" t="t" r="r" b="b"/>
              <a:pathLst>
                <a:path w="2028825" h="28575">
                  <a:moveTo>
                    <a:pt x="2028698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028698" y="28575"/>
                  </a:lnTo>
                  <a:lnTo>
                    <a:pt x="2028698" y="0"/>
                  </a:lnTo>
                  <a:close/>
                </a:path>
              </a:pathLst>
            </a:custGeom>
            <a:solidFill>
              <a:srgbClr val="B95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5488" y="4396418"/>
              <a:ext cx="838441" cy="2524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19775" y="4401009"/>
              <a:ext cx="183265" cy="1927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076603" y="4387238"/>
              <a:ext cx="807720" cy="2111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81825" y="4286250"/>
              <a:ext cx="533400" cy="3810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381875" y="4286250"/>
              <a:ext cx="428625" cy="3810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667625" y="4286250"/>
              <a:ext cx="123823" cy="3810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886325" y="4610100"/>
              <a:ext cx="1809750" cy="3810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600825" y="4610100"/>
              <a:ext cx="619125" cy="3810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134225" y="4610100"/>
              <a:ext cx="838200" cy="3810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896225" y="4610100"/>
              <a:ext cx="409575" cy="3810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239125" y="4610100"/>
              <a:ext cx="838200" cy="3810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982075" y="4610100"/>
              <a:ext cx="1114425" cy="3810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886325" y="4924425"/>
              <a:ext cx="1266825" cy="3810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057900" y="4924425"/>
              <a:ext cx="1009650" cy="3810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991350" y="4924425"/>
              <a:ext cx="2771775" cy="3810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667875" y="4924425"/>
              <a:ext cx="1314450" cy="3810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886325" y="5238750"/>
              <a:ext cx="762000" cy="3810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495925" y="5238750"/>
              <a:ext cx="1028700" cy="3810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438900" y="5238750"/>
              <a:ext cx="1800225" cy="3810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143875" y="5238750"/>
              <a:ext cx="504825" cy="3810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591550" y="5238750"/>
              <a:ext cx="628650" cy="3810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134475" y="5238750"/>
              <a:ext cx="914400" cy="3810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886325" y="5562600"/>
              <a:ext cx="1019175" cy="3810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781675" y="5562600"/>
              <a:ext cx="3952875" cy="3810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582150" y="5562600"/>
              <a:ext cx="514350" cy="3810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991725" y="5562600"/>
              <a:ext cx="1209675" cy="3810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886325" y="5876925"/>
              <a:ext cx="1647825" cy="3810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400800" y="5876925"/>
              <a:ext cx="1019175" cy="3810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277100" y="5876925"/>
              <a:ext cx="1524000" cy="381000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6614929" y="2766955"/>
            <a:ext cx="279338" cy="183614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6981450" y="2734822"/>
            <a:ext cx="855586" cy="270831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4535" y="3508001"/>
            <a:ext cx="833579" cy="255494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829300" y="3515183"/>
            <a:ext cx="178443" cy="19279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6076950" y="3524364"/>
            <a:ext cx="851899" cy="188204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685800" y="2190750"/>
            <a:ext cx="2990850" cy="2914650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10958576" y="6562804"/>
            <a:ext cx="15684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3"/>
            <a:ext cx="12192000" cy="523875"/>
            <a:chOff x="0" y="6334123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5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3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549"/>
                  </a:lnTo>
                  <a:lnTo>
                    <a:pt x="12192000" y="665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F68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90625" y="1019955"/>
            <a:ext cx="9972675" cy="582295"/>
            <a:chOff x="1190625" y="1019955"/>
            <a:chExt cx="9972675" cy="5822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690" y="1019955"/>
              <a:ext cx="3821077" cy="5817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90625" y="1495425"/>
              <a:ext cx="9972675" cy="57150"/>
            </a:xfrm>
            <a:custGeom>
              <a:avLst/>
              <a:gdLst/>
              <a:ahLst/>
              <a:cxnLst/>
              <a:rect l="l" t="t" r="r" b="b"/>
              <a:pathLst>
                <a:path w="9972675" h="57150">
                  <a:moveTo>
                    <a:pt x="9972167" y="0"/>
                  </a:moveTo>
                  <a:lnTo>
                    <a:pt x="0" y="0"/>
                  </a:lnTo>
                  <a:lnTo>
                    <a:pt x="0" y="56896"/>
                  </a:lnTo>
                  <a:lnTo>
                    <a:pt x="9972167" y="56896"/>
                  </a:lnTo>
                  <a:lnTo>
                    <a:pt x="9972167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1502" y="1876985"/>
            <a:ext cx="614786" cy="20215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6572" y="1858607"/>
            <a:ext cx="1325386" cy="2205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8571" y="1863201"/>
            <a:ext cx="1946213" cy="27107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0331" y="2221706"/>
            <a:ext cx="1194895" cy="1756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6682" y="2221706"/>
            <a:ext cx="1098884" cy="1756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47789" y="2221706"/>
            <a:ext cx="1626807" cy="2218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34075" y="2226328"/>
            <a:ext cx="893716" cy="1710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24302" y="2221706"/>
            <a:ext cx="2063743" cy="2218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86135" y="2272552"/>
            <a:ext cx="563820" cy="1710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51491" y="2701401"/>
            <a:ext cx="1096080" cy="21593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42834" y="2701401"/>
            <a:ext cx="592420" cy="21593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28975" y="2696807"/>
            <a:ext cx="1411895" cy="2756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90323" y="3059906"/>
            <a:ext cx="2826927" cy="2218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90591" y="3110752"/>
            <a:ext cx="239485" cy="12480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95686" y="3059906"/>
            <a:ext cx="1169458" cy="1756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252648" y="3064528"/>
            <a:ext cx="417798" cy="17102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771521" y="3059906"/>
            <a:ext cx="1459154" cy="1756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05424" y="3059906"/>
            <a:ext cx="1134533" cy="1756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51491" y="3441886"/>
            <a:ext cx="1096080" cy="21067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42809" y="3444263"/>
            <a:ext cx="1580029" cy="26624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90635" y="3444263"/>
            <a:ext cx="600022" cy="21115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885954" y="3439672"/>
            <a:ext cx="1080262" cy="27083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061804" y="3444263"/>
            <a:ext cx="757494" cy="26165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928563" y="3439672"/>
            <a:ext cx="743212" cy="27083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762875" y="3439672"/>
            <a:ext cx="1694996" cy="21574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572263" y="3444263"/>
            <a:ext cx="513144" cy="211156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1323975" y="3786818"/>
            <a:ext cx="9258300" cy="604520"/>
            <a:chOff x="1323975" y="3786818"/>
            <a:chExt cx="9258300" cy="604520"/>
          </a:xfrm>
        </p:grpSpPr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33155" y="3786818"/>
              <a:ext cx="560024" cy="23869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23975" y="4010025"/>
              <a:ext cx="1362075" cy="3810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33650" y="4010025"/>
              <a:ext cx="1676400" cy="381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76700" y="4010025"/>
              <a:ext cx="2324100" cy="381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67450" y="4010025"/>
              <a:ext cx="1000125" cy="381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24700" y="4010025"/>
              <a:ext cx="1200150" cy="3810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72450" y="4010025"/>
              <a:ext cx="1571625" cy="3810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677400" y="4010025"/>
              <a:ext cx="904875" cy="38100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51491" y="4622986"/>
            <a:ext cx="1096080" cy="21067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556575" y="4620772"/>
            <a:ext cx="1366359" cy="26624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014232" y="4620772"/>
            <a:ext cx="1075685" cy="270831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85270" y="4620772"/>
            <a:ext cx="736133" cy="270831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019422" y="4620772"/>
            <a:ext cx="2927154" cy="215746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081087" y="1735704"/>
            <a:ext cx="572770" cy="34963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50" spc="-5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-5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150" spc="-5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-5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150" spc="-5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50" spc="-5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150" spc="-5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-50" dirty="0">
                <a:solidFill>
                  <a:srgbClr val="2F6885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81175" y="4988578"/>
            <a:ext cx="697913" cy="17102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571001" y="4988578"/>
            <a:ext cx="837284" cy="17102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485477" y="4983956"/>
            <a:ext cx="615651" cy="221876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181118" y="4983956"/>
            <a:ext cx="1576973" cy="175652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10958576" y="6562804"/>
            <a:ext cx="15684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387" y="1738376"/>
            <a:ext cx="9973310" cy="0"/>
          </a:xfrm>
          <a:custGeom>
            <a:avLst/>
            <a:gdLst/>
            <a:ahLst/>
            <a:cxnLst/>
            <a:rect l="l" t="t" r="r" b="b"/>
            <a:pathLst>
              <a:path w="9973310">
                <a:moveTo>
                  <a:pt x="0" y="0"/>
                </a:moveTo>
                <a:lnTo>
                  <a:pt x="9972738" y="0"/>
                </a:lnTo>
              </a:path>
            </a:pathLst>
          </a:custGeom>
          <a:ln w="6096">
            <a:solidFill>
              <a:srgbClr val="7B7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616" y="1907059"/>
            <a:ext cx="560989" cy="1807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8969" y="2172936"/>
            <a:ext cx="779638" cy="2471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866538" y="1809750"/>
            <a:ext cx="9325610" cy="628650"/>
            <a:chOff x="1866538" y="1809750"/>
            <a:chExt cx="9325610" cy="6286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538" y="1893158"/>
              <a:ext cx="1232462" cy="1946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4232" y="1948763"/>
              <a:ext cx="947328" cy="1853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341" y="1893158"/>
              <a:ext cx="1037043" cy="1946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6940" y="1953397"/>
              <a:ext cx="120385" cy="1343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81272" y="1893158"/>
              <a:ext cx="1614581" cy="19461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5835" y="1897791"/>
              <a:ext cx="253302" cy="1899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0949" y="1907721"/>
              <a:ext cx="422612" cy="1781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5299" y="1809750"/>
              <a:ext cx="1981200" cy="342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63150" y="1809750"/>
              <a:ext cx="1228725" cy="342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57399" y="2085975"/>
              <a:ext cx="1219200" cy="3524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43249" y="2085975"/>
              <a:ext cx="2009775" cy="3524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19675" y="2085975"/>
              <a:ext cx="762000" cy="3524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8324" y="2085975"/>
              <a:ext cx="819150" cy="3524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34124" y="2085975"/>
              <a:ext cx="323850" cy="3524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53199" y="2085975"/>
              <a:ext cx="1143000" cy="3524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81899" y="2085975"/>
              <a:ext cx="990600" cy="3524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39150" y="2085975"/>
              <a:ext cx="476250" cy="3524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20150" y="2085975"/>
              <a:ext cx="1457325" cy="3524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91750" y="2085975"/>
              <a:ext cx="809625" cy="352425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90625" y="2606138"/>
            <a:ext cx="469252" cy="19680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51903" y="2629023"/>
            <a:ext cx="541414" cy="17392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190625" y="2514600"/>
            <a:ext cx="9686925" cy="933450"/>
            <a:chOff x="1190625" y="2514600"/>
            <a:chExt cx="9686925" cy="933450"/>
          </a:xfrm>
        </p:grpSpPr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66781" y="2601562"/>
              <a:ext cx="1860038" cy="20138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90838" y="2610715"/>
              <a:ext cx="422159" cy="19223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95653" y="2656485"/>
              <a:ext cx="1249833" cy="19223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24222" y="2606138"/>
              <a:ext cx="252236" cy="1968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52279" y="2601562"/>
              <a:ext cx="1374281" cy="24715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19849" y="2610715"/>
              <a:ext cx="420899" cy="19223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29276" y="2606138"/>
              <a:ext cx="536826" cy="1968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48750" y="2514600"/>
              <a:ext cx="819150" cy="3524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734550" y="2514600"/>
              <a:ext cx="1143000" cy="3524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09004" y="2896837"/>
              <a:ext cx="762765" cy="247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47875" y="2910567"/>
              <a:ext cx="422612" cy="18307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571386" y="2901413"/>
              <a:ext cx="984855" cy="1968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38174" y="2951760"/>
              <a:ext cx="471174" cy="14646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191000" y="2809875"/>
              <a:ext cx="762000" cy="3524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848225" y="2809875"/>
              <a:ext cx="1390650" cy="3524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105525" y="2809875"/>
              <a:ext cx="3762375" cy="3524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34550" y="2809875"/>
              <a:ext cx="762000" cy="3524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90625" y="3105150"/>
              <a:ext cx="762000" cy="3429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57375" y="3105150"/>
              <a:ext cx="1866900" cy="342900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190625" y="3552825"/>
            <a:ext cx="2895600" cy="276225"/>
            <a:chOff x="1190625" y="3552825"/>
            <a:chExt cx="2895600" cy="276225"/>
          </a:xfrm>
        </p:grpSpPr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99774" y="3631088"/>
              <a:ext cx="1198520" cy="18415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90625" y="3781468"/>
              <a:ext cx="2771775" cy="19050"/>
            </a:xfrm>
            <a:custGeom>
              <a:avLst/>
              <a:gdLst/>
              <a:ahLst/>
              <a:cxnLst/>
              <a:rect l="l" t="t" r="r" b="b"/>
              <a:pathLst>
                <a:path w="2771775" h="19050">
                  <a:moveTo>
                    <a:pt x="2771267" y="0"/>
                  </a:moveTo>
                  <a:lnTo>
                    <a:pt x="0" y="0"/>
                  </a:lnTo>
                  <a:lnTo>
                    <a:pt x="0" y="18625"/>
                  </a:lnTo>
                  <a:lnTo>
                    <a:pt x="2771267" y="18625"/>
                  </a:lnTo>
                  <a:lnTo>
                    <a:pt x="277126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66975" y="3552825"/>
              <a:ext cx="609600" cy="2762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000375" y="3552825"/>
              <a:ext cx="1085850" cy="276225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208921" y="4041057"/>
            <a:ext cx="1445432" cy="20279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723501" y="4054884"/>
            <a:ext cx="501455" cy="17974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3304421" y="4041057"/>
            <a:ext cx="1559737" cy="19357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208944" y="4336256"/>
            <a:ext cx="1378540" cy="197961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656756" y="4336256"/>
            <a:ext cx="1269430" cy="19796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999827" y="4336256"/>
            <a:ext cx="601867" cy="18415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685542" y="4336256"/>
            <a:ext cx="1413082" cy="184150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4933206" y="3971925"/>
            <a:ext cx="6154420" cy="571500"/>
            <a:chOff x="4933206" y="3971925"/>
            <a:chExt cx="6154420" cy="571500"/>
          </a:xfrm>
        </p:grpSpPr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933206" y="4045666"/>
              <a:ext cx="1331783" cy="19818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334124" y="3971925"/>
              <a:ext cx="1981200" cy="2857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210550" y="3971925"/>
              <a:ext cx="1181100" cy="28575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277350" y="3971925"/>
              <a:ext cx="1809750" cy="28575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162674" y="4267200"/>
              <a:ext cx="1866900" cy="27622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953375" y="4267200"/>
              <a:ext cx="971550" cy="276225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1190625" y="4676775"/>
            <a:ext cx="3905250" cy="276225"/>
            <a:chOff x="1190625" y="4676775"/>
            <a:chExt cx="3905250" cy="276225"/>
          </a:xfrm>
        </p:grpSpPr>
        <p:pic>
          <p:nvPicPr>
            <p:cNvPr id="69" name="object 6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195207" y="4745831"/>
              <a:ext cx="1021808" cy="19335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190625" y="4905418"/>
              <a:ext cx="3790950" cy="19050"/>
            </a:xfrm>
            <a:custGeom>
              <a:avLst/>
              <a:gdLst/>
              <a:ahLst/>
              <a:cxnLst/>
              <a:rect l="l" t="t" r="r" b="b"/>
              <a:pathLst>
                <a:path w="3790950" h="19050">
                  <a:moveTo>
                    <a:pt x="3790823" y="0"/>
                  </a:moveTo>
                  <a:lnTo>
                    <a:pt x="0" y="0"/>
                  </a:lnTo>
                  <a:lnTo>
                    <a:pt x="0" y="18625"/>
                  </a:lnTo>
                  <a:lnTo>
                    <a:pt x="3790823" y="18625"/>
                  </a:lnTo>
                  <a:lnTo>
                    <a:pt x="379082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86000" y="4676775"/>
              <a:ext cx="1800225" cy="27622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010025" y="4676775"/>
              <a:ext cx="1085850" cy="276225"/>
            </a:xfrm>
            <a:prstGeom prst="rect">
              <a:avLst/>
            </a:prstGeom>
          </p:spPr>
        </p:pic>
      </p:grpSp>
      <p:pic>
        <p:nvPicPr>
          <p:cNvPr id="73" name="object 7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208960" y="5174532"/>
            <a:ext cx="572988" cy="20279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861301" y="5188359"/>
            <a:ext cx="353845" cy="17974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294600" y="5179142"/>
            <a:ext cx="734072" cy="161310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100220" y="5179142"/>
            <a:ext cx="386013" cy="188963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5876558" y="5174532"/>
            <a:ext cx="558677" cy="193572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6496050" y="5105400"/>
            <a:ext cx="3800475" cy="285750"/>
            <a:chOff x="6496050" y="5105400"/>
            <a:chExt cx="3800475" cy="285750"/>
          </a:xfrm>
        </p:grpSpPr>
        <p:pic>
          <p:nvPicPr>
            <p:cNvPr id="79" name="object 7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496050" y="5105400"/>
              <a:ext cx="1143000" cy="28575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534275" y="5105400"/>
              <a:ext cx="942975" cy="2857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362950" y="5105400"/>
              <a:ext cx="1123950" cy="28575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9372600" y="5105400"/>
              <a:ext cx="923925" cy="285750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208920" y="5469413"/>
            <a:ext cx="768412" cy="174942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2037610" y="5469413"/>
            <a:ext cx="764450" cy="147320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2875844" y="5460206"/>
            <a:ext cx="811741" cy="197961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3561657" y="5179142"/>
            <a:ext cx="2237105" cy="488315"/>
            <a:chOff x="3561657" y="5179142"/>
            <a:chExt cx="2237105" cy="488315"/>
          </a:xfrm>
        </p:grpSpPr>
        <p:pic>
          <p:nvPicPr>
            <p:cNvPr id="87" name="object 8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561657" y="5179142"/>
              <a:ext cx="835255" cy="198181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466481" y="5179142"/>
              <a:ext cx="1331783" cy="19818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752850" y="5391150"/>
              <a:ext cx="1228725" cy="276225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10958576" y="6562804"/>
            <a:ext cx="156845" cy="15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90" y="-43895"/>
            <a:ext cx="11513819" cy="1091324"/>
          </a:xfrm>
          <a:prstGeom prst="rect">
            <a:avLst/>
          </a:prstGeom>
        </p:spPr>
        <p:txBody>
          <a:bodyPr vert="horz" wrap="square" lIns="0" tIns="34925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750"/>
              </a:spcBef>
            </a:pPr>
            <a:r>
              <a:rPr spc="-250" dirty="0">
                <a:solidFill>
                  <a:srgbClr val="2F6885"/>
                </a:solidFill>
              </a:rPr>
              <a:t>Data</a:t>
            </a:r>
            <a:r>
              <a:rPr spc="-409" dirty="0">
                <a:solidFill>
                  <a:srgbClr val="2F6885"/>
                </a:solidFill>
              </a:rPr>
              <a:t> </a:t>
            </a:r>
            <a:r>
              <a:rPr spc="-175" dirty="0">
                <a:solidFill>
                  <a:srgbClr val="2F6885"/>
                </a:solidFill>
              </a:rPr>
              <a:t>Collection</a:t>
            </a:r>
            <a:r>
              <a:rPr spc="-825" dirty="0">
                <a:solidFill>
                  <a:srgbClr val="2F6885"/>
                </a:solidFill>
              </a:rPr>
              <a:t> </a:t>
            </a:r>
            <a:r>
              <a:rPr dirty="0">
                <a:solidFill>
                  <a:srgbClr val="2F6885"/>
                </a:solidFill>
              </a:rPr>
              <a:t>–</a:t>
            </a:r>
            <a:r>
              <a:rPr spc="-315" dirty="0">
                <a:solidFill>
                  <a:srgbClr val="2F6885"/>
                </a:solidFill>
              </a:rPr>
              <a:t> </a:t>
            </a:r>
            <a:r>
              <a:rPr spc="-455" dirty="0" err="1">
                <a:solidFill>
                  <a:srgbClr val="2F6885"/>
                </a:solidFill>
              </a:rPr>
              <a:t>S</a:t>
            </a:r>
            <a:r>
              <a:rPr spc="-445" dirty="0" err="1">
                <a:solidFill>
                  <a:srgbClr val="2F6885"/>
                </a:solidFill>
              </a:rPr>
              <a:t>p</a:t>
            </a:r>
            <a:r>
              <a:rPr spc="-440" dirty="0" err="1">
                <a:solidFill>
                  <a:srgbClr val="2F6885"/>
                </a:solidFill>
              </a:rPr>
              <a:t>a</a:t>
            </a:r>
            <a:r>
              <a:rPr spc="-445" dirty="0" err="1">
                <a:solidFill>
                  <a:srgbClr val="2F6885"/>
                </a:solidFill>
              </a:rPr>
              <a:t>c</a:t>
            </a:r>
            <a:r>
              <a:rPr spc="-465" dirty="0" err="1">
                <a:solidFill>
                  <a:srgbClr val="2F6885"/>
                </a:solidFill>
              </a:rPr>
              <a:t>e</a:t>
            </a:r>
            <a:r>
              <a:rPr spc="385" dirty="0" err="1">
                <a:solidFill>
                  <a:srgbClr val="2F6885"/>
                </a:solidFill>
              </a:rPr>
              <a:t>X</a:t>
            </a:r>
            <a:r>
              <a:rPr spc="-380" dirty="0" err="1">
                <a:solidFill>
                  <a:srgbClr val="2F6885"/>
                </a:solidFill>
              </a:rPr>
              <a:t>A</a:t>
            </a:r>
            <a:r>
              <a:rPr spc="-370" dirty="0" err="1">
                <a:solidFill>
                  <a:srgbClr val="2F6885"/>
                </a:solidFill>
              </a:rPr>
              <a:t>P</a:t>
            </a:r>
            <a:r>
              <a:rPr spc="-15" dirty="0" err="1">
                <a:solidFill>
                  <a:srgbClr val="2F6885"/>
                </a:solidFill>
              </a:rPr>
              <a:t>I</a:t>
            </a:r>
            <a:endParaRPr spc="-15" dirty="0">
              <a:solidFill>
                <a:srgbClr val="2F688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4283" y="2042223"/>
            <a:ext cx="6058535" cy="3241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25"/>
              </a:spcBef>
              <a:buAutoNum type="arabicParenR"/>
              <a:tabLst>
                <a:tab pos="24892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Request</a:t>
            </a:r>
            <a:r>
              <a:rPr sz="1550" spc="114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(Space</a:t>
            </a:r>
            <a:r>
              <a:rPr sz="1550" spc="7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X</a:t>
            </a:r>
            <a:r>
              <a:rPr sz="1550" spc="254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2F6885"/>
                </a:solidFill>
                <a:latin typeface="Arial"/>
                <a:cs typeface="Arial"/>
              </a:rPr>
              <a:t>APIs)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4892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.JSON</a:t>
            </a:r>
            <a:r>
              <a:rPr sz="1550" spc="13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file</a:t>
            </a:r>
            <a:r>
              <a:rPr sz="1550" spc="9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+</a:t>
            </a:r>
            <a:r>
              <a:rPr sz="1550" spc="50" dirty="0">
                <a:solidFill>
                  <a:srgbClr val="2F6885"/>
                </a:solidFill>
                <a:latin typeface="Arial"/>
                <a:cs typeface="Arial"/>
              </a:rPr>
              <a:t> 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Lists(Launch</a:t>
            </a:r>
            <a:r>
              <a:rPr sz="1550" spc="114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Site,</a:t>
            </a:r>
            <a:r>
              <a:rPr sz="1550" spc="49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Booster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Version,</a:t>
            </a:r>
            <a:r>
              <a:rPr sz="1550" spc="75" dirty="0">
                <a:solidFill>
                  <a:srgbClr val="2F6885"/>
                </a:solidFill>
                <a:latin typeface="Arial"/>
                <a:cs typeface="Arial"/>
              </a:rPr>
              <a:t> 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Payload</a:t>
            </a:r>
            <a:r>
              <a:rPr sz="1550" spc="1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Data)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48920" algn="l"/>
                <a:tab pos="3587115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Json_normalize</a:t>
            </a:r>
            <a:r>
              <a:rPr sz="1550" spc="24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to</a:t>
            </a:r>
            <a:r>
              <a:rPr sz="1550" spc="49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DataFrame</a:t>
            </a:r>
            <a:r>
              <a:rPr sz="1550" spc="9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2F6885"/>
                </a:solidFill>
                <a:latin typeface="Arial"/>
                <a:cs typeface="Arial"/>
              </a:rPr>
              <a:t>data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	from</a:t>
            </a:r>
            <a:r>
              <a:rPr sz="1550" spc="12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2F6885"/>
                </a:solidFill>
                <a:latin typeface="Arial"/>
                <a:cs typeface="Arial"/>
              </a:rPr>
              <a:t>JSON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buAutoNum type="arabicParenR"/>
              <a:tabLst>
                <a:tab pos="24892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Dictionary</a:t>
            </a:r>
            <a:r>
              <a:rPr sz="1550" spc="5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relevant</a:t>
            </a:r>
            <a:r>
              <a:rPr sz="1550" spc="85" dirty="0">
                <a:solidFill>
                  <a:srgbClr val="2F6885"/>
                </a:solidFill>
                <a:latin typeface="Arial"/>
                <a:cs typeface="Arial"/>
              </a:rPr>
              <a:t>  </a:t>
            </a:r>
            <a:r>
              <a:rPr sz="1550" spc="-20" dirty="0">
                <a:solidFill>
                  <a:srgbClr val="2F6885"/>
                </a:solidFill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buAutoNum type="arabicParenR"/>
              <a:tabLst>
                <a:tab pos="24892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Cast</a:t>
            </a:r>
            <a:r>
              <a:rPr sz="1550" spc="7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dictionary</a:t>
            </a:r>
            <a:r>
              <a:rPr sz="1550" spc="2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to</a:t>
            </a:r>
            <a:r>
              <a:rPr sz="1550" spc="9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a</a:t>
            </a:r>
            <a:r>
              <a:rPr sz="1550" spc="49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DataFrame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buAutoNum type="arabicParenR"/>
              <a:tabLst>
                <a:tab pos="248920" algn="l"/>
                <a:tab pos="191897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Filter</a:t>
            </a:r>
            <a:r>
              <a:rPr sz="1550" spc="5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data</a:t>
            </a:r>
            <a:r>
              <a:rPr sz="1550" spc="6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to</a:t>
            </a:r>
            <a:r>
              <a:rPr sz="1550" spc="7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2F6885"/>
                </a:solidFill>
                <a:latin typeface="Arial"/>
                <a:cs typeface="Arial"/>
              </a:rPr>
              <a:t>only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	include</a:t>
            </a:r>
            <a:r>
              <a:rPr sz="1550" spc="16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Falcon</a:t>
            </a:r>
            <a:r>
              <a:rPr sz="1550" spc="-3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9</a:t>
            </a:r>
            <a:r>
              <a:rPr sz="1550" spc="459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launches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buAutoNum type="arabicParenR"/>
              <a:tabLst>
                <a:tab pos="248920" algn="l"/>
                <a:tab pos="1842135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Replace</a:t>
            </a:r>
            <a:r>
              <a:rPr sz="1550" spc="4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missing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	PayloadMass</a:t>
            </a:r>
            <a:r>
              <a:rPr sz="1550" spc="11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values</a:t>
            </a:r>
            <a:r>
              <a:rPr sz="1550" spc="10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with</a:t>
            </a:r>
            <a:r>
              <a:rPr sz="1550" spc="8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2F6885"/>
                </a:solidFill>
                <a:latin typeface="Arial"/>
                <a:cs typeface="Arial"/>
              </a:rPr>
              <a:t>mean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90" y="-43895"/>
            <a:ext cx="11513819" cy="1091324"/>
          </a:xfrm>
          <a:prstGeom prst="rect">
            <a:avLst/>
          </a:prstGeom>
        </p:spPr>
        <p:txBody>
          <a:bodyPr vert="horz" wrap="square" lIns="0" tIns="34925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2750"/>
              </a:spcBef>
            </a:pPr>
            <a:r>
              <a:rPr spc="-245" dirty="0">
                <a:solidFill>
                  <a:srgbClr val="2F6885"/>
                </a:solidFill>
              </a:rPr>
              <a:t>Data</a:t>
            </a:r>
            <a:r>
              <a:rPr spc="-415" dirty="0">
                <a:solidFill>
                  <a:srgbClr val="2F6885"/>
                </a:solidFill>
              </a:rPr>
              <a:t> </a:t>
            </a:r>
            <a:r>
              <a:rPr spc="-175" dirty="0">
                <a:solidFill>
                  <a:srgbClr val="2F6885"/>
                </a:solidFill>
              </a:rPr>
              <a:t>Collection</a:t>
            </a:r>
            <a:r>
              <a:rPr spc="-830" dirty="0">
                <a:solidFill>
                  <a:srgbClr val="2F6885"/>
                </a:solidFill>
              </a:rPr>
              <a:t> </a:t>
            </a:r>
            <a:r>
              <a:rPr dirty="0">
                <a:solidFill>
                  <a:srgbClr val="2F6885"/>
                </a:solidFill>
              </a:rPr>
              <a:t>–</a:t>
            </a:r>
            <a:r>
              <a:rPr spc="-325" dirty="0">
                <a:solidFill>
                  <a:srgbClr val="2F6885"/>
                </a:solidFill>
              </a:rPr>
              <a:t> </a:t>
            </a:r>
            <a:r>
              <a:rPr spc="-204" dirty="0" err="1">
                <a:solidFill>
                  <a:srgbClr val="2F6885"/>
                </a:solidFill>
              </a:rPr>
              <a:t>WebScraping</a:t>
            </a:r>
            <a:endParaRPr spc="-204" dirty="0">
              <a:solidFill>
                <a:srgbClr val="2F688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4283" y="2042223"/>
            <a:ext cx="5205095" cy="3766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040" indent="-182880">
              <a:lnSpc>
                <a:spcPct val="100000"/>
              </a:lnSpc>
              <a:spcBef>
                <a:spcPts val="125"/>
              </a:spcBef>
              <a:buSzPct val="96774"/>
              <a:buAutoNum type="arabicParenR"/>
              <a:tabLst>
                <a:tab pos="19304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Request</a:t>
            </a:r>
            <a:r>
              <a:rPr sz="1550" spc="14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Wikipedia</a:t>
            </a:r>
            <a:r>
              <a:rPr sz="1550" spc="2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2F6885"/>
                </a:solidFill>
                <a:latin typeface="Arial"/>
                <a:cs typeface="Arial"/>
              </a:rPr>
              <a:t>html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193040" indent="-182245">
              <a:lnSpc>
                <a:spcPct val="100000"/>
              </a:lnSpc>
              <a:buSzPct val="96774"/>
              <a:buAutoNum type="arabicParenR"/>
              <a:tabLst>
                <a:tab pos="19304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BeautifulSoup</a:t>
            </a:r>
            <a:r>
              <a:rPr sz="1550" spc="7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html5lib</a:t>
            </a:r>
            <a:r>
              <a:rPr sz="1550" spc="9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Parser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193040" indent="-182880">
              <a:lnSpc>
                <a:spcPct val="100000"/>
              </a:lnSpc>
              <a:buSzPct val="96774"/>
              <a:buAutoNum type="arabicParenR"/>
              <a:tabLst>
                <a:tab pos="19304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Find</a:t>
            </a:r>
            <a:r>
              <a:rPr sz="1550" spc="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launch</a:t>
            </a:r>
            <a:r>
              <a:rPr sz="1550" spc="8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info</a:t>
            </a:r>
            <a:r>
              <a:rPr sz="1550" spc="42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html</a:t>
            </a:r>
            <a:r>
              <a:rPr sz="1550" spc="15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2F6885"/>
                </a:solidFill>
                <a:latin typeface="Arial"/>
                <a:cs typeface="Arial"/>
              </a:rPr>
              <a:t>table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buSzPct val="96774"/>
              <a:buAutoNum type="arabicParenR"/>
              <a:tabLst>
                <a:tab pos="24892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Cast</a:t>
            </a:r>
            <a:r>
              <a:rPr sz="1550" spc="8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dictionary</a:t>
            </a:r>
            <a:r>
              <a:rPr sz="1550" spc="3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to</a:t>
            </a:r>
            <a:r>
              <a:rPr sz="1550" spc="85" dirty="0">
                <a:solidFill>
                  <a:srgbClr val="2F6885"/>
                </a:solidFill>
                <a:latin typeface="Arial"/>
                <a:cs typeface="Arial"/>
              </a:rPr>
              <a:t>  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DataFrame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buSzPct val="96774"/>
              <a:buAutoNum type="arabicParenR"/>
              <a:tabLst>
                <a:tab pos="248920" algn="l"/>
                <a:tab pos="169037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Iterate</a:t>
            </a:r>
            <a:r>
              <a:rPr sz="1550" spc="18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through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	table</a:t>
            </a:r>
            <a:r>
              <a:rPr sz="1550" spc="12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cells</a:t>
            </a:r>
            <a:r>
              <a:rPr sz="1550" spc="7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to</a:t>
            </a:r>
            <a:r>
              <a:rPr sz="1550" spc="40" dirty="0">
                <a:solidFill>
                  <a:srgbClr val="2F6885"/>
                </a:solidFill>
                <a:latin typeface="Arial"/>
                <a:cs typeface="Arial"/>
              </a:rPr>
              <a:t> 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extract</a:t>
            </a:r>
            <a:r>
              <a:rPr sz="1550" spc="6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data</a:t>
            </a:r>
            <a:r>
              <a:rPr sz="1550" spc="50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to</a:t>
            </a:r>
            <a:r>
              <a:rPr sz="1550" spc="45" dirty="0">
                <a:solidFill>
                  <a:srgbClr val="2F6885"/>
                </a:solidFill>
                <a:latin typeface="Arial"/>
                <a:cs typeface="Arial"/>
              </a:rPr>
              <a:t>  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dictionary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Clr>
                <a:srgbClr val="2F6885"/>
              </a:buClr>
              <a:buFont typeface="Arial"/>
              <a:buAutoNum type="arabicParenR"/>
            </a:pPr>
            <a:endParaRPr sz="155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buSzPct val="96774"/>
              <a:buAutoNum type="arabicParenR"/>
              <a:tabLst>
                <a:tab pos="248920" algn="l"/>
              </a:tabLst>
            </a:pPr>
            <a:r>
              <a:rPr sz="1550" dirty="0">
                <a:solidFill>
                  <a:srgbClr val="2F6885"/>
                </a:solidFill>
                <a:latin typeface="Arial"/>
                <a:cs typeface="Arial"/>
              </a:rPr>
              <a:t>Create</a:t>
            </a:r>
            <a:r>
              <a:rPr sz="1550" spc="65" dirty="0">
                <a:solidFill>
                  <a:srgbClr val="2F6885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2F6885"/>
                </a:solidFill>
                <a:latin typeface="Arial"/>
                <a:cs typeface="Arial"/>
              </a:rPr>
              <a:t>dictionary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90" y="-43895"/>
            <a:ext cx="11513819" cy="1168909"/>
          </a:xfrm>
          <a:prstGeom prst="rect">
            <a:avLst/>
          </a:prstGeom>
        </p:spPr>
        <p:txBody>
          <a:bodyPr vert="horz" wrap="square" lIns="0" tIns="426084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3354"/>
              </a:spcBef>
            </a:pPr>
            <a:r>
              <a:rPr spc="-245" dirty="0">
                <a:solidFill>
                  <a:srgbClr val="2F6885"/>
                </a:solidFill>
              </a:rPr>
              <a:t>Data</a:t>
            </a:r>
            <a:r>
              <a:rPr spc="-425" dirty="0">
                <a:solidFill>
                  <a:srgbClr val="2F6885"/>
                </a:solidFill>
              </a:rPr>
              <a:t> </a:t>
            </a:r>
            <a:r>
              <a:rPr spc="-300" dirty="0">
                <a:solidFill>
                  <a:srgbClr val="2F6885"/>
                </a:solidFill>
              </a:rPr>
              <a:t>Wrangling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406" y="1878488"/>
            <a:ext cx="659277" cy="147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1346" y="1915318"/>
            <a:ext cx="96563" cy="1104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3600" y="1869281"/>
            <a:ext cx="1354334" cy="1979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7411" y="1869281"/>
            <a:ext cx="440266" cy="156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80907" y="1869281"/>
            <a:ext cx="759873" cy="19796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09954" y="1892300"/>
            <a:ext cx="1016610" cy="1335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81700" y="1869281"/>
            <a:ext cx="1749969" cy="1565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05174" y="1883092"/>
            <a:ext cx="430049" cy="1427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86750" y="1869281"/>
            <a:ext cx="638623" cy="15652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982075" y="1800225"/>
            <a:ext cx="428625" cy="276225"/>
            <a:chOff x="8982075" y="1800225"/>
            <a:chExt cx="428625" cy="276225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82075" y="1800225"/>
              <a:ext cx="228600" cy="2762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4000" y="1800225"/>
              <a:ext cx="266700" cy="27622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47422" y="2278538"/>
            <a:ext cx="963083" cy="1473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66572" y="2269331"/>
            <a:ext cx="768412" cy="15652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13956" y="2273935"/>
            <a:ext cx="343708" cy="1519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09795" y="2296953"/>
            <a:ext cx="386013" cy="1289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57459" y="2292350"/>
            <a:ext cx="1343409" cy="17033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57623" y="2269331"/>
            <a:ext cx="800430" cy="1565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38530" y="2269331"/>
            <a:ext cx="1000698" cy="1565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00739" y="2269331"/>
            <a:ext cx="876559" cy="19796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39125" y="2200275"/>
            <a:ext cx="1047750" cy="27622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56633" y="2640488"/>
            <a:ext cx="455001" cy="14731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62125" y="2631281"/>
            <a:ext cx="801687" cy="19796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642622" y="2631281"/>
            <a:ext cx="1312828" cy="1565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033651" y="2631281"/>
            <a:ext cx="567541" cy="1565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662311" y="2631281"/>
            <a:ext cx="444852" cy="1565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181271" y="2677318"/>
            <a:ext cx="96563" cy="11048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343525" y="2631281"/>
            <a:ext cx="815120" cy="1565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205426" y="2645092"/>
            <a:ext cx="51169" cy="14271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347862" y="2631281"/>
            <a:ext cx="123641" cy="1565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519682" y="2631281"/>
            <a:ext cx="801987" cy="1565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400549" y="2631281"/>
            <a:ext cx="1216818" cy="156527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8677275" y="2562225"/>
            <a:ext cx="2400300" cy="276225"/>
            <a:chOff x="8677275" y="2562225"/>
            <a:chExt cx="2400300" cy="276225"/>
          </a:xfrm>
        </p:grpSpPr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77275" y="2562225"/>
              <a:ext cx="590550" cy="2762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172575" y="2562225"/>
              <a:ext cx="742950" cy="2762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810750" y="2562225"/>
              <a:ext cx="1266825" cy="276225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1238250" y="3362325"/>
            <a:ext cx="1714500" cy="285750"/>
            <a:chOff x="1238250" y="3362325"/>
            <a:chExt cx="1714500" cy="285750"/>
          </a:xfrm>
        </p:grpSpPr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38250" y="3436066"/>
              <a:ext cx="563542" cy="16131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38250" y="3590966"/>
              <a:ext cx="1600200" cy="19050"/>
            </a:xfrm>
            <a:custGeom>
              <a:avLst/>
              <a:gdLst/>
              <a:ahLst/>
              <a:cxnLst/>
              <a:rect l="l" t="t" r="r" b="b"/>
              <a:pathLst>
                <a:path w="1600200" h="19050">
                  <a:moveTo>
                    <a:pt x="1599946" y="0"/>
                  </a:moveTo>
                  <a:lnTo>
                    <a:pt x="0" y="0"/>
                  </a:lnTo>
                  <a:lnTo>
                    <a:pt x="0" y="18627"/>
                  </a:lnTo>
                  <a:lnTo>
                    <a:pt x="1599946" y="18627"/>
                  </a:lnTo>
                  <a:lnTo>
                    <a:pt x="159994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57375" y="3362325"/>
              <a:ext cx="1095375" cy="285750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242830" y="3902392"/>
            <a:ext cx="444330" cy="14271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33550" y="3897788"/>
            <a:ext cx="606462" cy="17494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404880" y="3902392"/>
            <a:ext cx="444330" cy="14271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923432" y="3897788"/>
            <a:ext cx="526349" cy="17494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514427" y="3902392"/>
            <a:ext cx="129182" cy="14271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709732" y="3902392"/>
            <a:ext cx="437277" cy="142716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209689" y="3897788"/>
            <a:ext cx="646103" cy="14731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924425" y="3979913"/>
            <a:ext cx="102338" cy="1336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081404" y="3911600"/>
            <a:ext cx="563257" cy="133508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5714711" y="3926450"/>
            <a:ext cx="172720" cy="93980"/>
            <a:chOff x="5714711" y="3926450"/>
            <a:chExt cx="172720" cy="93980"/>
          </a:xfrm>
        </p:grpSpPr>
        <p:pic>
          <p:nvPicPr>
            <p:cNvPr id="54" name="object 5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14711" y="3979913"/>
              <a:ext cx="55418" cy="1782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794863" y="3926450"/>
              <a:ext cx="92319" cy="93560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948209" y="3902392"/>
            <a:ext cx="50697" cy="14271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256585" y="4293009"/>
            <a:ext cx="531733" cy="152092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866148" y="4293009"/>
            <a:ext cx="571500" cy="180340"/>
            <a:chOff x="1866148" y="4293009"/>
            <a:chExt cx="571500" cy="180340"/>
          </a:xfrm>
        </p:grpSpPr>
        <p:pic>
          <p:nvPicPr>
            <p:cNvPr id="59" name="object 5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66148" y="4293009"/>
              <a:ext cx="530642" cy="1520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409536" y="4412840"/>
              <a:ext cx="27709" cy="59915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523217" y="4283792"/>
            <a:ext cx="498928" cy="16131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076575" y="4288400"/>
            <a:ext cx="1883277" cy="184354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038076" y="4283792"/>
            <a:ext cx="506056" cy="16131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609875" y="4288400"/>
            <a:ext cx="697369" cy="184354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390367" y="4283792"/>
            <a:ext cx="498928" cy="161310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6943725" y="4210050"/>
            <a:ext cx="1847850" cy="285750"/>
            <a:chOff x="6943725" y="4210050"/>
            <a:chExt cx="1847850" cy="285750"/>
          </a:xfrm>
        </p:grpSpPr>
        <p:pic>
          <p:nvPicPr>
            <p:cNvPr id="67" name="object 6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943725" y="4210050"/>
              <a:ext cx="676275" cy="28575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505700" y="4210050"/>
              <a:ext cx="866775" cy="28575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286750" y="4210050"/>
              <a:ext cx="152400" cy="28575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362950" y="4210050"/>
              <a:ext cx="238125" cy="28575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524875" y="4210050"/>
              <a:ext cx="266700" cy="285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1421</Words>
  <Application>Microsoft Office PowerPoint</Application>
  <PresentationFormat>Widescreen</PresentationFormat>
  <Paragraphs>190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Gothic</vt:lpstr>
      <vt:lpstr>Georgia</vt:lpstr>
      <vt:lpstr>Lucida Sans Unicode</vt:lpstr>
      <vt:lpstr>Trebuchet MS</vt:lpstr>
      <vt:lpstr>Wingdings 3</vt:lpstr>
      <vt:lpstr>Slice</vt:lpstr>
      <vt:lpstr>Applied Data Science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Collection – SpaceXAPI</vt:lpstr>
      <vt:lpstr>Data Collection – WebScraping</vt:lpstr>
      <vt:lpstr>Data Wrangling</vt:lpstr>
      <vt:lpstr>EDA with Data Visualization</vt:lpstr>
      <vt:lpstr>EDA with SQL</vt:lpstr>
      <vt:lpstr>Build an interactive map with Folium</vt:lpstr>
      <vt:lpstr>Predictive analysis (Classification)</vt:lpstr>
      <vt:lpstr>PowerPoint Presentation</vt:lpstr>
      <vt:lpstr>Flight Number vs. LaunchSite</vt:lpstr>
      <vt:lpstr>Payload vs. LaunchSite</vt:lpstr>
      <vt:lpstr>Successrate vs. Orbittype</vt:lpstr>
      <vt:lpstr>Flight Number vs. Orbittype</vt:lpstr>
      <vt:lpstr>Payload vs. Orbit type</vt:lpstr>
      <vt:lpstr>Launch SuccessYearlyTrend</vt:lpstr>
      <vt:lpstr>All Launch SiteNames</vt:lpstr>
      <vt:lpstr>Launch Site NamesBeginning with `CCA`</vt:lpstr>
      <vt:lpstr>Total Payload Mass from NASA</vt:lpstr>
      <vt:lpstr>Average Payload Mass by F9v1.1</vt:lpstr>
      <vt:lpstr>SuccessfulDrone Ship Landing with Payload Between 4000 and6000</vt:lpstr>
      <vt:lpstr>Total Number of EachMissionOutcome</vt:lpstr>
      <vt:lpstr>Boosters that Carried MaximumPayload</vt:lpstr>
      <vt:lpstr>Launch Site Locations</vt:lpstr>
      <vt:lpstr>Color-Coded Launch Markers</vt:lpstr>
      <vt:lpstr>Key Location Proximities</vt:lpstr>
      <vt:lpstr>Successful LaunchesAcross Launch Sites</vt:lpstr>
      <vt:lpstr>Highest SuccessRateLaunchSite</vt:lpstr>
      <vt:lpstr>Payload Mass vs. Successvs. Booster Version Category</vt:lpstr>
      <vt:lpstr>ClassificationAccuracy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cp:lastModifiedBy>Matheus Pamato</cp:lastModifiedBy>
  <cp:revision>1</cp:revision>
  <dcterms:created xsi:type="dcterms:W3CDTF">2024-05-23T01:11:04Z</dcterms:created>
  <dcterms:modified xsi:type="dcterms:W3CDTF">2024-05-23T01:45:39Z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2021-08-30T00:00:00Z</vt:filetime>
  </property>
  <property fmtid="{D5CDD505-2E9C-101B-9397-08002B2CF9AE}" pid="3" name="LastSaved">
    <vt:filetime>2024-05-23T00:00:00Z</vt:filetime>
  </property>
</Properties>
</file>