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286" r:id="rId3"/>
    <p:sldId id="374" r:id="rId4"/>
    <p:sldId id="376" r:id="rId5"/>
    <p:sldId id="3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68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미영" initials="최" lastIdx="1" clrIdx="0">
    <p:extLst>
      <p:ext uri="{19B8F6BF-5375-455C-9EA6-DF929625EA0E}">
        <p15:presenceInfo xmlns:p15="http://schemas.microsoft.com/office/powerpoint/2012/main" userId="최미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8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6429" autoAdjust="0"/>
  </p:normalViewPr>
  <p:slideViewPr>
    <p:cSldViewPr snapToGrid="0">
      <p:cViewPr varScale="1">
        <p:scale>
          <a:sx n="163" d="100"/>
          <a:sy n="163" d="100"/>
        </p:scale>
        <p:origin x="2418" y="132"/>
      </p:cViewPr>
      <p:guideLst>
        <p:guide pos="356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E4FD3-9339-45E9-821D-73197D59C72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1D432-B63F-48ED-80F5-0C8557859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0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37161239"/>
              </p:ext>
            </p:extLst>
          </p:nvPr>
        </p:nvGraphicFramePr>
        <p:xfrm>
          <a:off x="203202" y="276227"/>
          <a:ext cx="11777787" cy="6465143"/>
        </p:xfrm>
        <a:graphic>
          <a:graphicData uri="http://schemas.openxmlformats.org/drawingml/2006/table">
            <a:tbl>
              <a:tblPr/>
              <a:tblGrid>
                <a:gridCol w="88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3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24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4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r>
                        <a:rPr lang="en-US" altLang="ko-KR" sz="900" baseline="0" dirty="0"/>
                        <a:t> No.</a:t>
                      </a:r>
                      <a:endParaRPr lang="ko-KR" altLang="en-US" sz="900" dirty="0"/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43">
                <a:tc rowSpan="2"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■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414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89526" y="19051"/>
            <a:ext cx="863501" cy="21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kumimoji="0" lang="en-US" altLang="ko-KR" sz="1000" dirty="0" err="1">
                <a:latin typeface="맑은 고딕" pitchFamily="50" charset="-127"/>
                <a:ea typeface="맑은 고딕" pitchFamily="50" charset="-127"/>
              </a:rPr>
              <a:t>Insuplus</a:t>
            </a:r>
            <a:r>
              <a:rPr kumimoji="0" lang="en-US" altLang="ko-KR" sz="1000" baseline="0" dirty="0">
                <a:latin typeface="맑은 고딕" pitchFamily="50" charset="-127"/>
                <a:ea typeface="맑은 고딕" pitchFamily="50" charset="-127"/>
              </a:rPr>
              <a:t> Front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9"/>
          </p:nvPr>
        </p:nvSpPr>
        <p:spPr>
          <a:xfrm>
            <a:off x="1084385" y="279426"/>
            <a:ext cx="1373538" cy="198000"/>
          </a:xfrm>
        </p:spPr>
        <p:txBody>
          <a:bodyPr lIns="54000" rIns="54000" anchor="ctr"/>
          <a:lstStyle>
            <a:lvl1pPr marL="0" indent="0">
              <a:buFontTx/>
              <a:buNone/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0"/>
          </p:nvPr>
        </p:nvSpPr>
        <p:spPr>
          <a:xfrm>
            <a:off x="3370369" y="279426"/>
            <a:ext cx="4783031" cy="198000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9"/>
          <p:cNvSpPr>
            <a:spLocks noGrp="1"/>
          </p:cNvSpPr>
          <p:nvPr>
            <p:ph type="body" sz="quarter" idx="21"/>
          </p:nvPr>
        </p:nvSpPr>
        <p:spPr>
          <a:xfrm>
            <a:off x="1084384" y="496615"/>
            <a:ext cx="7069015" cy="20138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23"/>
          </p:nvPr>
        </p:nvSpPr>
        <p:spPr>
          <a:xfrm>
            <a:off x="11146693" y="499562"/>
            <a:ext cx="842107" cy="1984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DBE8F29-B192-4F60-A2E9-17D3DA3410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287873" y="812801"/>
            <a:ext cx="8983128" cy="58589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7472" rtlCol="0" anchor="ctr"/>
          <a:lstStyle/>
          <a:p>
            <a:pPr algn="ctr"/>
            <a:endParaRPr kumimoji="1" lang="ko-KR" altLang="en-US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9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1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82128067"/>
              </p:ext>
            </p:extLst>
          </p:nvPr>
        </p:nvGraphicFramePr>
        <p:xfrm>
          <a:off x="203202" y="276227"/>
          <a:ext cx="11777787" cy="6465143"/>
        </p:xfrm>
        <a:graphic>
          <a:graphicData uri="http://schemas.openxmlformats.org/drawingml/2006/table">
            <a:tbl>
              <a:tblPr/>
              <a:tblGrid>
                <a:gridCol w="88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3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24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4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r>
                        <a:rPr lang="en-US" altLang="ko-KR" sz="900" baseline="0" dirty="0"/>
                        <a:t> No.</a:t>
                      </a:r>
                      <a:endParaRPr lang="ko-KR" altLang="en-US" sz="900" dirty="0"/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43">
                <a:tc rowSpan="2"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■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414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4308" marR="44308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89526" y="19051"/>
            <a:ext cx="938843" cy="23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kumimoji="0" lang="en-US" altLang="ko-KR" sz="1000" dirty="0" err="1">
                <a:latin typeface="맑은 고딕" pitchFamily="50" charset="-127"/>
                <a:ea typeface="맑은 고딕" pitchFamily="50" charset="-127"/>
              </a:rPr>
              <a:t>Insuplus</a:t>
            </a:r>
            <a:r>
              <a:rPr kumimoji="0" lang="en-US" altLang="ko-KR" sz="1000" baseline="0" dirty="0">
                <a:latin typeface="맑은 고딕" pitchFamily="50" charset="-127"/>
                <a:ea typeface="맑은 고딕" pitchFamily="50" charset="-127"/>
              </a:rPr>
              <a:t> Admin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9"/>
          </p:nvPr>
        </p:nvSpPr>
        <p:spPr>
          <a:xfrm>
            <a:off x="1084385" y="279426"/>
            <a:ext cx="1373538" cy="198000"/>
          </a:xfrm>
        </p:spPr>
        <p:txBody>
          <a:bodyPr lIns="54000" rIns="54000" anchor="ctr"/>
          <a:lstStyle>
            <a:lvl1pPr marL="0" indent="0">
              <a:buFontTx/>
              <a:buNone/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0"/>
          </p:nvPr>
        </p:nvSpPr>
        <p:spPr>
          <a:xfrm>
            <a:off x="3370369" y="279426"/>
            <a:ext cx="4783031" cy="198000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9"/>
          <p:cNvSpPr>
            <a:spLocks noGrp="1"/>
          </p:cNvSpPr>
          <p:nvPr>
            <p:ph type="body" sz="quarter" idx="21"/>
          </p:nvPr>
        </p:nvSpPr>
        <p:spPr>
          <a:xfrm>
            <a:off x="1084384" y="496615"/>
            <a:ext cx="7069015" cy="201384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23"/>
          </p:nvPr>
        </p:nvSpPr>
        <p:spPr>
          <a:xfrm>
            <a:off x="11146693" y="499562"/>
            <a:ext cx="842107" cy="1984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DBE8F29-B192-4F60-A2E9-17D3DA3410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287873" y="812801"/>
            <a:ext cx="8983128" cy="58589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7472" rtlCol="0" anchor="ctr"/>
          <a:lstStyle/>
          <a:p>
            <a:pPr algn="ctr"/>
            <a:endParaRPr kumimoji="1" lang="ko-KR" altLang="en-US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 userDrawn="1"/>
        </p:nvSpPr>
        <p:spPr bwMode="auto">
          <a:xfrm>
            <a:off x="7132957" y="1643064"/>
            <a:ext cx="486898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eaLnBrk="0" fontAlgn="auto" hangingPunct="0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ko-KR" altLang="en-US" sz="15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92154" y="2490736"/>
            <a:ext cx="8241739" cy="72224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7248540" y="3284984"/>
            <a:ext cx="4779999" cy="720080"/>
          </a:xfrm>
        </p:spPr>
        <p:txBody>
          <a:bodyPr/>
          <a:lstStyle>
            <a:lvl1pPr marL="0" indent="0"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293079" y="6500813"/>
            <a:ext cx="1506416" cy="220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FCFF9-08F4-497F-A271-370AD10CD121}" type="datetime1">
              <a:rPr lang="ko-KR" altLang="en-US"/>
              <a:pPr>
                <a:defRPr/>
              </a:pPr>
              <a:t>2023-08-30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673600" y="6500813"/>
            <a:ext cx="2844800" cy="220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54E32A2-5B23-4F2C-A30B-93949FA9AA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212733" y="6117699"/>
            <a:ext cx="77665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00" b="1" dirty="0" err="1">
                <a:latin typeface="맑은 고딕" pitchFamily="50" charset="-127"/>
                <a:ea typeface="맑은 고딕" pitchFamily="50" charset="-127"/>
              </a:rPr>
              <a:t>비즈인사이트의</a:t>
            </a:r>
            <a:r>
              <a:rPr kumimoji="0" lang="ko-KR" altLang="en-US" sz="1000" b="1" dirty="0">
                <a:latin typeface="맑은 고딕" pitchFamily="50" charset="-127"/>
                <a:ea typeface="맑은 고딕" pitchFamily="50" charset="-127"/>
              </a:rPr>
              <a:t> 사전 승인 없이 본 내용의 전부 또는 일부에 대한 복사</a:t>
            </a: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b="1" dirty="0">
                <a:latin typeface="맑은 고딕" pitchFamily="50" charset="-127"/>
                <a:ea typeface="맑은 고딕" pitchFamily="50" charset="-127"/>
              </a:rPr>
              <a:t>전재</a:t>
            </a: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b="1" dirty="0">
                <a:latin typeface="맑은 고딕" pitchFamily="50" charset="-127"/>
                <a:ea typeface="맑은 고딕" pitchFamily="50" charset="-127"/>
              </a:rPr>
              <a:t>배포</a:t>
            </a: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b="1" dirty="0">
                <a:latin typeface="맑은 고딕" pitchFamily="50" charset="-127"/>
                <a:ea typeface="맑은 고딕" pitchFamily="50" charset="-127"/>
              </a:rPr>
              <a:t>사용을 금합니다</a:t>
            </a: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186183"/>
            <a:ext cx="12192000" cy="118617"/>
            <a:chOff x="0" y="873699"/>
            <a:chExt cx="7546262" cy="152471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auto">
            <a:xfrm>
              <a:off x="0" y="951523"/>
              <a:ext cx="5822277" cy="74647"/>
            </a:xfrm>
            <a:custGeom>
              <a:avLst/>
              <a:gdLst>
                <a:gd name="connsiteX0" fmla="*/ 0 w 5822277"/>
                <a:gd name="connsiteY0" fmla="*/ 0 h 74647"/>
                <a:gd name="connsiteX1" fmla="*/ 400042 w 5822277"/>
                <a:gd name="connsiteY1" fmla="*/ 0 h 74647"/>
                <a:gd name="connsiteX2" fmla="*/ 5422235 w 5822277"/>
                <a:gd name="connsiteY2" fmla="*/ 0 h 74647"/>
                <a:gd name="connsiteX3" fmla="*/ 5822277 w 5822277"/>
                <a:gd name="connsiteY3" fmla="*/ 0 h 74647"/>
                <a:gd name="connsiteX4" fmla="*/ 5750807 w 5822277"/>
                <a:gd name="connsiteY4" fmla="*/ 74647 h 74647"/>
                <a:gd name="connsiteX5" fmla="*/ 5350765 w 5822277"/>
                <a:gd name="connsiteY5" fmla="*/ 74647 h 74647"/>
                <a:gd name="connsiteX6" fmla="*/ 400042 w 5822277"/>
                <a:gd name="connsiteY6" fmla="*/ 74647 h 74647"/>
                <a:gd name="connsiteX7" fmla="*/ 0 w 5822277"/>
                <a:gd name="connsiteY7" fmla="*/ 74647 h 7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2277" h="74647">
                  <a:moveTo>
                    <a:pt x="0" y="0"/>
                  </a:moveTo>
                  <a:lnTo>
                    <a:pt x="400042" y="0"/>
                  </a:lnTo>
                  <a:lnTo>
                    <a:pt x="5422235" y="0"/>
                  </a:lnTo>
                  <a:lnTo>
                    <a:pt x="5822277" y="0"/>
                  </a:lnTo>
                  <a:lnTo>
                    <a:pt x="5750807" y="74647"/>
                  </a:lnTo>
                  <a:lnTo>
                    <a:pt x="5350765" y="74647"/>
                  </a:lnTo>
                  <a:lnTo>
                    <a:pt x="400042" y="74647"/>
                  </a:lnTo>
                  <a:lnTo>
                    <a:pt x="0" y="74647"/>
                  </a:lnTo>
                  <a:close/>
                </a:path>
              </a:pathLst>
            </a:custGeom>
            <a:solidFill>
              <a:srgbClr val="D42A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5808864" y="873699"/>
              <a:ext cx="1737398" cy="77824"/>
            </a:xfrm>
            <a:custGeom>
              <a:avLst/>
              <a:gdLst>
                <a:gd name="connsiteX0" fmla="*/ 76236 w 1737398"/>
                <a:gd name="connsiteY0" fmla="*/ 0 h 77824"/>
                <a:gd name="connsiteX1" fmla="*/ 1737398 w 1737398"/>
                <a:gd name="connsiteY1" fmla="*/ 0 h 77824"/>
                <a:gd name="connsiteX2" fmla="*/ 1737398 w 1737398"/>
                <a:gd name="connsiteY2" fmla="*/ 77824 h 77824"/>
                <a:gd name="connsiteX3" fmla="*/ 0 w 1737398"/>
                <a:gd name="connsiteY3" fmla="*/ 77824 h 77824"/>
                <a:gd name="connsiteX4" fmla="*/ 76236 w 1737398"/>
                <a:gd name="connsiteY4" fmla="*/ 0 h 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398" h="77824">
                  <a:moveTo>
                    <a:pt x="76236" y="0"/>
                  </a:moveTo>
                  <a:lnTo>
                    <a:pt x="1737398" y="0"/>
                  </a:lnTo>
                  <a:lnTo>
                    <a:pt x="1737398" y="77824"/>
                  </a:lnTo>
                  <a:lnTo>
                    <a:pt x="0" y="77824"/>
                  </a:lnTo>
                  <a:lnTo>
                    <a:pt x="7623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8758" y="6362700"/>
            <a:ext cx="1053042" cy="2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8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0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5DBD-AD58-4947-9C9B-7600C0EDCFB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D0C4-9805-40DF-B784-80EC43C7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8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beeneeq.github.io/20230810/step0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8405" y="2586684"/>
            <a:ext cx="4934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/>
              <a:t>가입하기 수정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8117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가입하기</a:t>
            </a:r>
            <a:r>
              <a:rPr lang="en-US" altLang="ko-KR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가입하기 </a:t>
            </a:r>
            <a:r>
              <a:rPr lang="en-US" altLang="ko-KR"/>
              <a:t>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https://beeneeq.github.io/20230810/step01.html</a:t>
            </a:r>
          </a:p>
        </p:txBody>
      </p:sp>
      <p:graphicFrame>
        <p:nvGraphicFramePr>
          <p:cNvPr id="14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10470"/>
              </p:ext>
            </p:extLst>
          </p:nvPr>
        </p:nvGraphicFramePr>
        <p:xfrm>
          <a:off x="9398529" y="980546"/>
          <a:ext cx="2547937" cy="565528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1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6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상품명과 가격 플리킹 되는 영역 변경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-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상품명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-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보장내역 자세히 보기 팝업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* 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2"/>
                        </a:rPr>
                        <a:t>https://beeneeq.github.io/20230810/step05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보장항목 팝업이랑 동일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문구 추가</a:t>
                      </a:r>
                      <a:endParaRPr lang="en-US" altLang="ko-KR" sz="800" b="0" u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기존 해외의료지원 서비스 영역 수정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 라디오 버튼 추가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문구 변경 및 문구 추가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24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의료상담 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24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의료상담 및 병원예약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여행중 아프면 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언제 어디서든 연락하세요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63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 영역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셀렉트 박스 추가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디폴트는 선택 안됨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자세히 보기 클릭하면 하단에 보장항목 표가 펼쳐지고 다시 클릭하면 닫힘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>
                          <a:solidFill>
                            <a:srgbClr val="002060"/>
                          </a:solidFill>
                        </a:rPr>
                        <a:t>자세히보기△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>
                          <a:solidFill>
                            <a:srgbClr val="002060"/>
                          </a:solidFill>
                        </a:rPr>
                        <a:t>자세히보기△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0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**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90381" y="717188"/>
            <a:ext cx="2559194" cy="5945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8999" y="2869116"/>
            <a:ext cx="2396151" cy="195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70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82839"/>
              </p:ext>
            </p:extLst>
          </p:nvPr>
        </p:nvGraphicFramePr>
        <p:xfrm>
          <a:off x="419319" y="3800731"/>
          <a:ext cx="2265182" cy="871495"/>
        </p:xfrm>
        <a:graphic>
          <a:graphicData uri="http://schemas.openxmlformats.org/drawingml/2006/table">
            <a:tbl>
              <a:tblPr/>
              <a:tblGrid>
                <a:gridCol w="1475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ko-KR" altLang="en-US" sz="80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의료 상담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개과목 전문의 상담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원격진료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병원예약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병원비 대신 지불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311" y="4850525"/>
            <a:ext cx="2361467" cy="1790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68999" y="4911194"/>
            <a:ext cx="2396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</a:rPr>
              <a:t>필요한 서비스를 추가하세요</a:t>
            </a:r>
            <a:r>
              <a:rPr lang="en-US" altLang="ko-KR" sz="900" b="1">
                <a:latin typeface="맑은 고딕" panose="020B0503020000020004" pitchFamily="50" charset="-127"/>
              </a:rPr>
              <a:t>.</a:t>
            </a:r>
            <a:endParaRPr lang="ko-KR" altLang="en-US" sz="900" b="1" dirty="0">
              <a:latin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705" y="3232739"/>
            <a:ext cx="220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900" b="1">
                <a:solidFill>
                  <a:prstClr val="black"/>
                </a:solidFill>
                <a:latin typeface="맑은 고딕" panose="020B0503020000020004" pitchFamily="50" charset="-127"/>
              </a:rPr>
              <a:t>∙ </a:t>
            </a:r>
            <a:r>
              <a:rPr lang="en-US" altLang="ko-KR" sz="900" b="1">
                <a:solidFill>
                  <a:prstClr val="black"/>
                </a:solidFill>
              </a:rPr>
              <a:t>24</a:t>
            </a:r>
            <a:r>
              <a:rPr lang="ko-KR" altLang="en-US" sz="900" b="1">
                <a:solidFill>
                  <a:prstClr val="black"/>
                </a:solidFill>
              </a:rPr>
              <a:t>시 의료상담 및 병원예약</a:t>
            </a:r>
            <a:endParaRPr lang="en-US" altLang="ko-KR" sz="900" b="1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700">
                <a:solidFill>
                  <a:prstClr val="black"/>
                </a:solidFill>
              </a:rPr>
              <a:t>여행중 아프면 </a:t>
            </a:r>
            <a:r>
              <a:rPr lang="en-US" altLang="ko-KR" sz="700">
                <a:solidFill>
                  <a:prstClr val="black"/>
                </a:solidFill>
              </a:rPr>
              <a:t>24</a:t>
            </a:r>
            <a:r>
              <a:rPr lang="ko-KR" altLang="en-US" sz="700">
                <a:solidFill>
                  <a:prstClr val="black"/>
                </a:solidFill>
              </a:rPr>
              <a:t>시간 언제 어디서든 연락하세요</a:t>
            </a:r>
            <a:r>
              <a:rPr lang="en-US" altLang="ko-KR" sz="700">
                <a:solidFill>
                  <a:prstClr val="black"/>
                </a:solidFill>
              </a:rPr>
              <a:t>.</a:t>
            </a:r>
            <a:endParaRPr lang="ko-KR" altLang="en-US" sz="900" b="1" dirty="0">
              <a:latin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rcRect l="3806" t="15592" r="4800" b="75798"/>
          <a:stretch/>
        </p:blipFill>
        <p:spPr>
          <a:xfrm>
            <a:off x="437092" y="2855090"/>
            <a:ext cx="2228850" cy="35947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7708" y="5116789"/>
            <a:ext cx="239615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900" b="1">
                <a:solidFill>
                  <a:prstClr val="black"/>
                </a:solidFill>
                <a:latin typeface="맑은 고딕" panose="020B0503020000020004" pitchFamily="50" charset="-127"/>
              </a:rPr>
              <a:t>∙ </a:t>
            </a:r>
            <a:r>
              <a:rPr lang="ko-KR" altLang="en-US" sz="900" b="1">
                <a:solidFill>
                  <a:prstClr val="black"/>
                </a:solidFill>
              </a:rPr>
              <a:t>긴급의료이송</a:t>
            </a:r>
          </a:p>
          <a:p>
            <a:pPr lvl="0">
              <a:lnSpc>
                <a:spcPct val="150000"/>
              </a:lnSpc>
            </a:pPr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</a:rPr>
              <a:t>긴급한 경우 에어앰뷸런스로 이송해 드리며 이송비용 </a:t>
            </a:r>
            <a:r>
              <a:rPr lang="en-US" altLang="ko-KR" sz="700">
                <a:solidFill>
                  <a:prstClr val="black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</a:rPr>
              <a:t>억까지 보장해 드립니다</a:t>
            </a:r>
            <a:r>
              <a:rPr lang="en-US" altLang="ko-KR" sz="70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353" y="5852665"/>
            <a:ext cx="239615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900" b="1">
                <a:solidFill>
                  <a:prstClr val="black"/>
                </a:solidFill>
                <a:latin typeface="맑은 고딕" panose="020B0503020000020004" pitchFamily="50" charset="-127"/>
              </a:rPr>
              <a:t>∙ </a:t>
            </a:r>
            <a:r>
              <a:rPr lang="ko-KR" altLang="en-US" sz="900" b="1">
                <a:solidFill>
                  <a:prstClr val="black"/>
                </a:solidFill>
              </a:rPr>
              <a:t>건강검진</a:t>
            </a:r>
          </a:p>
          <a:p>
            <a:pPr lvl="0">
              <a:lnSpc>
                <a:spcPct val="150000"/>
              </a:lnSpc>
            </a:pPr>
            <a:r>
              <a:rPr lang="ko-KR" altLang="en-US" sz="700">
                <a:solidFill>
                  <a:prstClr val="black"/>
                </a:solidFill>
              </a:rPr>
              <a:t>한국 건강검진 센터에서 </a:t>
            </a:r>
            <a:r>
              <a:rPr lang="en-US" altLang="ko-KR" sz="700">
                <a:solidFill>
                  <a:prstClr val="black"/>
                </a:solidFill>
              </a:rPr>
              <a:t>1</a:t>
            </a:r>
            <a:r>
              <a:rPr lang="ko-KR" altLang="en-US" sz="700">
                <a:solidFill>
                  <a:prstClr val="black"/>
                </a:solidFill>
              </a:rPr>
              <a:t>회 무료 검사를 제공해 드립니다</a:t>
            </a:r>
            <a:r>
              <a:rPr lang="en-US" altLang="ko-KR" sz="70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4166" y="5564768"/>
            <a:ext cx="759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>
                <a:solidFill>
                  <a:srgbClr val="002060"/>
                </a:solidFill>
              </a:rPr>
              <a:t>자세히보기▽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3920" y="6292519"/>
            <a:ext cx="759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>
                <a:solidFill>
                  <a:srgbClr val="002060"/>
                </a:solidFill>
              </a:rPr>
              <a:t>자세히보기▽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79539" y="5187591"/>
            <a:ext cx="14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v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66476" y="5973202"/>
            <a:ext cx="14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v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1162" y="818869"/>
            <a:ext cx="2326555" cy="521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/>
          <p:cNvSpPr/>
          <p:nvPr/>
        </p:nvSpPr>
        <p:spPr>
          <a:xfrm>
            <a:off x="1763591" y="919906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70,000</a:t>
            </a:r>
            <a:r>
              <a:rPr lang="ko-KR" altLang="en-US" sz="1400" b="1" dirty="0"/>
              <a:t>원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2488" y="903735"/>
            <a:ext cx="3353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LV1</a:t>
            </a:r>
            <a:endParaRPr lang="ko-KR" altLang="en-US" sz="700" dirty="0"/>
          </a:p>
        </p:txBody>
      </p:sp>
      <p:sp>
        <p:nvSpPr>
          <p:cNvPr id="43" name="타원 42"/>
          <p:cNvSpPr/>
          <p:nvPr/>
        </p:nvSpPr>
        <p:spPr>
          <a:xfrm>
            <a:off x="2290650" y="303107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340261" y="299686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가입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rcRect t="12803" b="62054"/>
          <a:stretch/>
        </p:blipFill>
        <p:spPr>
          <a:xfrm>
            <a:off x="331184" y="1352543"/>
            <a:ext cx="2456104" cy="11000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78448" y="1099367"/>
            <a:ext cx="880040" cy="2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보장내역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3629" y="2421409"/>
            <a:ext cx="221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</a:rPr>
              <a:t>의료지원 서비스와 보험을 선택해서 가입하실 수 있습니다</a:t>
            </a:r>
            <a:r>
              <a:rPr lang="en-US" altLang="ko-KR" sz="800" dirty="0">
                <a:latin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7708" y="810434"/>
            <a:ext cx="237612" cy="232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2" name="직사각형 41"/>
          <p:cNvSpPr/>
          <p:nvPr/>
        </p:nvSpPr>
        <p:spPr>
          <a:xfrm>
            <a:off x="390586" y="828160"/>
            <a:ext cx="2358191" cy="542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/>
          <a:srcRect b="62547"/>
          <a:stretch/>
        </p:blipFill>
        <p:spPr>
          <a:xfrm>
            <a:off x="9718298" y="1438628"/>
            <a:ext cx="1618569" cy="109485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77708" y="2376469"/>
            <a:ext cx="2371069" cy="403035"/>
            <a:chOff x="377708" y="2376469"/>
            <a:chExt cx="2371069" cy="403035"/>
          </a:xfrm>
        </p:grpSpPr>
        <p:sp>
          <p:nvSpPr>
            <p:cNvPr id="50" name="직사각형 49"/>
            <p:cNvSpPr/>
            <p:nvPr/>
          </p:nvSpPr>
          <p:spPr>
            <a:xfrm>
              <a:off x="377708" y="2376469"/>
              <a:ext cx="237612" cy="2326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2</a:t>
              </a:r>
              <a:endParaRPr lang="ko-KR" altLang="en-US" sz="10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90586" y="2385934"/>
              <a:ext cx="2358191" cy="3935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77708" y="2883007"/>
            <a:ext cx="2371069" cy="1877231"/>
            <a:chOff x="377708" y="2376469"/>
            <a:chExt cx="2371069" cy="1877231"/>
          </a:xfrm>
        </p:grpSpPr>
        <p:sp>
          <p:nvSpPr>
            <p:cNvPr id="54" name="직사각형 53"/>
            <p:cNvSpPr/>
            <p:nvPr/>
          </p:nvSpPr>
          <p:spPr>
            <a:xfrm>
              <a:off x="377708" y="2376469"/>
              <a:ext cx="237612" cy="2326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3</a:t>
              </a:r>
              <a:endParaRPr lang="ko-KR" altLang="en-US" sz="10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0586" y="2385933"/>
              <a:ext cx="2358191" cy="186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52475" y="4805932"/>
            <a:ext cx="2371069" cy="1877231"/>
            <a:chOff x="377708" y="2376469"/>
            <a:chExt cx="2371069" cy="1877231"/>
          </a:xfrm>
        </p:grpSpPr>
        <p:sp>
          <p:nvSpPr>
            <p:cNvPr id="57" name="직사각형 56"/>
            <p:cNvSpPr/>
            <p:nvPr/>
          </p:nvSpPr>
          <p:spPr>
            <a:xfrm>
              <a:off x="377708" y="2376469"/>
              <a:ext cx="237612" cy="2326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4</a:t>
              </a:r>
              <a:endParaRPr lang="ko-KR" altLang="en-US" sz="10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0586" y="2385933"/>
              <a:ext cx="2358191" cy="186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rcRect t="15592"/>
          <a:stretch/>
        </p:blipFill>
        <p:spPr>
          <a:xfrm>
            <a:off x="3195204" y="2910225"/>
            <a:ext cx="2360856" cy="35240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671" y="2671479"/>
            <a:ext cx="1115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기존 이미지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203312" y="2942812"/>
            <a:ext cx="2358191" cy="1561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748777" y="3694404"/>
            <a:ext cx="44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203312" y="4527740"/>
            <a:ext cx="2358191" cy="213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76497" y="3270904"/>
            <a:ext cx="239615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900" b="1">
                <a:solidFill>
                  <a:prstClr val="black"/>
                </a:solidFill>
                <a:latin typeface="맑은 고딕" panose="020B0503020000020004" pitchFamily="50" charset="-127"/>
              </a:rPr>
              <a:t>∙ </a:t>
            </a:r>
            <a:r>
              <a:rPr lang="ko-KR" altLang="en-US" sz="900" b="1">
                <a:solidFill>
                  <a:prstClr val="black"/>
                </a:solidFill>
              </a:rPr>
              <a:t>긴급의료이송</a:t>
            </a:r>
          </a:p>
          <a:p>
            <a:pPr lvl="0">
              <a:lnSpc>
                <a:spcPct val="150000"/>
              </a:lnSpc>
            </a:pPr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</a:rPr>
              <a:t>긴급한 경우 에어앰뷸런스로 이송해 드리며 이송비용 </a:t>
            </a:r>
            <a:r>
              <a:rPr lang="en-US" altLang="ko-KR" sz="700">
                <a:solidFill>
                  <a:prstClr val="black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</a:rPr>
              <a:t>억까지 보장해 드립니다</a:t>
            </a:r>
            <a:r>
              <a:rPr lang="en-US" altLang="ko-KR" sz="70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96021" y="3718883"/>
            <a:ext cx="759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>
                <a:solidFill>
                  <a:srgbClr val="002060"/>
                </a:solidFill>
              </a:rPr>
              <a:t>자세히보기△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378328" y="3341706"/>
            <a:ext cx="14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v</a:t>
            </a:r>
            <a:endParaRPr lang="ko-KR" altLang="en-US" sz="1100">
              <a:solidFill>
                <a:srgbClr val="FF0000"/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06068"/>
              </p:ext>
            </p:extLst>
          </p:nvPr>
        </p:nvGraphicFramePr>
        <p:xfrm>
          <a:off x="6372912" y="3938444"/>
          <a:ext cx="2149416" cy="697196"/>
        </p:xfrm>
        <a:graphic>
          <a:graphicData uri="http://schemas.openxmlformats.org/drawingml/2006/table">
            <a:tbl>
              <a:tblPr/>
              <a:tblGrid>
                <a:gridCol w="1315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에어앰뷸런스 이송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일반항공 이송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천만원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국가내 의료이송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간병인 항공권</a:t>
                      </a:r>
                      <a:r>
                        <a:rPr lang="ko-KR" altLang="en-US" sz="80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제공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이코노미 항공권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225" y="4721615"/>
            <a:ext cx="1563859" cy="42976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8298" y="5287974"/>
            <a:ext cx="1531714" cy="892525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1741717" y="5537990"/>
            <a:ext cx="349549" cy="232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4-2</a:t>
            </a:r>
            <a:endParaRPr lang="ko-KR" altLang="en-US" sz="800"/>
          </a:p>
        </p:txBody>
      </p:sp>
      <p:sp>
        <p:nvSpPr>
          <p:cNvPr id="81" name="직사각형 80"/>
          <p:cNvSpPr/>
          <p:nvPr/>
        </p:nvSpPr>
        <p:spPr>
          <a:xfrm>
            <a:off x="6311932" y="3082644"/>
            <a:ext cx="349549" cy="232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4-2</a:t>
            </a:r>
            <a:endParaRPr lang="ko-KR" altLang="en-US" sz="800"/>
          </a:p>
        </p:txBody>
      </p:sp>
      <p:sp>
        <p:nvSpPr>
          <p:cNvPr id="82" name="TextBox 81"/>
          <p:cNvSpPr txBox="1"/>
          <p:nvPr/>
        </p:nvSpPr>
        <p:spPr>
          <a:xfrm>
            <a:off x="6258436" y="4695282"/>
            <a:ext cx="239615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900" b="1">
                <a:solidFill>
                  <a:prstClr val="black"/>
                </a:solidFill>
                <a:latin typeface="맑은 고딕" panose="020B0503020000020004" pitchFamily="50" charset="-127"/>
              </a:rPr>
              <a:t>∙ </a:t>
            </a:r>
            <a:r>
              <a:rPr lang="ko-KR" altLang="en-US" sz="900" b="1">
                <a:solidFill>
                  <a:prstClr val="black"/>
                </a:solidFill>
              </a:rPr>
              <a:t>건강검진</a:t>
            </a:r>
          </a:p>
          <a:p>
            <a:pPr lvl="0">
              <a:lnSpc>
                <a:spcPct val="150000"/>
              </a:lnSpc>
            </a:pPr>
            <a:r>
              <a:rPr lang="ko-KR" altLang="en-US" sz="700">
                <a:solidFill>
                  <a:prstClr val="black"/>
                </a:solidFill>
              </a:rPr>
              <a:t>한국 건강검진 센터에서 </a:t>
            </a:r>
            <a:r>
              <a:rPr lang="en-US" altLang="ko-KR" sz="700">
                <a:solidFill>
                  <a:prstClr val="black"/>
                </a:solidFill>
              </a:rPr>
              <a:t>1</a:t>
            </a:r>
            <a:r>
              <a:rPr lang="ko-KR" altLang="en-US" sz="700">
                <a:solidFill>
                  <a:prstClr val="black"/>
                </a:solidFill>
              </a:rPr>
              <a:t>회 무료 검사를 제공해 드립니다</a:t>
            </a:r>
            <a:r>
              <a:rPr lang="en-US" altLang="ko-KR" sz="70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09003" y="5135136"/>
            <a:ext cx="759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>
                <a:solidFill>
                  <a:srgbClr val="002060"/>
                </a:solidFill>
              </a:rPr>
              <a:t>자세히보기△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8351559" y="4815819"/>
            <a:ext cx="14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v</a:t>
            </a:r>
            <a:endParaRPr lang="ko-KR" altLang="en-US" sz="1100">
              <a:solidFill>
                <a:srgbClr val="FF0000"/>
              </a:solidFill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8698"/>
              </p:ext>
            </p:extLst>
          </p:nvPr>
        </p:nvGraphicFramePr>
        <p:xfrm>
          <a:off x="6381803" y="5391439"/>
          <a:ext cx="2149416" cy="522897"/>
        </p:xfrm>
        <a:graphic>
          <a:graphicData uri="http://schemas.openxmlformats.org/drawingml/2006/table">
            <a:tbl>
              <a:tblPr/>
              <a:tblGrid>
                <a:gridCol w="1315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건강검진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무료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병원 예약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천만원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비행기</a:t>
                      </a:r>
                      <a:r>
                        <a:rPr lang="en-US" altLang="ko-KR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 예약 대행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0F0B6E0-39ED-358D-4F1C-42BB722AA3FE}"/>
              </a:ext>
            </a:extLst>
          </p:cNvPr>
          <p:cNvSpPr/>
          <p:nvPr/>
        </p:nvSpPr>
        <p:spPr>
          <a:xfrm>
            <a:off x="4503409" y="913359"/>
            <a:ext cx="3526596" cy="232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스탭</a:t>
            </a:r>
            <a:r>
              <a:rPr lang="ko-KR" altLang="en-US" sz="800" dirty="0"/>
              <a:t> </a:t>
            </a:r>
            <a:r>
              <a:rPr lang="en-US" altLang="ko-KR" sz="800" dirty="0"/>
              <a:t>1 </a:t>
            </a:r>
            <a:r>
              <a:rPr lang="ko-KR" altLang="en-US" sz="800" dirty="0"/>
              <a:t>페이지 해당 </a:t>
            </a:r>
            <a:r>
              <a:rPr lang="ko-KR" altLang="en-US" sz="800"/>
              <a:t>부분부터 </a:t>
            </a:r>
            <a:r>
              <a:rPr lang="en-US" altLang="ko-KR" sz="800"/>
              <a:t>PSD </a:t>
            </a:r>
            <a:r>
              <a:rPr lang="ko-KR" altLang="en-US" sz="800"/>
              <a:t>파일로 변경</a:t>
            </a:r>
            <a:endParaRPr lang="ko-KR" altLang="en-US" sz="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3E8942-87C3-DD03-A889-69B7201CFA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414" y="1287000"/>
            <a:ext cx="1842498" cy="14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7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가입하기</a:t>
            </a: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가입하기</a:t>
            </a: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https://beeneeq.github.io/20230810/step0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0381" y="717188"/>
            <a:ext cx="2559194" cy="5217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8" y="802122"/>
            <a:ext cx="2347040" cy="224415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78867" y="1937095"/>
            <a:ext cx="2371069" cy="1069011"/>
            <a:chOff x="377708" y="2376469"/>
            <a:chExt cx="2371069" cy="1069011"/>
          </a:xfrm>
        </p:grpSpPr>
        <p:sp>
          <p:nvSpPr>
            <p:cNvPr id="12" name="직사각형 11"/>
            <p:cNvSpPr/>
            <p:nvPr/>
          </p:nvSpPr>
          <p:spPr>
            <a:xfrm>
              <a:off x="377708" y="2376469"/>
              <a:ext cx="237612" cy="2326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1</a:t>
              </a:r>
              <a:endParaRPr lang="ko-KR" altLang="en-US" sz="8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0586" y="2385933"/>
              <a:ext cx="2358191" cy="10595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23531"/>
              </p:ext>
            </p:extLst>
          </p:nvPr>
        </p:nvGraphicFramePr>
        <p:xfrm>
          <a:off x="9398529" y="980546"/>
          <a:ext cx="2547937" cy="342855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1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3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아이콘을 보험에 관련된 걸로 수정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상해 해외의료실비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질병해외의료실비 셀렉트 보장한도 셀렉트 박스로 수정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셀렉트 박스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만달러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만달러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만달러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만달러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751"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0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**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39476"/>
          <a:stretch/>
        </p:blipFill>
        <p:spPr>
          <a:xfrm>
            <a:off x="378867" y="3080057"/>
            <a:ext cx="2347040" cy="253041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84443" y="3064580"/>
            <a:ext cx="2371069" cy="2625020"/>
            <a:chOff x="377708" y="2376469"/>
            <a:chExt cx="2371069" cy="2625020"/>
          </a:xfrm>
        </p:grpSpPr>
        <p:sp>
          <p:nvSpPr>
            <p:cNvPr id="17" name="직사각형 16"/>
            <p:cNvSpPr/>
            <p:nvPr/>
          </p:nvSpPr>
          <p:spPr>
            <a:xfrm>
              <a:off x="377708" y="2376469"/>
              <a:ext cx="237612" cy="2326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2</a:t>
              </a:r>
              <a:endParaRPr lang="ko-KR" altLang="en-US" sz="8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0586" y="2385933"/>
              <a:ext cx="2358191" cy="2615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7342" y="3286040"/>
            <a:ext cx="347191" cy="232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2-1</a:t>
            </a:r>
            <a:endParaRPr lang="ko-KR" altLang="en-US" sz="800"/>
          </a:p>
        </p:txBody>
      </p:sp>
      <p:sp>
        <p:nvSpPr>
          <p:cNvPr id="20" name="직사각형 19"/>
          <p:cNvSpPr/>
          <p:nvPr/>
        </p:nvSpPr>
        <p:spPr>
          <a:xfrm>
            <a:off x="1552387" y="3698745"/>
            <a:ext cx="347191" cy="232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2-2</a:t>
            </a:r>
            <a:endParaRPr lang="ko-KR" altLang="en-US" sz="800"/>
          </a:p>
        </p:txBody>
      </p:sp>
      <p:sp>
        <p:nvSpPr>
          <p:cNvPr id="21" name="직사각형 20"/>
          <p:cNvSpPr/>
          <p:nvPr/>
        </p:nvSpPr>
        <p:spPr>
          <a:xfrm>
            <a:off x="1979597" y="3738917"/>
            <a:ext cx="67602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79597" y="4035251"/>
            <a:ext cx="67602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02587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가입하기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가입하기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https://beeneeq.github.io/20230810/step0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61547"/>
              </p:ext>
            </p:extLst>
          </p:nvPr>
        </p:nvGraphicFramePr>
        <p:xfrm>
          <a:off x="9398529" y="980546"/>
          <a:ext cx="2547937" cy="276950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1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3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맨위에</a:t>
                      </a:r>
                      <a:r>
                        <a:rPr lang="ko-KR" altLang="en-US" sz="800" b="0" u="non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예 선택 후 아래</a:t>
                      </a:r>
                      <a:endParaRPr lang="en-US" altLang="ko-KR" sz="800" b="0" u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</a:t>
                      </a:r>
                      <a:r>
                        <a:rPr lang="ko-KR" altLang="en-US" sz="800" b="0" u="none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아니오</a:t>
                      </a:r>
                      <a:r>
                        <a:rPr lang="ko-KR" altLang="en-US" sz="800" b="0" u="non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선택 시 위에 부분도 </a:t>
                      </a:r>
                      <a:r>
                        <a:rPr lang="ko-KR" altLang="en-US" sz="800" b="0" u="none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아니오로</a:t>
                      </a:r>
                      <a:r>
                        <a:rPr lang="ko-KR" altLang="en-US" sz="800" b="0" u="non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변함</a:t>
                      </a:r>
                      <a:endParaRPr lang="en-US" altLang="ko-KR" sz="800" b="0" u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버튼은 아래 </a:t>
                      </a:r>
                      <a:r>
                        <a:rPr lang="ko-KR" altLang="en-US" sz="800" b="0" u="none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가입전</a:t>
                      </a:r>
                      <a:r>
                        <a:rPr lang="ko-KR" altLang="en-US" sz="800" b="0" u="non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알릴 사항만 변경되어야 함</a:t>
                      </a:r>
                      <a:endParaRPr lang="en-US" altLang="ko-KR" sz="800" b="0" u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751"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0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**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55C3251-32E7-8AA9-7C9D-FD0F2552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30" y="1565030"/>
            <a:ext cx="3588874" cy="43727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05A17E4-1524-0317-E25B-4807773EA873}"/>
              </a:ext>
            </a:extLst>
          </p:cNvPr>
          <p:cNvSpPr/>
          <p:nvPr/>
        </p:nvSpPr>
        <p:spPr>
          <a:xfrm>
            <a:off x="4020231" y="3312690"/>
            <a:ext cx="237612" cy="232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4291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가입하기</a:t>
            </a:r>
            <a:r>
              <a:rPr lang="en-US" altLang="ko-KR"/>
              <a:t>04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가입하기</a:t>
            </a:r>
            <a:r>
              <a:rPr lang="en-US" altLang="ko-KR"/>
              <a:t>04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https://beeneeq.github.io/20230810/step04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1" y="1981200"/>
            <a:ext cx="2426661" cy="42079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77" y="1773931"/>
            <a:ext cx="2475690" cy="441520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73646" y="4920715"/>
            <a:ext cx="2371069" cy="1069011"/>
            <a:chOff x="377708" y="2376469"/>
            <a:chExt cx="2371069" cy="1069011"/>
          </a:xfrm>
        </p:grpSpPr>
        <p:sp>
          <p:nvSpPr>
            <p:cNvPr id="15" name="직사각형 14"/>
            <p:cNvSpPr/>
            <p:nvPr/>
          </p:nvSpPr>
          <p:spPr>
            <a:xfrm>
              <a:off x="377708" y="2376469"/>
              <a:ext cx="237612" cy="2326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0586" y="2385933"/>
              <a:ext cx="2358191" cy="10595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11298"/>
              </p:ext>
            </p:extLst>
          </p:nvPr>
        </p:nvGraphicFramePr>
        <p:xfrm>
          <a:off x="9398529" y="980546"/>
          <a:ext cx="2547937" cy="336092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1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3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붉은색으로 변경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신용카드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휴대폰 결제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가상계좌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쿠폰선택 후 버튼 안에 문구 변경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(000%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할인 적용</a:t>
                      </a: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 </a:t>
                      </a:r>
                      <a:r>
                        <a:rPr lang="ko-KR" altLang="en-US" sz="800" b="0" u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개발에서 적용</a:t>
                      </a: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latin typeface="+mn-ea"/>
                        </a:rPr>
                        <a:t>선택하면 팝업이 닫히는데 선택이 된건인지 확인이 잘 안됨</a:t>
                      </a: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rgbClr val="000000"/>
                          </a:solidFill>
                          <a:latin typeface="+mn-ea"/>
                        </a:rPr>
                        <a:t>버튼 색상이 붉은색으로 변경되면서 팝업 닫히게 수정</a:t>
                      </a:r>
                      <a:endParaRPr lang="en-US" altLang="ko-KR" sz="8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751"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0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**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0659" marR="30659" marT="33191" marB="331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4584076" y="3429000"/>
            <a:ext cx="843057" cy="389467"/>
            <a:chOff x="377708" y="2376469"/>
            <a:chExt cx="843057" cy="389467"/>
          </a:xfrm>
        </p:grpSpPr>
        <p:sp>
          <p:nvSpPr>
            <p:cNvPr id="19" name="직사각형 18"/>
            <p:cNvSpPr/>
            <p:nvPr/>
          </p:nvSpPr>
          <p:spPr>
            <a:xfrm>
              <a:off x="377708" y="2376469"/>
              <a:ext cx="237612" cy="2326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2</a:t>
              </a:r>
              <a:endParaRPr lang="ko-KR" altLang="en-US" sz="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0586" y="2385933"/>
              <a:ext cx="830179" cy="3800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98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4516</TotalTime>
  <Words>451</Words>
  <Application>Microsoft Office PowerPoint</Application>
  <PresentationFormat>와이드스크린</PresentationFormat>
  <Paragraphs>150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도현 김</cp:lastModifiedBy>
  <cp:revision>176</cp:revision>
  <dcterms:created xsi:type="dcterms:W3CDTF">2022-09-29T08:32:06Z</dcterms:created>
  <dcterms:modified xsi:type="dcterms:W3CDTF">2023-08-30T00:37:35Z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C:\Users\최미영\Downloads\WINGS 개선사항.pptx</vt:lpwstr>
  </property>
</Properties>
</file>