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436CA4-167A-44AC-B86F-0F23F9064843}"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29CD0-707D-468E-83EE-7C821D84B0CE}" type="slidenum">
              <a:rPr lang="en-US" smtClean="0"/>
              <a:t>‹#›</a:t>
            </a:fld>
            <a:endParaRPr lang="en-US"/>
          </a:p>
        </p:txBody>
      </p:sp>
    </p:spTree>
    <p:extLst>
      <p:ext uri="{BB962C8B-B14F-4D97-AF65-F5344CB8AC3E}">
        <p14:creationId xmlns:p14="http://schemas.microsoft.com/office/powerpoint/2010/main" val="3366254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36CA4-167A-44AC-B86F-0F23F9064843}"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29CD0-707D-468E-83EE-7C821D84B0CE}" type="slidenum">
              <a:rPr lang="en-US" smtClean="0"/>
              <a:t>‹#›</a:t>
            </a:fld>
            <a:endParaRPr lang="en-US"/>
          </a:p>
        </p:txBody>
      </p:sp>
    </p:spTree>
    <p:extLst>
      <p:ext uri="{BB962C8B-B14F-4D97-AF65-F5344CB8AC3E}">
        <p14:creationId xmlns:p14="http://schemas.microsoft.com/office/powerpoint/2010/main" val="950130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36CA4-167A-44AC-B86F-0F23F9064843}"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29CD0-707D-468E-83EE-7C821D84B0CE}" type="slidenum">
              <a:rPr lang="en-US" smtClean="0"/>
              <a:t>‹#›</a:t>
            </a:fld>
            <a:endParaRPr lang="en-US"/>
          </a:p>
        </p:txBody>
      </p:sp>
    </p:spTree>
    <p:extLst>
      <p:ext uri="{BB962C8B-B14F-4D97-AF65-F5344CB8AC3E}">
        <p14:creationId xmlns:p14="http://schemas.microsoft.com/office/powerpoint/2010/main" val="400454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436CA4-167A-44AC-B86F-0F23F9064843}"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29CD0-707D-468E-83EE-7C821D84B0CE}" type="slidenum">
              <a:rPr lang="en-US" smtClean="0"/>
              <a:t>‹#›</a:t>
            </a:fld>
            <a:endParaRPr lang="en-US"/>
          </a:p>
        </p:txBody>
      </p:sp>
    </p:spTree>
    <p:extLst>
      <p:ext uri="{BB962C8B-B14F-4D97-AF65-F5344CB8AC3E}">
        <p14:creationId xmlns:p14="http://schemas.microsoft.com/office/powerpoint/2010/main" val="881108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436CA4-167A-44AC-B86F-0F23F9064843}"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129CD0-707D-468E-83EE-7C821D84B0CE}" type="slidenum">
              <a:rPr lang="en-US" smtClean="0"/>
              <a:t>‹#›</a:t>
            </a:fld>
            <a:endParaRPr lang="en-US"/>
          </a:p>
        </p:txBody>
      </p:sp>
    </p:spTree>
    <p:extLst>
      <p:ext uri="{BB962C8B-B14F-4D97-AF65-F5344CB8AC3E}">
        <p14:creationId xmlns:p14="http://schemas.microsoft.com/office/powerpoint/2010/main" val="422558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436CA4-167A-44AC-B86F-0F23F9064843}"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29CD0-707D-468E-83EE-7C821D84B0CE}" type="slidenum">
              <a:rPr lang="en-US" smtClean="0"/>
              <a:t>‹#›</a:t>
            </a:fld>
            <a:endParaRPr lang="en-US"/>
          </a:p>
        </p:txBody>
      </p:sp>
    </p:spTree>
    <p:extLst>
      <p:ext uri="{BB962C8B-B14F-4D97-AF65-F5344CB8AC3E}">
        <p14:creationId xmlns:p14="http://schemas.microsoft.com/office/powerpoint/2010/main" val="2801986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436CA4-167A-44AC-B86F-0F23F9064843}" type="datetimeFigureOut">
              <a:rPr lang="en-US" smtClean="0"/>
              <a:t>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129CD0-707D-468E-83EE-7C821D84B0CE}" type="slidenum">
              <a:rPr lang="en-US" smtClean="0"/>
              <a:t>‹#›</a:t>
            </a:fld>
            <a:endParaRPr lang="en-US"/>
          </a:p>
        </p:txBody>
      </p:sp>
    </p:spTree>
    <p:extLst>
      <p:ext uri="{BB962C8B-B14F-4D97-AF65-F5344CB8AC3E}">
        <p14:creationId xmlns:p14="http://schemas.microsoft.com/office/powerpoint/2010/main" val="67322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436CA4-167A-44AC-B86F-0F23F9064843}" type="datetimeFigureOut">
              <a:rPr lang="en-US" smtClean="0"/>
              <a:t>8/10/2023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129CD0-707D-468E-83EE-7C821D84B0CE}" type="slidenum">
              <a:rPr lang="en-US" smtClean="0"/>
              <a:t>‹#›</a:t>
            </a:fld>
            <a:endParaRPr lang="en-US"/>
          </a:p>
        </p:txBody>
      </p:sp>
    </p:spTree>
    <p:extLst>
      <p:ext uri="{BB962C8B-B14F-4D97-AF65-F5344CB8AC3E}">
        <p14:creationId xmlns:p14="http://schemas.microsoft.com/office/powerpoint/2010/main" val="2015765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36CA4-167A-44AC-B86F-0F23F9064843}" type="datetimeFigureOut">
              <a:rPr lang="en-US" smtClean="0"/>
              <a:t>8/10/2023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129CD0-707D-468E-83EE-7C821D84B0CE}" type="slidenum">
              <a:rPr lang="en-US" smtClean="0"/>
              <a:t>‹#›</a:t>
            </a:fld>
            <a:endParaRPr lang="en-US"/>
          </a:p>
        </p:txBody>
      </p:sp>
    </p:spTree>
    <p:extLst>
      <p:ext uri="{BB962C8B-B14F-4D97-AF65-F5344CB8AC3E}">
        <p14:creationId xmlns:p14="http://schemas.microsoft.com/office/powerpoint/2010/main" val="4283876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36CA4-167A-44AC-B86F-0F23F9064843}"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29CD0-707D-468E-83EE-7C821D84B0CE}" type="slidenum">
              <a:rPr lang="en-US" smtClean="0"/>
              <a:t>‹#›</a:t>
            </a:fld>
            <a:endParaRPr lang="en-US"/>
          </a:p>
        </p:txBody>
      </p:sp>
    </p:spTree>
    <p:extLst>
      <p:ext uri="{BB962C8B-B14F-4D97-AF65-F5344CB8AC3E}">
        <p14:creationId xmlns:p14="http://schemas.microsoft.com/office/powerpoint/2010/main" val="4181325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436CA4-167A-44AC-B86F-0F23F9064843}"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129CD0-707D-468E-83EE-7C821D84B0CE}" type="slidenum">
              <a:rPr lang="en-US" smtClean="0"/>
              <a:t>‹#›</a:t>
            </a:fld>
            <a:endParaRPr lang="en-US"/>
          </a:p>
        </p:txBody>
      </p:sp>
    </p:spTree>
    <p:extLst>
      <p:ext uri="{BB962C8B-B14F-4D97-AF65-F5344CB8AC3E}">
        <p14:creationId xmlns:p14="http://schemas.microsoft.com/office/powerpoint/2010/main" val="4004162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436CA4-167A-44AC-B86F-0F23F9064843}" type="datetimeFigureOut">
              <a:rPr lang="en-US" smtClean="0"/>
              <a:t>8/10/2023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129CD0-707D-468E-83EE-7C821D84B0CE}" type="slidenum">
              <a:rPr lang="en-US" smtClean="0"/>
              <a:t>‹#›</a:t>
            </a:fld>
            <a:endParaRPr lang="en-US"/>
          </a:p>
        </p:txBody>
      </p:sp>
    </p:spTree>
    <p:extLst>
      <p:ext uri="{BB962C8B-B14F-4D97-AF65-F5344CB8AC3E}">
        <p14:creationId xmlns:p14="http://schemas.microsoft.com/office/powerpoint/2010/main" val="21213551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660472-E5E2-7975-AB69-064D14E1E38D}"/>
              </a:ext>
            </a:extLst>
          </p:cNvPr>
          <p:cNvSpPr>
            <a:spLocks noGrp="1"/>
          </p:cNvSpPr>
          <p:nvPr>
            <p:ph type="ctrTitle"/>
          </p:nvPr>
        </p:nvSpPr>
        <p:spPr>
          <a:xfrm>
            <a:off x="638881" y="417576"/>
            <a:ext cx="10909640" cy="1249394"/>
          </a:xfrm>
        </p:spPr>
        <p:txBody>
          <a:bodyPr anchor="ctr">
            <a:normAutofit/>
          </a:bodyPr>
          <a:lstStyle/>
          <a:p>
            <a:r>
              <a:rPr lang="en-US" sz="6600"/>
              <a:t>NASA APOD (Presentation)</a:t>
            </a:r>
          </a:p>
        </p:txBody>
      </p:sp>
      <p:sp>
        <p:nvSpPr>
          <p:cNvPr id="3" name="Subtitle 2">
            <a:extLst>
              <a:ext uri="{FF2B5EF4-FFF2-40B4-BE49-F238E27FC236}">
                <a16:creationId xmlns:a16="http://schemas.microsoft.com/office/drawing/2014/main" id="{C0ABE888-A366-B37B-C3E9-0D9C8061681E}"/>
              </a:ext>
            </a:extLst>
          </p:cNvPr>
          <p:cNvSpPr>
            <a:spLocks noGrp="1"/>
          </p:cNvSpPr>
          <p:nvPr>
            <p:ph type="subTitle" idx="1"/>
          </p:nvPr>
        </p:nvSpPr>
        <p:spPr>
          <a:xfrm>
            <a:off x="638881" y="1809541"/>
            <a:ext cx="10909643" cy="687406"/>
          </a:xfrm>
        </p:spPr>
        <p:txBody>
          <a:bodyPr anchor="ctr">
            <a:normAutofit/>
          </a:bodyPr>
          <a:lstStyle/>
          <a:p>
            <a:r>
              <a:rPr lang="en-US"/>
              <a:t>Author Beenish</a:t>
            </a:r>
          </a:p>
        </p:txBody>
      </p:sp>
      <p:sp>
        <p:nvSpPr>
          <p:cNvPr id="3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alaxy in space with stars&#10;&#10;Description automatically generated">
            <a:extLst>
              <a:ext uri="{FF2B5EF4-FFF2-40B4-BE49-F238E27FC236}">
                <a16:creationId xmlns:a16="http://schemas.microsoft.com/office/drawing/2014/main" id="{3DD24C38-898F-3CF1-FA39-B33F91D24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606" y="2633472"/>
            <a:ext cx="6375739" cy="3586353"/>
          </a:xfrm>
          <a:prstGeom prst="rect">
            <a:avLst/>
          </a:prstGeom>
        </p:spPr>
      </p:pic>
    </p:spTree>
    <p:extLst>
      <p:ext uri="{BB962C8B-B14F-4D97-AF65-F5344CB8AC3E}">
        <p14:creationId xmlns:p14="http://schemas.microsoft.com/office/powerpoint/2010/main" val="2672780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D6F9-8B10-6182-846D-F55FE1BEAEC0}"/>
              </a:ext>
            </a:extLst>
          </p:cNvPr>
          <p:cNvSpPr>
            <a:spLocks noGrp="1"/>
          </p:cNvSpPr>
          <p:nvPr>
            <p:ph type="title"/>
          </p:nvPr>
        </p:nvSpPr>
        <p:spPr>
          <a:xfrm>
            <a:off x="8079978" y="741391"/>
            <a:ext cx="3369234" cy="1616203"/>
          </a:xfrm>
        </p:spPr>
        <p:txBody>
          <a:bodyPr anchor="b">
            <a:normAutofit/>
          </a:bodyPr>
          <a:lstStyle/>
          <a:p>
            <a:r>
              <a:rPr lang="en-US" sz="3200"/>
              <a:t>Agenda</a:t>
            </a:r>
          </a:p>
        </p:txBody>
      </p:sp>
      <p:pic>
        <p:nvPicPr>
          <p:cNvPr id="5" name="Picture 4" descr="3D box skeletons">
            <a:extLst>
              <a:ext uri="{FF2B5EF4-FFF2-40B4-BE49-F238E27FC236}">
                <a16:creationId xmlns:a16="http://schemas.microsoft.com/office/drawing/2014/main" id="{70891B59-973F-5F52-96D3-C8FECE0B2B9B}"/>
              </a:ext>
            </a:extLst>
          </p:cNvPr>
          <p:cNvPicPr>
            <a:picLocks noChangeAspect="1"/>
          </p:cNvPicPr>
          <p:nvPr/>
        </p:nvPicPr>
        <p:blipFill rotWithShape="1">
          <a:blip r:embed="rId2"/>
          <a:srcRect l="15751" r="12318" b="-1"/>
          <a:stretch/>
        </p:blipFill>
        <p:spPr>
          <a:xfrm>
            <a:off x="20" y="10"/>
            <a:ext cx="7390243"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Content Placeholder 2">
            <a:extLst>
              <a:ext uri="{FF2B5EF4-FFF2-40B4-BE49-F238E27FC236}">
                <a16:creationId xmlns:a16="http://schemas.microsoft.com/office/drawing/2014/main" id="{05BBD963-5A7B-26E2-091D-75BCC37E2694}"/>
              </a:ext>
            </a:extLst>
          </p:cNvPr>
          <p:cNvSpPr>
            <a:spLocks noGrp="1"/>
          </p:cNvSpPr>
          <p:nvPr>
            <p:ph idx="1"/>
          </p:nvPr>
        </p:nvSpPr>
        <p:spPr>
          <a:xfrm>
            <a:off x="8079978" y="2533476"/>
            <a:ext cx="3369234" cy="3447832"/>
          </a:xfrm>
        </p:spPr>
        <p:txBody>
          <a:bodyPr anchor="t">
            <a:normAutofit/>
          </a:bodyPr>
          <a:lstStyle/>
          <a:p>
            <a:r>
              <a:rPr lang="en-US" sz="2000"/>
              <a:t>Agenda</a:t>
            </a:r>
          </a:p>
          <a:p>
            <a:r>
              <a:rPr lang="en-US" sz="2000"/>
              <a:t>Overview </a:t>
            </a:r>
          </a:p>
          <a:p>
            <a:r>
              <a:rPr lang="en-US" sz="2000"/>
              <a:t>API Selection </a:t>
            </a:r>
          </a:p>
          <a:p>
            <a:r>
              <a:rPr lang="en-US" sz="2000"/>
              <a:t>Database Creation</a:t>
            </a:r>
          </a:p>
          <a:p>
            <a:r>
              <a:rPr lang="en-US" sz="2000"/>
              <a:t>Flask Connection (storing data in MongoDB)</a:t>
            </a:r>
          </a:p>
          <a:p>
            <a:pPr marL="0" indent="0">
              <a:buNone/>
            </a:pPr>
            <a:endParaRPr lang="en-US" sz="2000"/>
          </a:p>
          <a:p>
            <a:endParaRPr lang="en-US" sz="2000"/>
          </a:p>
        </p:txBody>
      </p:sp>
    </p:spTree>
    <p:extLst>
      <p:ext uri="{BB962C8B-B14F-4D97-AF65-F5344CB8AC3E}">
        <p14:creationId xmlns:p14="http://schemas.microsoft.com/office/powerpoint/2010/main" val="2788527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56227C-F6B2-A202-F6D8-C30991F92A20}"/>
              </a:ext>
            </a:extLst>
          </p:cNvPr>
          <p:cNvSpPr>
            <a:spLocks noGrp="1"/>
          </p:cNvSpPr>
          <p:nvPr>
            <p:ph type="title"/>
          </p:nvPr>
        </p:nvSpPr>
        <p:spPr>
          <a:xfrm>
            <a:off x="761800" y="762001"/>
            <a:ext cx="5334197" cy="1708242"/>
          </a:xfrm>
        </p:spPr>
        <p:txBody>
          <a:bodyPr anchor="ctr">
            <a:normAutofit/>
          </a:bodyPr>
          <a:lstStyle/>
          <a:p>
            <a:r>
              <a:rPr lang="en-US" sz="4000" dirty="0"/>
              <a:t>Why Work on APOD </a:t>
            </a:r>
          </a:p>
        </p:txBody>
      </p:sp>
      <p:sp>
        <p:nvSpPr>
          <p:cNvPr id="3" name="Content Placeholder 2">
            <a:extLst>
              <a:ext uri="{FF2B5EF4-FFF2-40B4-BE49-F238E27FC236}">
                <a16:creationId xmlns:a16="http://schemas.microsoft.com/office/drawing/2014/main" id="{5702A741-1CDE-B994-B976-9F81C2634CA5}"/>
              </a:ext>
            </a:extLst>
          </p:cNvPr>
          <p:cNvSpPr>
            <a:spLocks noGrp="1"/>
          </p:cNvSpPr>
          <p:nvPr>
            <p:ph idx="1"/>
          </p:nvPr>
        </p:nvSpPr>
        <p:spPr>
          <a:xfrm>
            <a:off x="761800" y="2470244"/>
            <a:ext cx="5334197" cy="3769835"/>
          </a:xfrm>
        </p:spPr>
        <p:txBody>
          <a:bodyPr anchor="ctr">
            <a:normAutofit/>
          </a:bodyPr>
          <a:lstStyle/>
          <a:p>
            <a:r>
              <a:rPr lang="en-US" sz="1400" dirty="0"/>
              <a:t>1. **Scientific Engagement:** Working on the NASA Astronomy Picture of the Day (APOD) project offers the unique opportunity to engage with space science and astronomy content. This project provides access to captivating images and explanations that highlight various celestial phenomena, allowing contributors to continuously explore and communicate the wonders of the universe to a wide audience.</a:t>
            </a:r>
          </a:p>
          <a:p>
            <a:endParaRPr lang="en-US" sz="1400" dirty="0"/>
          </a:p>
          <a:p>
            <a:r>
              <a:rPr lang="en-US" sz="1400" dirty="0"/>
              <a:t>2. **Educational Impact:** APOD is not just about showcasing stunning images; it's an educational platform that promotes science outreach and learning. The project has the potential to inspire and spark curiosity in individuals of all ages, fostering a deeper appreciation for space exploration.</a:t>
            </a:r>
          </a:p>
          <a:p>
            <a:pPr marL="0" indent="0">
              <a:buNone/>
            </a:pPr>
            <a:endParaRPr lang="en-US" sz="1100" dirty="0"/>
          </a:p>
        </p:txBody>
      </p:sp>
      <p:pic>
        <p:nvPicPr>
          <p:cNvPr id="5" name="Picture 4">
            <a:extLst>
              <a:ext uri="{FF2B5EF4-FFF2-40B4-BE49-F238E27FC236}">
                <a16:creationId xmlns:a16="http://schemas.microsoft.com/office/drawing/2014/main" id="{F4E010BA-87C9-6254-9552-36454A805F6F}"/>
              </a:ext>
            </a:extLst>
          </p:cNvPr>
          <p:cNvPicPr>
            <a:picLocks noChangeAspect="1"/>
          </p:cNvPicPr>
          <p:nvPr/>
        </p:nvPicPr>
        <p:blipFill rotWithShape="1">
          <a:blip r:embed="rId2"/>
          <a:srcRect l="11592" r="36959"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43785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5BFE-C4DB-48EE-CDB0-014257A2B088}"/>
              </a:ext>
            </a:extLst>
          </p:cNvPr>
          <p:cNvSpPr>
            <a:spLocks noGrp="1"/>
          </p:cNvSpPr>
          <p:nvPr>
            <p:ph type="title"/>
          </p:nvPr>
        </p:nvSpPr>
        <p:spPr>
          <a:xfrm>
            <a:off x="876693" y="741392"/>
            <a:ext cx="3455821" cy="604524"/>
          </a:xfrm>
        </p:spPr>
        <p:txBody>
          <a:bodyPr anchor="b">
            <a:normAutofit/>
          </a:bodyPr>
          <a:lstStyle/>
          <a:p>
            <a:r>
              <a:rPr lang="en-US" sz="3200" b="1" dirty="0"/>
              <a:t>The data process</a:t>
            </a:r>
          </a:p>
        </p:txBody>
      </p:sp>
      <p:sp>
        <p:nvSpPr>
          <p:cNvPr id="3" name="Content Placeholder 2">
            <a:extLst>
              <a:ext uri="{FF2B5EF4-FFF2-40B4-BE49-F238E27FC236}">
                <a16:creationId xmlns:a16="http://schemas.microsoft.com/office/drawing/2014/main" id="{C73A3084-236A-8CDA-A0B4-203DA2780D3A}"/>
              </a:ext>
            </a:extLst>
          </p:cNvPr>
          <p:cNvSpPr>
            <a:spLocks noGrp="1"/>
          </p:cNvSpPr>
          <p:nvPr>
            <p:ph idx="1"/>
          </p:nvPr>
        </p:nvSpPr>
        <p:spPr>
          <a:xfrm>
            <a:off x="876693" y="1345916"/>
            <a:ext cx="3455821" cy="4635392"/>
          </a:xfrm>
        </p:spPr>
        <p:txBody>
          <a:bodyPr anchor="t">
            <a:normAutofit fontScale="85000" lnSpcReduction="10000"/>
          </a:bodyPr>
          <a:lstStyle/>
          <a:p>
            <a:pPr marL="0" indent="0">
              <a:buNone/>
            </a:pPr>
            <a:r>
              <a:rPr lang="en-US" sz="1050" b="1" dirty="0"/>
              <a:t>Data Scraping and Analysis:</a:t>
            </a:r>
          </a:p>
          <a:p>
            <a:pPr marL="0" indent="0">
              <a:buNone/>
            </a:pPr>
            <a:r>
              <a:rPr lang="en-US" sz="1200" dirty="0"/>
              <a:t>     I created a Python script named apod_object_parser.py for scraping and analyzing data.</a:t>
            </a:r>
          </a:p>
          <a:p>
            <a:r>
              <a:rPr lang="en-US" sz="1200" dirty="0"/>
              <a:t>This script uses tools like Requests and Splinter to collect the latest Astronomy Picture of the Day and relevant information from NASA's APOD website.</a:t>
            </a:r>
          </a:p>
          <a:p>
            <a:pPr marL="0" indent="0">
              <a:buNone/>
            </a:pPr>
            <a:r>
              <a:rPr lang="en-US" sz="1200" b="1" dirty="0"/>
              <a:t>Integration of NASA's APOD API:</a:t>
            </a:r>
          </a:p>
          <a:p>
            <a:r>
              <a:rPr lang="en-US" sz="1200" dirty="0"/>
              <a:t>I obtained an API key from NASA and integrated it into your application.</a:t>
            </a:r>
          </a:p>
          <a:p>
            <a:r>
              <a:rPr lang="en-US" sz="1200" dirty="0"/>
              <a:t>The application leverages NASA's APOD API to fetch dynamic and up-to-date data for the Astronomy Picture of the Day.</a:t>
            </a:r>
          </a:p>
          <a:p>
            <a:pPr marL="0" indent="0">
              <a:buNone/>
            </a:pPr>
            <a:r>
              <a:rPr lang="en-US" sz="1200" b="1" dirty="0"/>
              <a:t>MongoDB and Flask Application:</a:t>
            </a:r>
          </a:p>
          <a:p>
            <a:r>
              <a:rPr lang="en-US" sz="1200" dirty="0"/>
              <a:t>The main application script, apod_spp2.py, combines MongoDB and Flask templating to create dynamic HTML pages.</a:t>
            </a:r>
          </a:p>
          <a:p>
            <a:r>
              <a:rPr lang="en-US" sz="1200" dirty="0"/>
              <a:t>You defined a function named scrape() within this script.</a:t>
            </a:r>
          </a:p>
          <a:p>
            <a:r>
              <a:rPr lang="en-US" sz="1200" dirty="0"/>
              <a:t>The scrape() function executes the scraping code and returns a Python dictionary containing the scraped data.</a:t>
            </a:r>
          </a:p>
          <a:p>
            <a:r>
              <a:rPr lang="en-US" sz="1200" dirty="0"/>
              <a:t>A Flask route /scrape imports apod_spp2.py and calls the scrape() function. The scraped data is then stored in a MongoDB database as a Python dictionary.</a:t>
            </a:r>
          </a:p>
          <a:p>
            <a:r>
              <a:rPr lang="en-US" sz="1200" dirty="0"/>
              <a:t>Another Flask route, the index route /, queries the MongoDB database to retrieve APOD data and sends it to an HTML template for rendering.</a:t>
            </a:r>
          </a:p>
          <a:p>
            <a:endParaRPr lang="en-US" sz="700" dirty="0"/>
          </a:p>
        </p:txBody>
      </p:sp>
      <p:pic>
        <p:nvPicPr>
          <p:cNvPr id="5" name="Picture 4" descr="Earth as a particle with gold and blue">
            <a:extLst>
              <a:ext uri="{FF2B5EF4-FFF2-40B4-BE49-F238E27FC236}">
                <a16:creationId xmlns:a16="http://schemas.microsoft.com/office/drawing/2014/main" id="{C79707BF-FC88-9ABD-3B14-5C78E58CDB8C}"/>
              </a:ext>
            </a:extLst>
          </p:cNvPr>
          <p:cNvPicPr>
            <a:picLocks noChangeAspect="1"/>
          </p:cNvPicPr>
          <p:nvPr/>
        </p:nvPicPr>
        <p:blipFill rotWithShape="1">
          <a:blip r:embed="rId2"/>
          <a:srcRect l="11776" r="19066" b="-1"/>
          <a:stretch/>
        </p:blipFill>
        <p:spPr>
          <a:xfrm>
            <a:off x="5086726" y="10"/>
            <a:ext cx="7105273" cy="6857990"/>
          </a:xfrm>
          <a:prstGeom prst="rect">
            <a:avLst/>
          </a:prstGeom>
        </p:spPr>
      </p:pic>
      <p:grpSp>
        <p:nvGrpSpPr>
          <p:cNvPr id="9" name="Group 8">
            <a:extLst>
              <a:ext uri="{FF2B5EF4-FFF2-40B4-BE49-F238E27FC236}">
                <a16:creationId xmlns:a16="http://schemas.microsoft.com/office/drawing/2014/main" id="{A5AFD70F-20E3-55D2-E154-7D4FACFBB0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2FBDB812-268E-7EC5-B48A-752271816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DA30E18-AA70-D998-AAFC-727CB0367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86412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BE3B2E-0310-7DC5-8ACA-4226788B2F3B}"/>
              </a:ext>
            </a:extLst>
          </p:cNvPr>
          <p:cNvSpPr>
            <a:spLocks noGrp="1"/>
          </p:cNvSpPr>
          <p:nvPr>
            <p:ph type="title"/>
          </p:nvPr>
        </p:nvSpPr>
        <p:spPr>
          <a:xfrm>
            <a:off x="761803" y="350196"/>
            <a:ext cx="4646904" cy="1624520"/>
          </a:xfrm>
        </p:spPr>
        <p:txBody>
          <a:bodyPr anchor="ctr">
            <a:normAutofit/>
          </a:bodyPr>
          <a:lstStyle/>
          <a:p>
            <a:r>
              <a:rPr lang="en-US" sz="4000"/>
              <a:t>Cont..</a:t>
            </a:r>
          </a:p>
        </p:txBody>
      </p:sp>
      <p:sp>
        <p:nvSpPr>
          <p:cNvPr id="3" name="Content Placeholder 2">
            <a:extLst>
              <a:ext uri="{FF2B5EF4-FFF2-40B4-BE49-F238E27FC236}">
                <a16:creationId xmlns:a16="http://schemas.microsoft.com/office/drawing/2014/main" id="{2F44535B-35B7-CBF4-4954-67F4E54F3CC9}"/>
              </a:ext>
            </a:extLst>
          </p:cNvPr>
          <p:cNvSpPr>
            <a:spLocks noGrp="1"/>
          </p:cNvSpPr>
          <p:nvPr>
            <p:ph idx="1"/>
          </p:nvPr>
        </p:nvSpPr>
        <p:spPr>
          <a:xfrm>
            <a:off x="761802" y="2743200"/>
            <a:ext cx="4646905" cy="3613149"/>
          </a:xfrm>
        </p:spPr>
        <p:txBody>
          <a:bodyPr anchor="ctr">
            <a:normAutofit/>
          </a:bodyPr>
          <a:lstStyle/>
          <a:p>
            <a:pPr marL="0" indent="0">
              <a:buNone/>
            </a:pPr>
            <a:r>
              <a:rPr lang="en-US" sz="1400"/>
              <a:t>HTML and User Interface:</a:t>
            </a:r>
          </a:p>
          <a:p>
            <a:r>
              <a:rPr lang="en-US" sz="1400"/>
              <a:t>The template HTML file, index.html, processes the APOD data dictionary received from the index route.</a:t>
            </a:r>
          </a:p>
          <a:p>
            <a:r>
              <a:rPr lang="en-US" sz="1400"/>
              <a:t>It dynamically displays the APOD image and its relevant information within the appropriate HTML elements.</a:t>
            </a:r>
          </a:p>
          <a:p>
            <a:r>
              <a:rPr lang="en-US" sz="1400"/>
              <a:t>This user interface provides users with an engaging and visually appealing representation of the Astronomy Picture of the Day, enriched with information about the universe.</a:t>
            </a:r>
          </a:p>
          <a:p>
            <a:pPr marL="0" indent="0">
              <a:buNone/>
            </a:pPr>
            <a:r>
              <a:rPr lang="en-US" sz="1400"/>
              <a:t>Overall, this project demonstrates the seamless integration of various technologies, including web scraping, data storage with MongoDB, and web development with Flask and HTML. The result is an informative and visually captivating web application that keeps users updated with the latest captivating images and information from NASA's APOD API.</a:t>
            </a:r>
          </a:p>
          <a:p>
            <a:endParaRPr lang="en-US" sz="1400"/>
          </a:p>
        </p:txBody>
      </p:sp>
      <p:pic>
        <p:nvPicPr>
          <p:cNvPr id="5" name="Picture 4" descr="Abstract background">
            <a:extLst>
              <a:ext uri="{FF2B5EF4-FFF2-40B4-BE49-F238E27FC236}">
                <a16:creationId xmlns:a16="http://schemas.microsoft.com/office/drawing/2014/main" id="{6322FF30-EB6C-464F-CE1A-47C9AAC8B36A}"/>
              </a:ext>
            </a:extLst>
          </p:cNvPr>
          <p:cNvPicPr>
            <a:picLocks noChangeAspect="1"/>
          </p:cNvPicPr>
          <p:nvPr/>
        </p:nvPicPr>
        <p:blipFill rotWithShape="1">
          <a:blip r:embed="rId2"/>
          <a:srcRect l="43080" r="3527"/>
          <a:stretch/>
        </p:blipFill>
        <p:spPr>
          <a:xfrm>
            <a:off x="6096000" y="1"/>
            <a:ext cx="6102825" cy="6858000"/>
          </a:xfrm>
          <a:prstGeom prst="rect">
            <a:avLst/>
          </a:prstGeom>
        </p:spPr>
      </p:pic>
    </p:spTree>
    <p:extLst>
      <p:ext uri="{BB962C8B-B14F-4D97-AF65-F5344CB8AC3E}">
        <p14:creationId xmlns:p14="http://schemas.microsoft.com/office/powerpoint/2010/main" val="3686121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alaxy in space with stars&#10;&#10;Description automatically generated">
            <a:extLst>
              <a:ext uri="{FF2B5EF4-FFF2-40B4-BE49-F238E27FC236}">
                <a16:creationId xmlns:a16="http://schemas.microsoft.com/office/drawing/2014/main" id="{A2D40640-5095-1058-02B7-F85F9E0D30D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5"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A90868-1767-7C94-FED7-5C3791D51E20}"/>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Beautiful Pictures from APOD</a:t>
            </a:r>
          </a:p>
        </p:txBody>
      </p:sp>
      <p:cxnSp>
        <p:nvCxnSpPr>
          <p:cNvPr id="16"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8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7B883F-BD6C-B9D0-55FA-8A40AB88064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Screenshot of MongoDB storage</a:t>
            </a:r>
          </a:p>
        </p:txBody>
      </p:sp>
      <p:pic>
        <p:nvPicPr>
          <p:cNvPr id="5" name="Content Placeholder 4" descr="A screenshot of a computer&#10;&#10;Description automatically generated">
            <a:extLst>
              <a:ext uri="{FF2B5EF4-FFF2-40B4-BE49-F238E27FC236}">
                <a16:creationId xmlns:a16="http://schemas.microsoft.com/office/drawing/2014/main" id="{B142BA43-9BA7-5953-E95A-2849EA3026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520764"/>
            <a:ext cx="6780700" cy="3814143"/>
          </a:xfrm>
          <a:prstGeom prst="rect">
            <a:avLst/>
          </a:prstGeom>
        </p:spPr>
      </p:pic>
    </p:spTree>
    <p:extLst>
      <p:ext uri="{BB962C8B-B14F-4D97-AF65-F5344CB8AC3E}">
        <p14:creationId xmlns:p14="http://schemas.microsoft.com/office/powerpoint/2010/main" val="1415791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7525E-2466-CA75-6819-12BC4F9A13F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Lessons Learned from working on this project:</a:t>
            </a:r>
          </a:p>
        </p:txBody>
      </p:sp>
      <p:sp>
        <p:nvSpPr>
          <p:cNvPr id="3" name="Content Placeholder 2">
            <a:extLst>
              <a:ext uri="{FF2B5EF4-FFF2-40B4-BE49-F238E27FC236}">
                <a16:creationId xmlns:a16="http://schemas.microsoft.com/office/drawing/2014/main" id="{BABD35A7-1AFF-A91E-4486-1AE67306ECCA}"/>
              </a:ext>
            </a:extLst>
          </p:cNvPr>
          <p:cNvSpPr>
            <a:spLocks noGrp="1"/>
          </p:cNvSpPr>
          <p:nvPr>
            <p:ph idx="1"/>
          </p:nvPr>
        </p:nvSpPr>
        <p:spPr>
          <a:xfrm>
            <a:off x="4810259" y="649480"/>
            <a:ext cx="6555347" cy="5546047"/>
          </a:xfrm>
        </p:spPr>
        <p:txBody>
          <a:bodyPr anchor="ctr">
            <a:normAutofit/>
          </a:bodyPr>
          <a:lstStyle/>
          <a:p>
            <a:pPr marL="0" indent="0">
              <a:buNone/>
            </a:pPr>
            <a:r>
              <a:rPr lang="en-US" sz="1300"/>
              <a:t> </a:t>
            </a:r>
            <a:r>
              <a:rPr lang="en-US" sz="1300" b="1"/>
              <a:t>**API Integration and Key Management:**</a:t>
            </a:r>
          </a:p>
          <a:p>
            <a:r>
              <a:rPr lang="en-US" sz="1300"/>
              <a:t>    Integrating external APIs, like NASA's APOD API, provides real-time and dynamic data to enhance your application.</a:t>
            </a:r>
          </a:p>
          <a:p>
            <a:r>
              <a:rPr lang="en-US" sz="1300"/>
              <a:t>   </a:t>
            </a:r>
          </a:p>
          <a:p>
            <a:pPr marL="0" indent="0">
              <a:buNone/>
            </a:pPr>
            <a:r>
              <a:rPr lang="en-US" sz="1300" b="1"/>
              <a:t>**Web Scraping Techniques:**</a:t>
            </a:r>
          </a:p>
          <a:p>
            <a:r>
              <a:rPr lang="en-US" sz="1300"/>
              <a:t>   I gained insights into web scraping techniques using tools like Requests and Splinter, which are valuable skills for extracting data from websites.</a:t>
            </a:r>
          </a:p>
          <a:p>
            <a:r>
              <a:rPr lang="en-US" sz="1300"/>
              <a:t>   I Understood HTML structure and DOM traversal helps in effectively targeting and collecting specific data elements.</a:t>
            </a:r>
          </a:p>
          <a:p>
            <a:endParaRPr lang="en-US" sz="1300" b="1"/>
          </a:p>
          <a:p>
            <a:pPr marL="0" indent="0">
              <a:buNone/>
            </a:pPr>
            <a:r>
              <a:rPr lang="en-US" sz="1300" b="1"/>
              <a:t>**Database Integration with MongoDB:**</a:t>
            </a:r>
          </a:p>
          <a:p>
            <a:r>
              <a:rPr lang="en-US" sz="1300"/>
              <a:t>   Working with MongoDB introduced me to the concepts of NoSQL databases and document-oriented data storage.</a:t>
            </a:r>
          </a:p>
          <a:p>
            <a:r>
              <a:rPr lang="en-US" sz="1300"/>
              <a:t>   Storing scraped data in MongoDB allows for easy retrieval of data, enhancing the overall user experience.</a:t>
            </a:r>
          </a:p>
          <a:p>
            <a:endParaRPr lang="en-US" sz="1300"/>
          </a:p>
          <a:p>
            <a:pPr marL="0" indent="0">
              <a:buNone/>
            </a:pPr>
            <a:r>
              <a:rPr lang="en-US" sz="1300" b="1"/>
              <a:t>**Flask and Dynamic HTML Templating:**</a:t>
            </a:r>
          </a:p>
          <a:p>
            <a:r>
              <a:rPr lang="en-US" sz="1300"/>
              <a:t>   Developing with Flask and using dynamic HTML templating allows you to create interactive and data-driven web applications.</a:t>
            </a:r>
          </a:p>
          <a:p>
            <a:r>
              <a:rPr lang="en-US" sz="1300"/>
              <a:t>   Templating engines like Jinja2 facilitate the seamless integration of backend data into frontend HTML, enhancing user interaction.</a:t>
            </a:r>
          </a:p>
          <a:p>
            <a:endParaRPr lang="en-US" sz="1300"/>
          </a:p>
          <a:p>
            <a:endParaRPr lang="en-US" sz="1300"/>
          </a:p>
        </p:txBody>
      </p:sp>
    </p:spTree>
    <p:extLst>
      <p:ext uri="{BB962C8B-B14F-4D97-AF65-F5344CB8AC3E}">
        <p14:creationId xmlns:p14="http://schemas.microsoft.com/office/powerpoint/2010/main" val="119876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252D61-428D-ADB4-A221-3302FE002E7B}"/>
              </a:ext>
            </a:extLst>
          </p:cNvPr>
          <p:cNvSpPr>
            <a:spLocks noGrp="1"/>
          </p:cNvSpPr>
          <p:nvPr>
            <p:ph type="title"/>
          </p:nvPr>
        </p:nvSpPr>
        <p:spPr>
          <a:xfrm>
            <a:off x="761803" y="350196"/>
            <a:ext cx="4646904" cy="1624520"/>
          </a:xfrm>
        </p:spPr>
        <p:txBody>
          <a:bodyPr anchor="ctr">
            <a:normAutofit/>
          </a:bodyPr>
          <a:lstStyle/>
          <a:p>
            <a:r>
              <a:rPr lang="en-US" sz="4000"/>
              <a:t>Thanks!</a:t>
            </a:r>
          </a:p>
        </p:txBody>
      </p:sp>
      <p:sp>
        <p:nvSpPr>
          <p:cNvPr id="3" name="Content Placeholder 2">
            <a:extLst>
              <a:ext uri="{FF2B5EF4-FFF2-40B4-BE49-F238E27FC236}">
                <a16:creationId xmlns:a16="http://schemas.microsoft.com/office/drawing/2014/main" id="{8C60E137-C569-B84A-A867-649C17CE5216}"/>
              </a:ext>
            </a:extLst>
          </p:cNvPr>
          <p:cNvSpPr>
            <a:spLocks noGrp="1"/>
          </p:cNvSpPr>
          <p:nvPr>
            <p:ph idx="1"/>
          </p:nvPr>
        </p:nvSpPr>
        <p:spPr>
          <a:xfrm>
            <a:off x="761802" y="2743200"/>
            <a:ext cx="4646905" cy="3613149"/>
          </a:xfrm>
        </p:spPr>
        <p:txBody>
          <a:bodyPr anchor="ctr">
            <a:normAutofit/>
          </a:bodyPr>
          <a:lstStyle/>
          <a:p>
            <a:r>
              <a:rPr lang="en-US" sz="2000"/>
              <a:t>Thank you, NASA, for your incredible dedication to exploring the cosmos and sharing the wonders of our universe through initiatives like the APOD API. This project helped me learn a lot of concepts I am thankful </a:t>
            </a:r>
          </a:p>
        </p:txBody>
      </p:sp>
      <p:pic>
        <p:nvPicPr>
          <p:cNvPr id="5" name="Picture 4">
            <a:extLst>
              <a:ext uri="{FF2B5EF4-FFF2-40B4-BE49-F238E27FC236}">
                <a16:creationId xmlns:a16="http://schemas.microsoft.com/office/drawing/2014/main" id="{C5841BD1-E954-EFC9-C693-F93959E8D713}"/>
              </a:ext>
            </a:extLst>
          </p:cNvPr>
          <p:cNvPicPr>
            <a:picLocks noChangeAspect="1"/>
          </p:cNvPicPr>
          <p:nvPr/>
        </p:nvPicPr>
        <p:blipFill rotWithShape="1">
          <a:blip r:embed="rId2"/>
          <a:srcRect l="39258" r="10464" b="-445"/>
          <a:stretch/>
        </p:blipFill>
        <p:spPr>
          <a:xfrm>
            <a:off x="6096000" y="1"/>
            <a:ext cx="6102825" cy="6858000"/>
          </a:xfrm>
          <a:prstGeom prst="rect">
            <a:avLst/>
          </a:prstGeom>
        </p:spPr>
      </p:pic>
    </p:spTree>
    <p:extLst>
      <p:ext uri="{BB962C8B-B14F-4D97-AF65-F5344CB8AC3E}">
        <p14:creationId xmlns:p14="http://schemas.microsoft.com/office/powerpoint/2010/main" val="24066488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27</TotalTime>
  <Words>695</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NASA APOD (Presentation)</vt:lpstr>
      <vt:lpstr>Agenda</vt:lpstr>
      <vt:lpstr>Why Work on APOD </vt:lpstr>
      <vt:lpstr>The data process</vt:lpstr>
      <vt:lpstr>Cont..</vt:lpstr>
      <vt:lpstr>Beautiful Pictures from APOD</vt:lpstr>
      <vt:lpstr>Screenshot of MongoDB storage</vt:lpstr>
      <vt:lpstr>Lessons Learned from working on this project: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APOD (Presentation)</dc:title>
  <dc:creator>Beenish Mehboob</dc:creator>
  <cp:lastModifiedBy>Beenish Mehboob</cp:lastModifiedBy>
  <cp:revision>1</cp:revision>
  <dcterms:created xsi:type="dcterms:W3CDTF">2023-08-11T05:35:42Z</dcterms:created>
  <dcterms:modified xsi:type="dcterms:W3CDTF">2023-08-11T06:03:05Z</dcterms:modified>
</cp:coreProperties>
</file>