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49" r:id="rId5"/>
  </p:sldMasterIdLst>
  <p:notesMasterIdLst>
    <p:notesMasterId r:id="rId19"/>
  </p:notesMasterIdLst>
  <p:handoutMasterIdLst>
    <p:handoutMasterId r:id="rId20"/>
  </p:handoutMasterIdLst>
  <p:sldIdLst>
    <p:sldId id="256" r:id="rId6"/>
    <p:sldId id="280" r:id="rId7"/>
    <p:sldId id="281" r:id="rId8"/>
    <p:sldId id="282" r:id="rId9"/>
    <p:sldId id="294" r:id="rId10"/>
    <p:sldId id="297" r:id="rId11"/>
    <p:sldId id="295" r:id="rId12"/>
    <p:sldId id="296" r:id="rId13"/>
    <p:sldId id="285" r:id="rId14"/>
    <p:sldId id="287" r:id="rId15"/>
    <p:sldId id="262" r:id="rId16"/>
    <p:sldId id="274" r:id="rId17"/>
    <p:sldId id="291" r:id="rId18"/>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75" d="100"/>
          <a:sy n="75" d="100"/>
        </p:scale>
        <p:origin x="-2672" y="-5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10/21/11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10/21/11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2924107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a:t>
            </a:r>
            <a:r>
              <a:rPr lang="en-US" baseline="0" dirty="0" smtClean="0"/>
              <a:t> information can be found at the following links.  </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13</a:t>
            </a:fld>
            <a:endParaRPr lang="en-US" dirty="0"/>
          </a:p>
        </p:txBody>
      </p:sp>
    </p:spTree>
    <p:extLst>
      <p:ext uri="{BB962C8B-B14F-4D97-AF65-F5344CB8AC3E}">
        <p14:creationId xmlns:p14="http://schemas.microsoft.com/office/powerpoint/2010/main" val="3056402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presentation we will cover </a:t>
            </a:r>
          </a:p>
          <a:p>
            <a:endParaRPr lang="en-US" dirty="0" smtClean="0"/>
          </a:p>
          <a:p>
            <a:pPr marL="457200" indent="-457200">
              <a:buFont typeface="Arial"/>
              <a:buChar char="•"/>
            </a:pPr>
            <a:r>
              <a:rPr lang="en-US" dirty="0" smtClean="0"/>
              <a:t>What is Cloud DNS?</a:t>
            </a:r>
          </a:p>
          <a:p>
            <a:pPr marL="457200" indent="-457200">
              <a:buFont typeface="Arial"/>
              <a:buChar char="•"/>
            </a:pPr>
            <a:endParaRPr lang="en-US" dirty="0" smtClean="0"/>
          </a:p>
          <a:p>
            <a:pPr marL="457200" indent="-457200">
              <a:buFont typeface="Arial"/>
              <a:buChar char="•"/>
            </a:pPr>
            <a:r>
              <a:rPr lang="en-US" dirty="0" smtClean="0"/>
              <a:t>What new features and benefits are we offering customers?</a:t>
            </a:r>
          </a:p>
          <a:p>
            <a:pPr marL="457200" indent="-457200">
              <a:buFont typeface="Arial"/>
              <a:buChar char="•"/>
            </a:pPr>
            <a:endParaRPr lang="en-US" dirty="0" smtClean="0"/>
          </a:p>
          <a:p>
            <a:pPr marL="457200" indent="-457200">
              <a:buFont typeface="Arial"/>
              <a:buChar char="•"/>
            </a:pPr>
            <a:r>
              <a:rPr lang="en-US" dirty="0" smtClean="0"/>
              <a:t>Who is this for?</a:t>
            </a:r>
          </a:p>
          <a:p>
            <a:pPr marL="457200" indent="-457200">
              <a:buFont typeface="Arial"/>
              <a:buChar char="•"/>
            </a:pPr>
            <a:endParaRPr lang="en-US" dirty="0" smtClean="0"/>
          </a:p>
          <a:p>
            <a:pPr marL="457200" indent="-457200">
              <a:buFont typeface="Arial"/>
              <a:buChar char="•"/>
            </a:pPr>
            <a:r>
              <a:rPr lang="en-US" dirty="0" smtClean="0"/>
              <a:t>When does it launch?</a:t>
            </a:r>
          </a:p>
          <a:p>
            <a:pPr marL="457200" indent="-457200">
              <a:buFont typeface="Arial"/>
              <a:buChar char="•"/>
            </a:pPr>
            <a:endParaRPr lang="en-US" dirty="0" smtClean="0"/>
          </a:p>
          <a:p>
            <a:pPr marL="457200" indent="-457200">
              <a:buFont typeface="Arial"/>
              <a:buChar char="•"/>
            </a:pPr>
            <a:r>
              <a:rPr lang="en-US" dirty="0" smtClean="0"/>
              <a:t>How much does it cost?</a:t>
            </a:r>
          </a:p>
          <a:p>
            <a:pPr marL="457200" indent="-457200">
              <a:buFont typeface="Arial"/>
              <a:buChar char="•"/>
            </a:pPr>
            <a:endParaRPr lang="en-US" dirty="0" smtClean="0"/>
          </a:p>
          <a:p>
            <a:pPr marL="457200" indent="-457200">
              <a:buFont typeface="Arial"/>
              <a:buChar char="•"/>
            </a:pPr>
            <a:r>
              <a:rPr lang="en-US" dirty="0" smtClean="0"/>
              <a:t>How does my customer get it?</a:t>
            </a:r>
          </a:p>
          <a:p>
            <a:pPr marL="0" indent="0">
              <a:buNone/>
            </a:pPr>
            <a:endParaRPr lang="en-US" dirty="0" smtClean="0"/>
          </a:p>
          <a:p>
            <a:pPr marL="457200" indent="-457200">
              <a:buFont typeface="Arial"/>
              <a:buChar char="•"/>
            </a:pPr>
            <a:r>
              <a:rPr lang="en-US" dirty="0" smtClean="0"/>
              <a:t>Who do I contact for questions?</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3</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Rackspace Cloud DNS automates and simplifies your Domain Name System management and has many of the features our</a:t>
            </a:r>
            <a:r>
              <a:rPr lang="en-US" sz="1200" kern="1200" baseline="0" dirty="0" smtClean="0">
                <a:solidFill>
                  <a:schemeClr val="tx1"/>
                </a:solidFill>
                <a:effectLst/>
                <a:latin typeface="+mn-lt"/>
                <a:ea typeface="+mn-ea"/>
                <a:cs typeface="+mn-cs"/>
              </a:rPr>
              <a:t> customers have</a:t>
            </a:r>
            <a:r>
              <a:rPr lang="en-US" sz="1200" kern="1200" dirty="0" smtClean="0">
                <a:solidFill>
                  <a:schemeClr val="tx1"/>
                </a:solidFill>
                <a:effectLst/>
                <a:latin typeface="+mn-lt"/>
                <a:ea typeface="+mn-ea"/>
                <a:cs typeface="+mn-cs"/>
              </a:rPr>
              <a:t> been asking for, including:</a:t>
            </a:r>
          </a:p>
          <a:p>
            <a:pPr marL="171450" lvl="0" indent="-171450">
              <a:buFont typeface="Arial"/>
              <a:buChar char="•"/>
            </a:pPr>
            <a:r>
              <a:rPr lang="en-US" sz="1200" kern="1200" dirty="0" smtClean="0">
                <a:solidFill>
                  <a:schemeClr val="tx1"/>
                </a:solidFill>
                <a:effectLst/>
                <a:latin typeface="+mn-lt"/>
                <a:ea typeface="+mn-ea"/>
                <a:cs typeface="+mn-cs"/>
              </a:rPr>
              <a:t>Comprehensive REST-based API </a:t>
            </a:r>
          </a:p>
          <a:p>
            <a:pPr marL="171450" lvl="0" indent="-171450">
              <a:buFont typeface="Arial"/>
              <a:buChar char="•"/>
            </a:pPr>
            <a:r>
              <a:rPr lang="en-US" sz="1200" kern="1200" dirty="0" smtClean="0">
                <a:solidFill>
                  <a:schemeClr val="tx1"/>
                </a:solidFill>
                <a:effectLst/>
                <a:latin typeface="+mn-lt"/>
                <a:ea typeface="+mn-ea"/>
                <a:cs typeface="+mn-cs"/>
              </a:rPr>
              <a:t>Multiple Record Types </a:t>
            </a:r>
          </a:p>
          <a:p>
            <a:pPr marL="171450" lvl="0" indent="-171450">
              <a:buFont typeface="Arial"/>
              <a:buChar char="•"/>
            </a:pPr>
            <a:r>
              <a:rPr lang="en-US" sz="1200" kern="1200" dirty="0" smtClean="0">
                <a:solidFill>
                  <a:schemeClr val="tx1"/>
                </a:solidFill>
                <a:effectLst/>
                <a:latin typeface="+mn-lt"/>
                <a:ea typeface="+mn-ea"/>
                <a:cs typeface="+mn-cs"/>
              </a:rPr>
              <a:t>Performance Improvements</a:t>
            </a:r>
          </a:p>
          <a:p>
            <a:pPr marL="171450" lvl="0" indent="-171450">
              <a:buFont typeface="Arial"/>
              <a:buChar char="•"/>
            </a:pPr>
            <a:r>
              <a:rPr lang="en-US" sz="1200" kern="1200" dirty="0" smtClean="0">
                <a:solidFill>
                  <a:schemeClr val="tx1"/>
                </a:solidFill>
                <a:effectLst/>
                <a:latin typeface="+mn-lt"/>
                <a:ea typeface="+mn-ea"/>
                <a:cs typeface="+mn-cs"/>
              </a:rPr>
              <a:t>Domain Delegation </a:t>
            </a:r>
          </a:p>
          <a:p>
            <a:pPr marL="171450" lvl="0" indent="-171450">
              <a:buFont typeface="Arial"/>
              <a:buChar char="•"/>
            </a:pPr>
            <a:r>
              <a:rPr lang="en-US" sz="1200" kern="1200" dirty="0" smtClean="0">
                <a:solidFill>
                  <a:schemeClr val="tx1"/>
                </a:solidFill>
                <a:effectLst/>
                <a:latin typeface="+mn-lt"/>
                <a:ea typeface="+mn-ea"/>
                <a:cs typeface="+mn-cs"/>
              </a:rPr>
              <a:t>Full TTL Control</a:t>
            </a:r>
          </a:p>
          <a:p>
            <a:pPr marL="171450" lvl="0" indent="-171450">
              <a:buFont typeface="Arial"/>
              <a:buChar char="•"/>
            </a:pPr>
            <a:r>
              <a:rPr lang="en-US" sz="1200" kern="1200" dirty="0" smtClean="0">
                <a:solidFill>
                  <a:schemeClr val="tx1"/>
                </a:solidFill>
                <a:effectLst/>
                <a:latin typeface="+mn-lt"/>
                <a:ea typeface="+mn-ea"/>
                <a:cs typeface="+mn-cs"/>
              </a:rPr>
              <a:t>Simplified Migration </a:t>
            </a:r>
          </a:p>
          <a:p>
            <a:endParaRPr lang="en-US" baseline="0" dirty="0" smtClean="0"/>
          </a:p>
          <a:p>
            <a:r>
              <a:rPr lang="en-US" dirty="0" smtClean="0"/>
              <a:t>The</a:t>
            </a:r>
            <a:r>
              <a:rPr lang="en-US" baseline="0" dirty="0" smtClean="0"/>
              <a:t> available management operations allow you to e</a:t>
            </a:r>
            <a:r>
              <a:rPr lang="en-US" dirty="0" smtClean="0"/>
              <a:t>asily manage domains, sub-domains, and records via the REST-based API. You can list, add, modify, and remove domains and records, as well as import and export domains.</a:t>
            </a:r>
          </a:p>
          <a:p>
            <a:endParaRPr lang="en-US" dirty="0" smtClean="0"/>
          </a:p>
          <a:p>
            <a:r>
              <a:rPr lang="en-US" dirty="0" smtClean="0"/>
              <a:t>Additionally,</a:t>
            </a:r>
            <a:r>
              <a:rPr lang="en-US" baseline="0" dirty="0" smtClean="0"/>
              <a:t> advanced operations are available that allow you to easily manage </a:t>
            </a:r>
            <a:r>
              <a:rPr lang="en-US" dirty="0" smtClean="0"/>
              <a:t>mail servers, zone delegation, and create SPF records.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a:t>
            </a:r>
            <a:r>
              <a:rPr lang="en-US" baseline="0" dirty="0" smtClean="0"/>
              <a:t> bringing your DNS configurations to Rackspace is simple. </a:t>
            </a:r>
            <a:r>
              <a:rPr lang="en-US" dirty="0" smtClean="0"/>
              <a:t>The import and export feature allows you to import a BIND 9 formatted zone file of domains and their records into and out of your account.</a:t>
            </a:r>
          </a:p>
          <a:p>
            <a:endParaRPr lang="en-US" dirty="0" smtClean="0"/>
          </a:p>
          <a:p>
            <a:pPr marL="0" indent="0">
              <a:buNone/>
            </a:pPr>
            <a:r>
              <a:rPr lang="en-US" dirty="0" smtClean="0"/>
              <a:t> </a:t>
            </a:r>
          </a:p>
          <a:p>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4</a:t>
            </a:fld>
            <a:endParaRPr lang="en-US" dirty="0"/>
          </a:p>
        </p:txBody>
      </p:sp>
    </p:spTree>
    <p:extLst>
      <p:ext uri="{BB962C8B-B14F-4D97-AF65-F5344CB8AC3E}">
        <p14:creationId xmlns:p14="http://schemas.microsoft.com/office/powerpoint/2010/main" val="1464064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Implementation and management of our Cloud DNS  solution is available through our API. To use our API, customers should have a general understanding of DNS management and be familiar with:</a:t>
            </a:r>
          </a:p>
          <a:p>
            <a:pPr marL="171450" indent="-171450">
              <a:buFont typeface="Arial"/>
              <a:buChar char="•"/>
            </a:pPr>
            <a:r>
              <a:rPr lang="en-US" sz="1200" kern="1200" dirty="0" smtClean="0">
                <a:solidFill>
                  <a:schemeClr val="tx1"/>
                </a:solidFill>
                <a:effectLst/>
                <a:latin typeface="+mn-lt"/>
                <a:ea typeface="+mn-ea"/>
                <a:cs typeface="+mn-cs"/>
              </a:rPr>
              <a:t>RESTful Web Services</a:t>
            </a:r>
          </a:p>
          <a:p>
            <a:pPr marL="171450" indent="-171450">
              <a:buFont typeface="Arial"/>
              <a:buChar char="•"/>
            </a:pPr>
            <a:r>
              <a:rPr lang="en-US" sz="1200" kern="1200" dirty="0" smtClean="0">
                <a:solidFill>
                  <a:schemeClr val="tx1"/>
                </a:solidFill>
                <a:effectLst/>
                <a:latin typeface="+mn-lt"/>
                <a:ea typeface="+mn-ea"/>
                <a:cs typeface="+mn-cs"/>
              </a:rPr>
              <a:t>JSON and/or XML Data Serialization Formats</a:t>
            </a:r>
          </a:p>
          <a:p>
            <a:endParaRPr lang="en-US" b="1" dirty="0" smtClean="0"/>
          </a:p>
          <a:p>
            <a:r>
              <a:rPr lang="en-US" b="0" dirty="0" smtClean="0"/>
              <a:t>Available</a:t>
            </a:r>
            <a:r>
              <a:rPr lang="en-US" b="0" baseline="0" dirty="0" smtClean="0"/>
              <a:t> operations are listed on this chart</a:t>
            </a:r>
            <a:endParaRPr lang="en-US" b="0" dirty="0" smtClean="0"/>
          </a:p>
          <a:p>
            <a:endParaRPr lang="en-US" b="1" dirty="0" smtClean="0"/>
          </a:p>
          <a:p>
            <a:r>
              <a:rPr lang="en-US" b="1" dirty="0" smtClean="0"/>
              <a:t>List Domains</a:t>
            </a:r>
          </a:p>
          <a:p>
            <a:pPr marL="171450" indent="-171450">
              <a:buFont typeface="Arial"/>
              <a:buChar char="•"/>
            </a:pPr>
            <a:r>
              <a:rPr lang="en-US" sz="1200" kern="1200" dirty="0" smtClean="0">
                <a:solidFill>
                  <a:schemeClr val="tx1"/>
                </a:solidFill>
                <a:latin typeface="+mn-lt"/>
                <a:ea typeface="+mn-ea"/>
                <a:cs typeface="+mn-cs"/>
              </a:rPr>
              <a:t>List all domains and subdomains manageable by the account specified. Display IDs and names only.</a:t>
            </a:r>
          </a:p>
          <a:p>
            <a:pPr marL="171450" indent="-171450">
              <a:buFont typeface="Arial"/>
              <a:buChar char="•"/>
            </a:pPr>
            <a:r>
              <a:rPr lang="en-US" sz="1200" kern="1200" dirty="0" smtClean="0">
                <a:solidFill>
                  <a:schemeClr val="tx1"/>
                </a:solidFill>
                <a:latin typeface="+mn-lt"/>
                <a:ea typeface="+mn-ea"/>
                <a:cs typeface="+mn-cs"/>
              </a:rPr>
              <a:t>Filter domains by domain name: list all domains and subdomains manageable by the account specified that match the name </a:t>
            </a:r>
            <a:r>
              <a:rPr lang="en-US" sz="1200" i="1" kern="1200" dirty="0" smtClean="0">
                <a:solidFill>
                  <a:schemeClr val="tx1"/>
                </a:solidFill>
                <a:latin typeface="+mn-lt"/>
                <a:ea typeface="+mn-ea"/>
                <a:cs typeface="+mn-cs"/>
              </a:rPr>
              <a:t>domainName</a:t>
            </a:r>
            <a:r>
              <a:rPr lang="en-US" sz="1200" i="0" kern="1200" dirty="0" smtClean="0">
                <a:solidFill>
                  <a:schemeClr val="tx1"/>
                </a:solidFill>
                <a:latin typeface="+mn-lt"/>
                <a:ea typeface="+mn-ea"/>
                <a:cs typeface="+mn-cs"/>
              </a:rPr>
              <a:t>. Display IDs and names only.</a:t>
            </a:r>
          </a:p>
          <a:p>
            <a:pPr marL="0" indent="0">
              <a:buFont typeface="Arial"/>
              <a:buNone/>
            </a:pPr>
            <a:r>
              <a:rPr lang="en-US" b="1" dirty="0" smtClean="0"/>
              <a:t>List Domain Details</a:t>
            </a:r>
          </a:p>
          <a:p>
            <a:pPr marL="171450" indent="-171450">
              <a:buFont typeface="Arial"/>
              <a:buChar char="•"/>
            </a:pPr>
            <a:r>
              <a:rPr lang="en-US" sz="1200" kern="1200" dirty="0" smtClean="0">
                <a:solidFill>
                  <a:schemeClr val="tx1"/>
                </a:solidFill>
                <a:latin typeface="+mn-lt"/>
                <a:ea typeface="+mn-ea"/>
                <a:cs typeface="+mn-cs"/>
              </a:rPr>
              <a:t>List details of the specified domain. Display all details, including records. This operation provides the detailed output for a specific domain configured and associated with an account. This operation is not capable of returning details for a domain that has been deleted.</a:t>
            </a:r>
          </a:p>
          <a:p>
            <a:pPr marL="0" indent="0">
              <a:buFont typeface="Arial"/>
              <a:buNone/>
            </a:pPr>
            <a:r>
              <a:rPr lang="en-US" sz="1200" b="1" kern="1200" dirty="0" smtClean="0">
                <a:solidFill>
                  <a:schemeClr val="tx1"/>
                </a:solidFill>
                <a:latin typeface="+mn-lt"/>
                <a:ea typeface="+mn-ea"/>
                <a:cs typeface="+mn-cs"/>
              </a:rPr>
              <a:t>List Domain Changes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kern="1200" dirty="0" smtClean="0">
                <a:solidFill>
                  <a:schemeClr val="tx1"/>
                </a:solidFill>
                <a:latin typeface="+mn-lt"/>
                <a:ea typeface="+mn-ea"/>
                <a:cs typeface="+mn-cs"/>
              </a:rPr>
              <a:t>This call shows all changes to the specified domain since the specified date/time. The since parameter is optional and defaults to midnight of the current day. See Section 3.9, “Date/Time Format” for details on how to specify this parameter's value.</a:t>
            </a:r>
          </a:p>
          <a:p>
            <a:pPr marL="0" indent="0">
              <a:buFont typeface="Arial"/>
              <a:buNone/>
            </a:pPr>
            <a:r>
              <a:rPr lang="en-US" sz="1200" b="1" kern="1200" dirty="0" smtClean="0">
                <a:solidFill>
                  <a:schemeClr val="tx1"/>
                </a:solidFill>
                <a:latin typeface="+mn-lt"/>
                <a:ea typeface="+mn-ea"/>
                <a:cs typeface="+mn-cs"/>
              </a:rPr>
              <a:t>Create Domains</a:t>
            </a:r>
          </a:p>
          <a:p>
            <a:pPr marL="171450" indent="-171450">
              <a:buFont typeface="Arial"/>
              <a:buChar char="•"/>
            </a:pPr>
            <a:r>
              <a:rPr lang="en-US" sz="1200" kern="1200" dirty="0" smtClean="0">
                <a:solidFill>
                  <a:schemeClr val="tx1"/>
                </a:solidFill>
                <a:latin typeface="+mn-lt"/>
                <a:ea typeface="+mn-ea"/>
                <a:cs typeface="+mn-cs"/>
              </a:rPr>
              <a:t>This operation provisions one or more new DNS domains under the account specified, based on the configuration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p>
          <a:p>
            <a:pPr marL="0" indent="0">
              <a:buFont typeface="Arial"/>
              <a:buNone/>
            </a:pPr>
            <a:r>
              <a:rPr lang="en-US" b="1" dirty="0" smtClean="0"/>
              <a:t>Modify Domains</a:t>
            </a:r>
          </a:p>
          <a:p>
            <a:pPr marL="171450" indent="-171450">
              <a:buFont typeface="Arial"/>
              <a:buChar char="•"/>
            </a:pPr>
            <a:r>
              <a:rPr lang="en-US" sz="1200" kern="1200" dirty="0" smtClean="0">
                <a:solidFill>
                  <a:schemeClr val="tx1"/>
                </a:solidFill>
                <a:latin typeface="+mn-lt"/>
                <a:ea typeface="+mn-ea"/>
                <a:cs typeface="+mn-cs"/>
              </a:rPr>
              <a:t>This operation modifies DNS domain(s) attributes only. Records cannot be added, modified, or removed. Only the TTL and email address attributes of a domain can be modified.</a:t>
            </a:r>
          </a:p>
          <a:p>
            <a:pPr marL="0" indent="0">
              <a:buFont typeface="Arial"/>
              <a:buNone/>
            </a:pPr>
            <a:r>
              <a:rPr lang="en-US" b="1" dirty="0" smtClean="0"/>
              <a:t>Remove Domains</a:t>
            </a:r>
          </a:p>
          <a:p>
            <a:pPr marL="171450" indent="-171450">
              <a:buFont typeface="Arial"/>
              <a:buChar char="•"/>
            </a:pPr>
            <a:r>
              <a:rPr lang="en-US" sz="1200" kern="1200" dirty="0" smtClean="0">
                <a:solidFill>
                  <a:schemeClr val="tx1"/>
                </a:solidFill>
                <a:latin typeface="+mn-lt"/>
                <a:ea typeface="+mn-ea"/>
                <a:cs typeface="+mn-cs"/>
              </a:rPr>
              <a:t>This operation removes one or more specified domains from the account; when a domain is deleted, its immediate resource records are also deleted from the account. By default, if a deleted domain had subdomains, each subdomain becomes a root domain and is not deleted; this can be overridden by the optional deleteSubdomains parameter. When a domain is deleted, any and all configuration data is immediately purged and</a:t>
            </a:r>
          </a:p>
          <a:p>
            <a:pPr marL="171450" indent="-171450">
              <a:buFont typeface="Arial"/>
              <a:buChar char="•"/>
            </a:pPr>
            <a:r>
              <a:rPr lang="en-US" sz="1200" kern="1200" dirty="0" smtClean="0">
                <a:solidFill>
                  <a:schemeClr val="tx1"/>
                </a:solidFill>
                <a:latin typeface="+mn-lt"/>
                <a:ea typeface="+mn-ea"/>
                <a:cs typeface="+mn-cs"/>
              </a:rPr>
              <a:t>is not recoverable via the API. In a request to remove multiple domains, a failure on</a:t>
            </a:r>
            <a:r>
              <a:rPr lang="en-US" sz="120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 single part of the request will cause the entire request to fail. Utilizing the optional deleteSubdomains parameter on domains without subdomains does not result in a failure.</a:t>
            </a:r>
            <a:endParaRPr lang="en-US" b="0" dirty="0" smtClean="0"/>
          </a:p>
          <a:p>
            <a:pPr marL="0" indent="0">
              <a:buFont typeface="Arial"/>
              <a:buNone/>
            </a:pPr>
            <a:r>
              <a:rPr lang="en-US" b="1" dirty="0" smtClean="0"/>
              <a:t>Import Domain</a:t>
            </a:r>
          </a:p>
          <a:p>
            <a:pPr marL="171450" indent="-171450">
              <a:buFont typeface="Arial"/>
              <a:buChar char="•"/>
            </a:pPr>
            <a:r>
              <a:rPr lang="en-US" sz="1200" kern="1200" dirty="0" smtClean="0">
                <a:solidFill>
                  <a:schemeClr val="tx1"/>
                </a:solidFill>
                <a:latin typeface="+mn-lt"/>
                <a:ea typeface="+mn-ea"/>
                <a:cs typeface="+mn-cs"/>
              </a:rPr>
              <a:t>This operation provisions a new DNS domain under the account specified by the bind9- formatted file configuration contents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endParaRPr lang="en-US" dirty="0" smtClean="0"/>
          </a:p>
          <a:p>
            <a:pPr marL="0" indent="0">
              <a:buFont typeface="Arial"/>
              <a:buNone/>
            </a:pPr>
            <a:r>
              <a:rPr lang="en-US" b="1" dirty="0" smtClean="0"/>
              <a:t>Export Domain</a:t>
            </a:r>
          </a:p>
          <a:p>
            <a:pPr marL="0" indent="0">
              <a:buFont typeface="Arial"/>
              <a:buNone/>
            </a:pPr>
            <a:r>
              <a:rPr lang="en-US" sz="1200" kern="1200" dirty="0" smtClean="0">
                <a:solidFill>
                  <a:schemeClr val="tx1"/>
                </a:solidFill>
                <a:latin typeface="+mn-lt"/>
                <a:ea typeface="+mn-ea"/>
                <a:cs typeface="+mn-cs"/>
              </a:rPr>
              <a:t>This operation provides the bind9-formatted contents of the requested domain. This operation is for a single domain only, and as such, does not traverse up or down the domain hierarchy for details (that is, no subdomain information is provided).</a:t>
            </a:r>
          </a:p>
          <a:p>
            <a:pPr marL="0" indent="0">
              <a:buFont typeface="Arial"/>
              <a:buNone/>
            </a:pPr>
            <a:r>
              <a:rPr lang="en-US" sz="1200" b="1" kern="1200" dirty="0" smtClean="0">
                <a:solidFill>
                  <a:schemeClr val="tx1"/>
                </a:solidFill>
                <a:latin typeface="+mn-lt"/>
                <a:ea typeface="+mn-ea"/>
                <a:cs typeface="+mn-cs"/>
              </a:rPr>
              <a:t>List Records</a:t>
            </a:r>
          </a:p>
          <a:p>
            <a:pPr marL="171450" indent="-171450">
              <a:buFont typeface="Arial"/>
              <a:buChar char="•"/>
            </a:pPr>
            <a:r>
              <a:rPr lang="en-US" sz="1200" kern="1200" dirty="0" smtClean="0">
                <a:solidFill>
                  <a:schemeClr val="tx1"/>
                </a:solidFill>
                <a:latin typeface="+mn-lt"/>
                <a:ea typeface="+mn-ea"/>
                <a:cs typeface="+mn-cs"/>
              </a:rPr>
              <a:t>List all records configured for the domain or list the details for a specific</a:t>
            </a:r>
            <a:r>
              <a:rPr lang="en-US" sz="1200" kern="1200" baseline="0" dirty="0" smtClean="0">
                <a:solidFill>
                  <a:schemeClr val="tx1"/>
                </a:solidFill>
                <a:latin typeface="+mn-lt"/>
                <a:ea typeface="+mn-ea"/>
                <a:cs typeface="+mn-cs"/>
              </a:rPr>
              <a:t> record</a:t>
            </a:r>
            <a:r>
              <a:rPr lang="en-US" sz="1200" kern="1200" dirty="0" smtClean="0">
                <a:solidFill>
                  <a:schemeClr val="tx1"/>
                </a:solidFill>
                <a:latin typeface="+mn-lt"/>
                <a:ea typeface="+mn-ea"/>
                <a:cs typeface="+mn-cs"/>
              </a:rPr>
              <a:t>. SOA cannot be modified.</a:t>
            </a:r>
          </a:p>
          <a:p>
            <a:pPr marL="0" indent="0">
              <a:buFont typeface="Arial"/>
              <a:buNone/>
            </a:pPr>
            <a:r>
              <a:rPr lang="en-US" sz="1200" b="1" kern="1200" dirty="0" smtClean="0">
                <a:solidFill>
                  <a:schemeClr val="tx1"/>
                </a:solidFill>
                <a:latin typeface="+mn-lt"/>
                <a:ea typeface="+mn-ea"/>
                <a:cs typeface="+mn-cs"/>
              </a:rPr>
              <a:t>Add Records</a:t>
            </a:r>
          </a:p>
          <a:p>
            <a:pPr marL="171450" indent="-171450">
              <a:buFont typeface="Arial"/>
              <a:buChar char="•"/>
            </a:pPr>
            <a:r>
              <a:rPr lang="en-US" sz="1200" kern="1200" dirty="0" smtClean="0">
                <a:solidFill>
                  <a:schemeClr val="tx1"/>
                </a:solidFill>
                <a:latin typeface="+mn-lt"/>
                <a:ea typeface="+mn-ea"/>
                <a:cs typeface="+mn-cs"/>
              </a:rPr>
              <a:t>Add new record(s) to the domain.</a:t>
            </a:r>
          </a:p>
          <a:p>
            <a:pPr marL="0" indent="0">
              <a:buFont typeface="Arial"/>
              <a:buNone/>
            </a:pPr>
            <a:r>
              <a:rPr lang="en-US" sz="1200" b="1" kern="1200" dirty="0" smtClean="0">
                <a:solidFill>
                  <a:schemeClr val="tx1"/>
                </a:solidFill>
                <a:latin typeface="+mn-lt"/>
                <a:ea typeface="+mn-ea"/>
                <a:cs typeface="+mn-cs"/>
              </a:rPr>
              <a:t>Modify</a:t>
            </a:r>
            <a:r>
              <a:rPr lang="en-US" sz="1200" b="1" kern="1200" baseline="0" dirty="0" smtClean="0">
                <a:solidFill>
                  <a:schemeClr val="tx1"/>
                </a:solidFill>
                <a:latin typeface="+mn-lt"/>
                <a:ea typeface="+mn-ea"/>
                <a:cs typeface="+mn-cs"/>
              </a:rPr>
              <a:t> Records</a:t>
            </a:r>
          </a:p>
          <a:p>
            <a:pPr marL="171450" indent="-171450">
              <a:buFont typeface="Arial"/>
              <a:buChar char="•"/>
            </a:pPr>
            <a:r>
              <a:rPr lang="en-US" sz="1200" kern="1200" baseline="0" dirty="0" smtClean="0">
                <a:solidFill>
                  <a:schemeClr val="tx1"/>
                </a:solidFill>
                <a:latin typeface="+mn-lt"/>
                <a:ea typeface="+mn-ea"/>
                <a:cs typeface="+mn-cs"/>
              </a:rPr>
              <a:t>Modify the configuration of a record or records in a domain</a:t>
            </a:r>
          </a:p>
          <a:p>
            <a:pPr marL="0" indent="0">
              <a:buFont typeface="Arial"/>
              <a:buNone/>
            </a:pPr>
            <a:r>
              <a:rPr lang="en-US" b="1" dirty="0" smtClean="0"/>
              <a:t>Remove Records</a:t>
            </a:r>
          </a:p>
          <a:p>
            <a:pPr marL="171450" indent="-171450">
              <a:buFont typeface="Arial"/>
              <a:buChar char="•"/>
            </a:pPr>
            <a:r>
              <a:rPr lang="en-US" dirty="0" smtClean="0"/>
              <a:t>Remove a record or multiple records from a domain</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7</a:t>
            </a:fld>
            <a:endParaRPr lang="en-US" dirty="0"/>
          </a:p>
        </p:txBody>
      </p:sp>
    </p:spTree>
    <p:extLst>
      <p:ext uri="{BB962C8B-B14F-4D97-AF65-F5344CB8AC3E}">
        <p14:creationId xmlns:p14="http://schemas.microsoft.com/office/powerpoint/2010/main" val="3123009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A</a:t>
            </a:r>
            <a:r>
              <a:rPr lang="en-US" sz="1200" dirty="0" smtClean="0"/>
              <a:t> – IPv4 address used to map hostnames to an IP address of the host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CNAME</a:t>
            </a:r>
            <a:r>
              <a:rPr lang="en-US" sz="1200" dirty="0" smtClean="0"/>
              <a:t> – canonical name</a:t>
            </a:r>
            <a:r>
              <a:rPr lang="en-US" sz="1200" baseline="0" dirty="0" smtClean="0"/>
              <a:t> record – points to another hostname that already has an A record associated with it.  The CNAME works like an alias.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MX</a:t>
            </a:r>
            <a:r>
              <a:rPr lang="en-US" sz="1200" dirty="0" smtClean="0"/>
              <a:t> – used to specify a mail server that is responsible for accepting email messages on behalf of a recipients domain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SOA</a:t>
            </a:r>
            <a:r>
              <a:rPr lang="en-US" sz="1200" dirty="0" smtClean="0"/>
              <a:t> - </a:t>
            </a:r>
            <a:r>
              <a:rPr lang="en-US" dirty="0" smtClean="0"/>
              <a:t>Specifies authoritative information about a domain, including the primary name server(s), the email of the domain administrator, the domain serial number, and TTL’s</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AAAA</a:t>
            </a:r>
            <a:r>
              <a:rPr lang="en-US" sz="1200" dirty="0" smtClean="0"/>
              <a:t> – IPv6 address used to map hostnames to an</a:t>
            </a:r>
            <a:r>
              <a:rPr lang="en-US" sz="1200" baseline="0" dirty="0" smtClean="0"/>
              <a:t> IP address of the host</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NS</a:t>
            </a:r>
            <a:r>
              <a:rPr lang="en-US" sz="1200" dirty="0" smtClean="0"/>
              <a:t> - </a:t>
            </a:r>
            <a:r>
              <a:rPr lang="en-US" dirty="0" smtClean="0"/>
              <a:t>NS (or Name Server) records indicate where the domain’s DNS hosting services are located.  It effectively delegates</a:t>
            </a:r>
            <a:r>
              <a:rPr lang="en-US" baseline="0" dirty="0" smtClean="0"/>
              <a:t> a domain to use a set of name servers.</a:t>
            </a:r>
            <a:r>
              <a:rPr lang="en-US" dirty="0" smtClean="0"/>
              <a:t> </a:t>
            </a:r>
            <a:endParaRPr lang="en-US" sz="1200" dirty="0" smtClean="0"/>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TXT</a:t>
            </a:r>
            <a:r>
              <a:rPr lang="en-US" sz="1200" dirty="0" smtClean="0"/>
              <a:t> -</a:t>
            </a:r>
            <a:r>
              <a:rPr lang="en-US" sz="1200" baseline="0" dirty="0" smtClean="0"/>
              <a:t> This is a text record and is used primarily for SPF and DKIM records. An SPF (Sender Policy Framework) record allows administrators to specify which hosts are allowed to send e-mail from a given domain by creating a specific SPF Record in the public (DNS). Mail exchangers then use the DNS to check that mail from a given domain is being sent by a host sanctioned by that domain's administrators. DomainKeys Identified Mail (DKIM) is a method for associating a domain name to an email, thereby allowing an organization to take responsibility for a message in a way that can be validated by a recipient.</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SRV</a:t>
            </a:r>
            <a:r>
              <a:rPr lang="en-US" sz="1200" dirty="0" smtClean="0"/>
              <a:t> – used to define the location of (hostname and port) of</a:t>
            </a:r>
            <a:r>
              <a:rPr lang="en-US" sz="1200" baseline="0" dirty="0" smtClean="0"/>
              <a:t> servers used for a specific service</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*Additionally, the service supports DKIM and SPF records. These are TXT records with custom attributes indicating the record type. We do not currently support the SPF RR type as defined in the following RFC</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8</a:t>
            </a:fld>
            <a:endParaRPr lang="en-US" dirty="0"/>
          </a:p>
        </p:txBody>
      </p:sp>
    </p:spTree>
    <p:extLst>
      <p:ext uri="{BB962C8B-B14F-4D97-AF65-F5344CB8AC3E}">
        <p14:creationId xmlns:p14="http://schemas.microsoft.com/office/powerpoint/2010/main" val="313019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As part of the next phase of this project, we will be completely overhauling the DNS management</a:t>
            </a:r>
            <a:r>
              <a:rPr lang="en-US" sz="1200" kern="1200" baseline="0" dirty="0" smtClean="0">
                <a:solidFill>
                  <a:schemeClr val="tx1"/>
                </a:solidFill>
                <a:effectLst/>
                <a:latin typeface="+mn-lt"/>
                <a:ea typeface="+mn-ea"/>
                <a:cs typeface="+mn-cs"/>
              </a:rPr>
              <a:t> within the new Reach UI</a:t>
            </a:r>
            <a:r>
              <a:rPr lang="en-US" sz="1200" kern="1200" dirty="0" smtClean="0">
                <a:solidFill>
                  <a:schemeClr val="tx1"/>
                </a:solidFill>
                <a:effectLst/>
                <a:latin typeface="+mn-lt"/>
                <a:ea typeface="+mn-ea"/>
                <a:cs typeface="+mn-cs"/>
              </a:rPr>
              <a:t>. We will be exposing the full set of capabilities that are available via API, including management of TXT records, TTL settings, import/export and more.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i="1" kern="1200" dirty="0" smtClean="0">
                <a:solidFill>
                  <a:schemeClr val="tx1"/>
                </a:solidFill>
                <a:effectLst/>
                <a:latin typeface="+mn-lt"/>
                <a:ea typeface="+mn-ea"/>
                <a:cs typeface="+mn-cs"/>
              </a:rPr>
              <a:t>Note: The Cloud</a:t>
            </a:r>
            <a:r>
              <a:rPr lang="en-US" sz="1200" b="1" i="1" kern="1200" baseline="0" dirty="0" smtClean="0">
                <a:solidFill>
                  <a:schemeClr val="tx1"/>
                </a:solidFill>
                <a:effectLst/>
                <a:latin typeface="+mn-lt"/>
                <a:ea typeface="+mn-ea"/>
                <a:cs typeface="+mn-cs"/>
              </a:rPr>
              <a:t> DNS API will not be integrated into the existing Control Panel.  Minor enhancements to supported record types will continue to be made but will be done through a different set of client libraries.</a:t>
            </a:r>
            <a:endParaRPr lang="en-US" sz="1200" b="1" i="1"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9</a:t>
            </a:fld>
            <a:endParaRPr lang="en-US" dirty="0"/>
          </a:p>
        </p:txBody>
      </p:sp>
    </p:spTree>
    <p:extLst>
      <p:ext uri="{BB962C8B-B14F-4D97-AF65-F5344CB8AC3E}">
        <p14:creationId xmlns:p14="http://schemas.microsoft.com/office/powerpoint/2010/main" val="88816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on to</a:t>
            </a:r>
            <a:r>
              <a:rPr lang="en-US" sz="1200" kern="1200" baseline="0" dirty="0" smtClean="0">
                <a:solidFill>
                  <a:schemeClr val="tx1"/>
                </a:solidFill>
                <a:effectLst/>
                <a:latin typeface="+mn-lt"/>
                <a:ea typeface="+mn-ea"/>
                <a:cs typeface="+mn-cs"/>
              </a:rPr>
              <a:t> the big question, price.  </a:t>
            </a:r>
            <a:r>
              <a:rPr lang="en-US" sz="1200" kern="1200" dirty="0" smtClean="0">
                <a:solidFill>
                  <a:schemeClr val="tx1"/>
                </a:solidFill>
                <a:effectLst/>
                <a:latin typeface="+mn-lt"/>
                <a:ea typeface="+mn-ea"/>
                <a:cs typeface="+mn-cs"/>
              </a:rPr>
              <a:t>Rackspace Cloud DNS  is </a:t>
            </a:r>
            <a:r>
              <a:rPr lang="en-US" sz="1200" b="1" u="sng" kern="1200" dirty="0" smtClean="0">
                <a:solidFill>
                  <a:schemeClr val="tx1"/>
                </a:solidFill>
                <a:effectLst/>
                <a:latin typeface="+mn-lt"/>
                <a:ea typeface="+mn-ea"/>
                <a:cs typeface="+mn-cs"/>
              </a:rPr>
              <a:t>FREE</a:t>
            </a:r>
            <a:r>
              <a:rPr lang="en-US" sz="1200" kern="1200" dirty="0" smtClean="0">
                <a:solidFill>
                  <a:schemeClr val="tx1"/>
                </a:solidFill>
                <a:effectLst/>
                <a:latin typeface="+mn-lt"/>
                <a:ea typeface="+mn-ea"/>
                <a:cs typeface="+mn-cs"/>
              </a:rPr>
              <a:t>.  There is no cost for using the Rackspace Cloud DNS !  Existing Cloud Servers™, Cloud Servers with a managed service level, Cloud Sites™, and RackConnect™ customers have access to the Rackspace Cloud DNS  by default.  This is an excellent product to help sell existing cloud services.</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10</a:t>
            </a:fld>
            <a:endParaRPr lang="en-US" dirty="0"/>
          </a:p>
        </p:txBody>
      </p:sp>
    </p:spTree>
    <p:extLst>
      <p:ext uri="{BB962C8B-B14F-4D97-AF65-F5344CB8AC3E}">
        <p14:creationId xmlns:p14="http://schemas.microsoft.com/office/powerpoint/2010/main" val="200849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11</a:t>
            </a:fld>
            <a:endParaRPr lang="en-US" dirty="0"/>
          </a:p>
        </p:txBody>
      </p:sp>
    </p:spTree>
    <p:extLst>
      <p:ext uri="{BB962C8B-B14F-4D97-AF65-F5344CB8AC3E}">
        <p14:creationId xmlns:p14="http://schemas.microsoft.com/office/powerpoint/2010/main" val="228363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30906763"/>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770607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30425"/>
            <a:ext cx="1943100" cy="3508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30425"/>
            <a:ext cx="5676900" cy="350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636063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318999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3505559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952304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7924252"/>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364139"/>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5486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122879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5064601"/>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1026" name="Rectangle 2"/>
          <p:cNvSpPr>
            <a:spLocks noGrp="1" noChangeArrowheads="1"/>
          </p:cNvSpPr>
          <p:nvPr>
            <p:ph type="body" idx="1"/>
          </p:nvPr>
        </p:nvSpPr>
        <p:spPr bwMode="auto">
          <a:xfrm>
            <a:off x="1371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Calibri"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pic>
        <p:nvPicPr>
          <p:cNvPr id="4"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l="1613" r="1613" b="4827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5" name="Rectangle 4"/>
          <p:cNvSpPr>
            <a:spLocks/>
          </p:cNvSpPr>
          <p:nvPr userDrawn="1"/>
        </p:nvSpPr>
        <p:spPr bwMode="auto">
          <a:xfrm>
            <a:off x="0" y="5791200"/>
            <a:ext cx="9156700" cy="1066800"/>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pic>
        <p:nvPicPr>
          <p:cNvPr id="6"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33800" y="6096000"/>
            <a:ext cx="1566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7" name="Rectangle 6"/>
          <p:cNvSpPr>
            <a:spLocks/>
          </p:cNvSpPr>
          <p:nvPr userDrawn="1"/>
        </p:nvSpPr>
        <p:spPr bwMode="auto">
          <a:xfrm>
            <a:off x="1066800" y="1143000"/>
            <a:ext cx="7099300" cy="4038600"/>
          </a:xfrm>
          <a:prstGeom prst="rect">
            <a:avLst/>
          </a:prstGeom>
          <a:solidFill>
            <a:schemeClr val="bg1">
              <a:lumMod val="95000"/>
            </a:schemeClr>
          </a:solidFill>
          <a:ln>
            <a:noFill/>
          </a:ln>
          <a:effectLst>
            <a:outerShdw blurRad="254000" dist="38099" dir="2700000" algn="ctr" rotWithShape="0">
              <a:schemeClr val="bg2">
                <a:alpha val="34000"/>
              </a:schemeClr>
            </a:outerShdw>
          </a:effectLst>
          <a:extLst/>
        </p:spPr>
        <p:txBody>
          <a:bodyPr lIns="0" tIns="0" rIns="0" bIns="0"/>
          <a:lstStyle/>
          <a:p>
            <a:pPr>
              <a:defRPr/>
            </a:pPr>
            <a:endParaRPr lang="en-US" dirty="0"/>
          </a:p>
        </p:txBody>
      </p:sp>
      <p:sp>
        <p:nvSpPr>
          <p:cNvPr id="8" name="Rectangle 8"/>
          <p:cNvSpPr>
            <a:spLocks/>
          </p:cNvSpPr>
          <p:nvPr userDrawn="1"/>
        </p:nvSpPr>
        <p:spPr bwMode="auto">
          <a:xfrm>
            <a:off x="152400" y="6553200"/>
            <a:ext cx="18875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sz="1400" dirty="0">
                <a:solidFill>
                  <a:srgbClr val="BFBFBF"/>
                </a:solidFill>
                <a:latin typeface="Arial Bold" charset="0"/>
                <a:ea typeface="ＭＳ Ｐゴシック" charset="0"/>
                <a:sym typeface="Arial Bold" charset="0"/>
              </a:rPr>
              <a:t>Confidential Material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xmlns:p14="http://schemas.microsoft.com/office/powerpoint/2010/main"/>
  <p:hf hdr="0" ftr="0" dt="0"/>
  <p:txStyles>
    <p:titleStyle>
      <a:lvl1pPr algn="ctr" rtl="0" eaLnBrk="0" fontAlgn="base" hangingPunct="0">
        <a:spcBef>
          <a:spcPct val="0"/>
        </a:spcBef>
        <a:spcAft>
          <a:spcPct val="0"/>
        </a:spcAft>
        <a:defRPr sz="4400">
          <a:solidFill>
            <a:srgbClr val="FFFFFF"/>
          </a:solidFill>
          <a:latin typeface="+mj-lt"/>
          <a:ea typeface="+mj-ea"/>
          <a:cs typeface="+mj-cs"/>
          <a:sym typeface="Calibri Bold" charset="0"/>
        </a:defRPr>
      </a:lvl1pPr>
      <a:lvl2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ctr" rtl="0" eaLnBrk="0" fontAlgn="base" hangingPunct="0">
        <a:spcBef>
          <a:spcPts val="700"/>
        </a:spcBef>
        <a:spcAft>
          <a:spcPct val="0"/>
        </a:spcAft>
        <a:defRPr sz="2800">
          <a:solidFill>
            <a:srgbClr val="FFFFFF"/>
          </a:solidFill>
          <a:latin typeface="+mn-lt"/>
          <a:ea typeface="+mn-ea"/>
          <a:cs typeface="+mn-cs"/>
          <a:sym typeface="Calibri" charset="0"/>
        </a:defRPr>
      </a:lvl1pPr>
      <a:lvl2pPr marL="419100" indent="38100" algn="ctr" rtl="0" eaLnBrk="0" fontAlgn="base" hangingPunct="0">
        <a:spcBef>
          <a:spcPts val="700"/>
        </a:spcBef>
        <a:spcAft>
          <a:spcPct val="0"/>
        </a:spcAft>
        <a:defRPr sz="2800">
          <a:solidFill>
            <a:srgbClr val="878787"/>
          </a:solidFill>
          <a:latin typeface="+mn-lt"/>
          <a:ea typeface="+mn-ea"/>
          <a:cs typeface="+mn-cs"/>
          <a:sym typeface="Calibri" charset="0"/>
        </a:defRPr>
      </a:lvl2pPr>
      <a:lvl3pPr marL="876300" indent="38100" algn="ctr" rtl="0" eaLnBrk="0" fontAlgn="base" hangingPunct="0">
        <a:spcBef>
          <a:spcPts val="600"/>
        </a:spcBef>
        <a:spcAft>
          <a:spcPct val="0"/>
        </a:spcAft>
        <a:defRPr sz="2400">
          <a:solidFill>
            <a:srgbClr val="878787"/>
          </a:solidFill>
          <a:latin typeface="+mn-lt"/>
          <a:ea typeface="+mn-ea"/>
          <a:cs typeface="+mn-cs"/>
          <a:sym typeface="Calibri" charset="0"/>
        </a:defRPr>
      </a:lvl3pPr>
      <a:lvl4pPr marL="1333500" indent="38100" algn="ctr" rtl="0" eaLnBrk="0" fontAlgn="base" hangingPunct="0">
        <a:spcBef>
          <a:spcPts val="500"/>
        </a:spcBef>
        <a:spcAft>
          <a:spcPct val="0"/>
        </a:spcAft>
        <a:defRPr sz="2000">
          <a:solidFill>
            <a:srgbClr val="878787"/>
          </a:solidFill>
          <a:latin typeface="+mn-lt"/>
          <a:ea typeface="+mn-ea"/>
          <a:cs typeface="+mn-cs"/>
          <a:sym typeface="Calibri" charset="0"/>
        </a:defRPr>
      </a:lvl4pPr>
      <a:lvl5pPr marL="1790700" indent="38100" algn="ctr" rtl="0" eaLnBrk="0" fontAlgn="base" hangingPunct="0">
        <a:spcBef>
          <a:spcPts val="500"/>
        </a:spcBef>
        <a:spcAft>
          <a:spcPct val="0"/>
        </a:spcAft>
        <a:defRPr sz="2000">
          <a:solidFill>
            <a:srgbClr val="878787"/>
          </a:solidFill>
          <a:latin typeface="+mn-lt"/>
          <a:ea typeface="+mn-ea"/>
          <a:cs typeface="+mn-cs"/>
          <a:sym typeface="Calibri" charset="0"/>
        </a:defRPr>
      </a:lvl5pPr>
      <a:lvl6pPr marL="2247900" algn="ctr" rtl="0" fontAlgn="base">
        <a:spcBef>
          <a:spcPts val="500"/>
        </a:spcBef>
        <a:spcAft>
          <a:spcPct val="0"/>
        </a:spcAft>
        <a:defRPr sz="2000">
          <a:solidFill>
            <a:srgbClr val="878787"/>
          </a:solidFill>
          <a:latin typeface="+mn-lt"/>
          <a:ea typeface="+mn-ea"/>
          <a:cs typeface="+mn-cs"/>
          <a:sym typeface="Calibri" charset="0"/>
        </a:defRPr>
      </a:lvl6pPr>
      <a:lvl7pPr marL="2705100" algn="ctr" rtl="0" fontAlgn="base">
        <a:spcBef>
          <a:spcPts val="500"/>
        </a:spcBef>
        <a:spcAft>
          <a:spcPct val="0"/>
        </a:spcAft>
        <a:defRPr sz="2000">
          <a:solidFill>
            <a:srgbClr val="878787"/>
          </a:solidFill>
          <a:latin typeface="+mn-lt"/>
          <a:ea typeface="+mn-ea"/>
          <a:cs typeface="+mn-cs"/>
          <a:sym typeface="Calibri" charset="0"/>
        </a:defRPr>
      </a:lvl7pPr>
      <a:lvl8pPr marL="3162300" algn="ctr" rtl="0" fontAlgn="base">
        <a:spcBef>
          <a:spcPts val="500"/>
        </a:spcBef>
        <a:spcAft>
          <a:spcPct val="0"/>
        </a:spcAft>
        <a:defRPr sz="2000">
          <a:solidFill>
            <a:srgbClr val="878787"/>
          </a:solidFill>
          <a:latin typeface="+mn-lt"/>
          <a:ea typeface="+mn-ea"/>
          <a:cs typeface="+mn-cs"/>
          <a:sym typeface="Calibri" charset="0"/>
        </a:defRPr>
      </a:lvl8pPr>
      <a:lvl9pPr marL="3619500" algn="ctr" rtl="0" fontAlgn="base">
        <a:spcBef>
          <a:spcPts val="500"/>
        </a:spcBef>
        <a:spcAft>
          <a:spcPct val="0"/>
        </a:spcAft>
        <a:defRPr sz="2000">
          <a:solidFill>
            <a:srgbClr val="878787"/>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daniel.morris@rackspace.com" TargetMode="External"/><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daniel.morris@rackspace.com" TargetMode="External"/><Relationship Id="rId5" Type="http://schemas.openxmlformats.org/officeDocument/2006/relationships/hyperlink" Target="mailto:nicole.hairston@rackspace.com" TargetMode="External"/><Relationship Id="rId6" Type="http://schemas.openxmlformats.org/officeDocument/2006/relationships/hyperlink" Target="mailto:betsy.luzader@rackspace.com" TargetMode="External"/><Relationship Id="rId7" Type="http://schemas.openxmlformats.org/officeDocument/2006/relationships/hyperlink" Target="mailto:jerry.schwartz@rackspace.com" TargetMode="External"/><Relationship Id="rId8" Type="http://schemas.openxmlformats.org/officeDocument/2006/relationships/hyperlink" Target="mailto:heather.felty@rackspace.com" TargetMode="External"/><Relationship Id="rId9" Type="http://schemas.openxmlformats.org/officeDocument/2006/relationships/hyperlink" Target="mailto:peter.day@rackspace.co.uk" TargetMode="External"/><Relationship Id="rId10" Type="http://schemas.openxmlformats.org/officeDocument/2006/relationships/hyperlink" Target="mailto:matt.johns@rackspace.co.uk" TargetMode="External"/><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l="1613" r="1613" b="4827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76" name="Rectangle 4"/>
          <p:cNvSpPr>
            <a:spLocks/>
          </p:cNvSpPr>
          <p:nvPr/>
        </p:nvSpPr>
        <p:spPr bwMode="auto">
          <a:xfrm>
            <a:off x="0" y="5791200"/>
            <a:ext cx="9156700" cy="1066800"/>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6096000"/>
            <a:ext cx="1566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80" name="Rectangle 8"/>
          <p:cNvSpPr>
            <a:spLocks/>
          </p:cNvSpPr>
          <p:nvPr/>
        </p:nvSpPr>
        <p:spPr bwMode="auto">
          <a:xfrm>
            <a:off x="152400" y="6553200"/>
            <a:ext cx="18875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sz="1400" dirty="0">
                <a:solidFill>
                  <a:srgbClr val="BFBFBF"/>
                </a:solidFill>
                <a:latin typeface="Arial Bold" charset="0"/>
                <a:ea typeface="ＭＳ Ｐゴシック" charset="0"/>
                <a:sym typeface="Arial Bold" charset="0"/>
              </a:rPr>
              <a:t>Confidential Material</a:t>
            </a:r>
          </a:p>
        </p:txBody>
      </p:sp>
      <p:sp>
        <p:nvSpPr>
          <p:cNvPr id="3" name="Rectangle 2"/>
          <p:cNvSpPr/>
          <p:nvPr/>
        </p:nvSpPr>
        <p:spPr>
          <a:xfrm>
            <a:off x="228600" y="3048000"/>
            <a:ext cx="8686800" cy="2667000"/>
          </a:xfrm>
          <a:prstGeom prst="rect">
            <a:avLst/>
          </a:prstGeom>
        </p:spPr>
        <p:txBody>
          <a:bodyPr wrap="square">
            <a:noAutofit/>
          </a:bodyPr>
          <a:lstStyle/>
          <a:p>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Automate </a:t>
            </a:r>
            <a:r>
              <a:rPr lang="en-US" sz="4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and </a:t>
            </a:r>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Simplify </a:t>
            </a:r>
            <a:r>
              <a:rPr lang="en-US" sz="4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DNS </a:t>
            </a:r>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Management</a:t>
            </a:r>
            <a:endPar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endParaRPr>
          </a:p>
          <a:p>
            <a:endPar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endParaRPr>
          </a:p>
          <a:p>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Emmanuel </a:t>
            </a:r>
            <a:r>
              <a:rPr lang="en-US" sz="28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Ankutse</a:t>
            </a:r>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 – Software Engineer - Platform</a:t>
            </a:r>
          </a:p>
          <a:p>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Randall Burt</a:t>
            </a:r>
            <a:r>
              <a:rPr lang="en-US" sz="28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 </a:t>
            </a:r>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 Software Engineer - Platform</a:t>
            </a:r>
            <a:endParaRPr lang="en-US" sz="28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endParaRPr>
          </a:p>
        </p:txBody>
      </p:sp>
      <p:sp>
        <p:nvSpPr>
          <p:cNvPr id="5" name="Rectangle 4"/>
          <p:cNvSpPr/>
          <p:nvPr/>
        </p:nvSpPr>
        <p:spPr>
          <a:xfrm>
            <a:off x="1219200" y="838200"/>
            <a:ext cx="6400800" cy="1908215"/>
          </a:xfrm>
          <a:prstGeom prst="rect">
            <a:avLst/>
          </a:prstGeom>
        </p:spPr>
        <p:txBody>
          <a:bodyPr wrap="square">
            <a:spAutoFit/>
          </a:bodyPr>
          <a:lstStyle/>
          <a:p>
            <a:r>
              <a:rPr lang="en-US" sz="5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Cloud </a:t>
            </a:r>
            <a:r>
              <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DNS</a:t>
            </a:r>
          </a:p>
          <a:p>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Rackspace </a:t>
            </a:r>
            <a:r>
              <a:rPr lang="en-US" sz="32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TechTalk</a:t>
            </a:r>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 </a:t>
            </a:r>
          </a:p>
          <a:p>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October 28, 2011</a:t>
            </a:r>
            <a:endParaRPr lang="en-US" sz="3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553200" y="1295400"/>
            <a:ext cx="2590800" cy="2590800"/>
          </a:xfrm>
          <a:prstGeom prst="rect">
            <a:avLst/>
          </a:prstGeom>
        </p:spPr>
      </p:pic>
      <p:sp>
        <p:nvSpPr>
          <p:cNvPr id="2" name="Title 1"/>
          <p:cNvSpPr>
            <a:spLocks noGrp="1"/>
          </p:cNvSpPr>
          <p:nvPr>
            <p:ph type="title"/>
          </p:nvPr>
        </p:nvSpPr>
        <p:spPr/>
        <p:txBody>
          <a:bodyPr/>
          <a:lstStyle/>
          <a:p>
            <a:r>
              <a:rPr lang="en-US" dirty="0" smtClean="0"/>
              <a:t>HOW MUCH DOES IT COST?</a:t>
            </a:r>
            <a:endParaRPr lang="en-US" dirty="0"/>
          </a:p>
        </p:txBody>
      </p:sp>
      <p:sp>
        <p:nvSpPr>
          <p:cNvPr id="3" name="Content Placeholder 2"/>
          <p:cNvSpPr>
            <a:spLocks noGrp="1"/>
          </p:cNvSpPr>
          <p:nvPr>
            <p:ph idx="1"/>
          </p:nvPr>
        </p:nvSpPr>
        <p:spPr>
          <a:xfrm>
            <a:off x="457200" y="1600200"/>
            <a:ext cx="6172200" cy="4572000"/>
          </a:xfrm>
        </p:spPr>
        <p:txBody>
          <a:bodyPr>
            <a:normAutofit/>
          </a:bodyPr>
          <a:lstStyle/>
          <a:p>
            <a:r>
              <a:rPr lang="en-US" dirty="0"/>
              <a:t>There is no cost for </a:t>
            </a:r>
            <a:r>
              <a:rPr lang="en-US" dirty="0" smtClean="0"/>
              <a:t>using </a:t>
            </a:r>
            <a:r>
              <a:rPr lang="en-US" dirty="0"/>
              <a:t>Rackspace Cloud </a:t>
            </a:r>
            <a:r>
              <a:rPr lang="en-US" dirty="0" smtClean="0"/>
              <a:t>DNS!</a:t>
            </a:r>
            <a:endParaRPr lang="en-US" dirty="0"/>
          </a:p>
          <a:p>
            <a:pPr marL="0" indent="0">
              <a:buNone/>
            </a:pPr>
            <a:endParaRPr lang="en-US" dirty="0"/>
          </a:p>
          <a:p>
            <a:r>
              <a:rPr lang="en-US" dirty="0"/>
              <a:t>Existing Cloud Servers, Cloud Servers with a Managed Service Level, RackConnect, and Cloud Sites customers have access to the Rackspace Cloud </a:t>
            </a:r>
            <a:r>
              <a:rPr lang="en-US" dirty="0" smtClean="0"/>
              <a:t>DNS </a:t>
            </a:r>
            <a:r>
              <a:rPr lang="en-US" dirty="0"/>
              <a:t>by default</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10</a:t>
            </a:fld>
            <a:endParaRPr lang="en-US" dirty="0"/>
          </a:p>
        </p:txBody>
      </p:sp>
    </p:spTree>
    <p:extLst>
      <p:ext uri="{BB962C8B-B14F-4D97-AF65-F5344CB8AC3E}">
        <p14:creationId xmlns:p14="http://schemas.microsoft.com/office/powerpoint/2010/main" val="1619681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958" b="17688"/>
          <a:stretch/>
        </p:blipFill>
        <p:spPr bwMode="auto">
          <a:xfrm>
            <a:off x="0" y="1"/>
            <a:ext cx="9144000" cy="84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9221" name="Rectangle 5"/>
          <p:cNvSpPr>
            <a:spLocks noGrp="1" noChangeArrowheads="1"/>
          </p:cNvSpPr>
          <p:nvPr>
            <p:ph type="title"/>
          </p:nvPr>
        </p:nvSpPr>
        <p:spPr>
          <a:xfrm>
            <a:off x="457200" y="-152400"/>
            <a:ext cx="8229600" cy="1143000"/>
          </a:xfrm>
        </p:spPr>
        <p:txBody>
          <a:bodyPr/>
          <a:lstStyle/>
          <a:p>
            <a:pPr eaLnBrk="1" hangingPunct="1">
              <a:defRPr/>
            </a:pPr>
            <a:r>
              <a:rPr lang="en-US" dirty="0" smtClean="0">
                <a:latin typeface="Calibri" charset="0"/>
                <a:cs typeface="Calibri" charset="0"/>
                <a:sym typeface="Calibri" charset="0"/>
              </a:rPr>
              <a:t>QUESTIONS?</a:t>
            </a:r>
            <a:endParaRPr lang="en-US" dirty="0" smtClean="0">
              <a:latin typeface="Calibri" charset="0"/>
              <a:ea typeface="ヒラギノ角ゴ ProN W3" charset="0"/>
              <a:cs typeface="ヒラギノ角ゴ ProN W3" charset="0"/>
              <a:sym typeface="Calibri" charset="0"/>
            </a:endParaRPr>
          </a:p>
        </p:txBody>
      </p:sp>
      <p:sp>
        <p:nvSpPr>
          <p:cNvPr id="3" name="Content Placeholder 2"/>
          <p:cNvSpPr>
            <a:spLocks noGrp="1"/>
          </p:cNvSpPr>
          <p:nvPr>
            <p:ph idx="1"/>
          </p:nvPr>
        </p:nvSpPr>
        <p:spPr>
          <a:xfrm>
            <a:off x="457200" y="1524000"/>
            <a:ext cx="8229600" cy="4648200"/>
          </a:xfrm>
        </p:spPr>
        <p:txBody>
          <a:bodyPr>
            <a:normAutofit/>
          </a:bodyPr>
          <a:lstStyle/>
          <a:p>
            <a:r>
              <a:rPr lang="en-US" dirty="0" smtClean="0"/>
              <a:t>Technical Questions</a:t>
            </a:r>
          </a:p>
          <a:p>
            <a:pPr lvl="1"/>
            <a:r>
              <a:rPr lang="en-US" sz="2400" dirty="0" smtClean="0"/>
              <a:t>Emmanuel </a:t>
            </a:r>
            <a:r>
              <a:rPr lang="en-US" sz="2400" dirty="0" err="1" smtClean="0"/>
              <a:t>Ankutse</a:t>
            </a:r>
            <a:r>
              <a:rPr lang="en-US" sz="2400" dirty="0"/>
              <a:t>:</a:t>
            </a:r>
            <a:r>
              <a:rPr lang="en-US" sz="2400" dirty="0" smtClean="0"/>
              <a:t> </a:t>
            </a:r>
            <a:r>
              <a:rPr lang="en-US" sz="2400" dirty="0" err="1" smtClean="0"/>
              <a:t>emmanuel.ankutse@rackspace.com</a:t>
            </a:r>
            <a:endParaRPr lang="en-US" sz="2400" dirty="0" smtClean="0"/>
          </a:p>
          <a:p>
            <a:pPr lvl="1"/>
            <a:r>
              <a:rPr lang="en-US" sz="2400" dirty="0" smtClean="0"/>
              <a:t>Randall Burt: </a:t>
            </a:r>
            <a:r>
              <a:rPr lang="en-US" sz="2400" dirty="0" err="1" smtClean="0"/>
              <a:t>randall.burt@rackspace.com</a:t>
            </a:r>
            <a:endParaRPr lang="en-US" sz="2400" dirty="0" smtClean="0"/>
          </a:p>
          <a:p>
            <a:pPr lvl="1"/>
            <a:r>
              <a:rPr lang="en-US" sz="2400" dirty="0" smtClean="0"/>
              <a:t>Craig Cobb: </a:t>
            </a:r>
            <a:r>
              <a:rPr lang="en-US" sz="2400" dirty="0" err="1" smtClean="0"/>
              <a:t>craig.cobb@rackspace.com</a:t>
            </a:r>
            <a:endParaRPr lang="en-US" sz="2400" dirty="0" smtClean="0"/>
          </a:p>
          <a:p>
            <a:pPr lvl="1"/>
            <a:r>
              <a:rPr lang="en-US" sz="2400" dirty="0" smtClean="0"/>
              <a:t>Justin Jose: </a:t>
            </a:r>
            <a:r>
              <a:rPr lang="en-US" sz="2400" dirty="0" err="1" smtClean="0"/>
              <a:t>justin.jose@rackspace.com</a:t>
            </a:r>
            <a:endParaRPr lang="en-US" sz="2400" dirty="0" smtClean="0"/>
          </a:p>
          <a:p>
            <a:r>
              <a:rPr lang="en-US" dirty="0" smtClean="0"/>
              <a:t>Product Questions</a:t>
            </a:r>
          </a:p>
          <a:p>
            <a:pPr lvl="1"/>
            <a:r>
              <a:rPr lang="en-US" dirty="0" smtClean="0"/>
              <a:t>Daniel Morris: </a:t>
            </a:r>
            <a:r>
              <a:rPr lang="en-US" dirty="0" smtClean="0">
                <a:hlinkClick r:id="rId4"/>
              </a:rPr>
              <a:t>daniel.morris@rackspace.com</a:t>
            </a:r>
            <a:endParaRPr lang="en-US" dirty="0" smtClean="0"/>
          </a:p>
          <a:p>
            <a:pPr lvl="1"/>
            <a:r>
              <a:rPr lang="en-US" dirty="0" smtClean="0"/>
              <a:t>Nicole Hairston: </a:t>
            </a:r>
            <a:r>
              <a:rPr lang="en-US" dirty="0" err="1" smtClean="0"/>
              <a:t>nicole.hairston@rackspace.com</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pPr>
              <a:defRPr/>
            </a:pPr>
            <a:fld id="{40235B44-7812-E045-9CA3-91A28FD9D48B}" type="slidenum">
              <a:rPr lang="en-US"/>
              <a:pPr>
                <a:defRPr/>
              </a:pPr>
              <a:t>12</a:t>
            </a:fld>
            <a:endParaRPr lang="en-US" dirty="0"/>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8195" name="Rectangle 3"/>
          <p:cNvSpPr>
            <a:spLocks noGrp="1" noChangeArrowheads="1"/>
          </p:cNvSpPr>
          <p:nvPr>
            <p:ph type="title"/>
          </p:nvPr>
        </p:nvSpPr>
        <p:spPr/>
        <p:txBody>
          <a:bodyPr/>
          <a:lstStyle/>
          <a:p>
            <a:pPr eaLnBrk="1" hangingPunct="1">
              <a:defRPr/>
            </a:pPr>
            <a:r>
              <a:rPr lang="en-US" dirty="0" smtClean="0">
                <a:latin typeface="Calibri" charset="0"/>
                <a:ea typeface="ヒラギノ角ゴ ProN W3" charset="0"/>
                <a:cs typeface="ヒラギノ角ゴ ProN W3" charset="0"/>
                <a:sym typeface="Calibri" charset="0"/>
              </a:rPr>
              <a:t>TEAM CONTACTS</a:t>
            </a:r>
          </a:p>
        </p:txBody>
      </p:sp>
      <p:sp>
        <p:nvSpPr>
          <p:cNvPr id="7173" name="TextBox 1"/>
          <p:cNvSpPr txBox="1">
            <a:spLocks noChangeArrowheads="1"/>
          </p:cNvSpPr>
          <p:nvPr/>
        </p:nvSpPr>
        <p:spPr bwMode="auto">
          <a:xfrm>
            <a:off x="3190875" y="1666875"/>
            <a:ext cx="1857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dirty="0"/>
          </a:p>
        </p:txBody>
      </p:sp>
      <p:sp>
        <p:nvSpPr>
          <p:cNvPr id="5" name="TextBox 4"/>
          <p:cNvSpPr txBox="1"/>
          <p:nvPr/>
        </p:nvSpPr>
        <p:spPr>
          <a:xfrm>
            <a:off x="228600" y="1447800"/>
            <a:ext cx="8763000" cy="738664"/>
          </a:xfrm>
          <a:prstGeom prst="rect">
            <a:avLst/>
          </a:prstGeom>
          <a:noFill/>
        </p:spPr>
        <p:txBody>
          <a:bodyPr wrap="square" rtlCol="0">
            <a:spAutoFit/>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600331162"/>
              </p:ext>
            </p:extLst>
          </p:nvPr>
        </p:nvGraphicFramePr>
        <p:xfrm>
          <a:off x="76201" y="1397000"/>
          <a:ext cx="8991599" cy="3139440"/>
        </p:xfrm>
        <a:graphic>
          <a:graphicData uri="http://schemas.openxmlformats.org/drawingml/2006/table">
            <a:tbl>
              <a:tblPr firstRow="1" bandRow="1">
                <a:tableStyleId>{5202B0CA-FC54-4496-8BCA-5EF66A818D29}</a:tableStyleId>
              </a:tblPr>
              <a:tblGrid>
                <a:gridCol w="2819399"/>
                <a:gridCol w="1752600"/>
                <a:gridCol w="1066800"/>
                <a:gridCol w="3352800"/>
              </a:tblGrid>
              <a:tr h="370840">
                <a:tc>
                  <a:txBody>
                    <a:bodyPr/>
                    <a:lstStyle/>
                    <a:p>
                      <a:r>
                        <a:rPr lang="en-US" dirty="0" smtClean="0"/>
                        <a:t>Role</a:t>
                      </a:r>
                      <a:endParaRPr lang="en-US" dirty="0"/>
                    </a:p>
                  </a:txBody>
                  <a:tcPr/>
                </a:tc>
                <a:tc>
                  <a:txBody>
                    <a:bodyPr/>
                    <a:lstStyle/>
                    <a:p>
                      <a:r>
                        <a:rPr lang="en-US" dirty="0" smtClean="0"/>
                        <a:t>Name</a:t>
                      </a:r>
                      <a:endParaRPr lang="en-US" dirty="0"/>
                    </a:p>
                  </a:txBody>
                  <a:tcPr/>
                </a:tc>
                <a:tc>
                  <a:txBody>
                    <a:bodyPr/>
                    <a:lstStyle/>
                    <a:p>
                      <a:r>
                        <a:rPr lang="en-US" dirty="0" smtClean="0"/>
                        <a:t>Phone</a:t>
                      </a:r>
                      <a:endParaRPr lang="en-US" dirty="0"/>
                    </a:p>
                  </a:txBody>
                  <a:tcPr/>
                </a:tc>
                <a:tc>
                  <a:txBody>
                    <a:bodyPr/>
                    <a:lstStyle/>
                    <a:p>
                      <a:r>
                        <a:rPr lang="en-US" dirty="0" smtClean="0"/>
                        <a:t>E-mail</a:t>
                      </a:r>
                      <a:endParaRPr lang="en-US" dirty="0"/>
                    </a:p>
                  </a:txBody>
                  <a:tcPr/>
                </a:tc>
              </a:tr>
              <a:tr h="518160">
                <a:tc>
                  <a:txBody>
                    <a:bodyPr/>
                    <a:lstStyle/>
                    <a:p>
                      <a:r>
                        <a:rPr lang="en-US" dirty="0" smtClean="0"/>
                        <a:t>Product Manager</a:t>
                      </a:r>
                      <a:endParaRPr lang="en-US" dirty="0"/>
                    </a:p>
                  </a:txBody>
                  <a:tcPr/>
                </a:tc>
                <a:tc>
                  <a:txBody>
                    <a:bodyPr/>
                    <a:lstStyle/>
                    <a:p>
                      <a:r>
                        <a:rPr lang="en-US" dirty="0" smtClean="0"/>
                        <a:t>Daniel Morris</a:t>
                      </a:r>
                      <a:endParaRPr lang="en-US" dirty="0"/>
                    </a:p>
                  </a:txBody>
                  <a:tcPr/>
                </a:tc>
                <a:tc>
                  <a:txBody>
                    <a:bodyPr/>
                    <a:lstStyle/>
                    <a:p>
                      <a:r>
                        <a:rPr lang="en-US" dirty="0" smtClean="0"/>
                        <a:t>501.1176</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900" dirty="0" smtClean="0">
                          <a:hlinkClick r:id="rId4"/>
                        </a:rPr>
                        <a:t>daniel.morris</a:t>
                      </a:r>
                      <a:r>
                        <a:rPr lang="en-US" sz="1900" u="sng" dirty="0" smtClean="0">
                          <a:hlinkClick r:id="rId4"/>
                        </a:rPr>
                        <a:t>@rackspace.com</a:t>
                      </a:r>
                      <a:r>
                        <a:rPr lang="en-US" sz="1900" dirty="0" smtClean="0">
                          <a:hlinkClick r:id="rId4"/>
                        </a:rPr>
                        <a:t> </a:t>
                      </a:r>
                      <a:endParaRPr lang="en-US" sz="1900" dirty="0" smtClean="0"/>
                    </a:p>
                  </a:txBody>
                  <a:tcPr/>
                </a:tc>
              </a:tr>
              <a:tr h="396240">
                <a:tc>
                  <a:txBody>
                    <a:bodyPr/>
                    <a:lstStyle/>
                    <a:p>
                      <a:r>
                        <a:rPr lang="en-US" dirty="0" smtClean="0"/>
                        <a:t>Technical Product</a:t>
                      </a:r>
                      <a:r>
                        <a:rPr lang="en-US" baseline="0" dirty="0" smtClean="0"/>
                        <a:t> </a:t>
                      </a:r>
                      <a:r>
                        <a:rPr lang="en-US" dirty="0" smtClean="0"/>
                        <a:t>Manager</a:t>
                      </a:r>
                      <a:endParaRPr lang="en-US" dirty="0"/>
                    </a:p>
                  </a:txBody>
                  <a:tcPr/>
                </a:tc>
                <a:tc>
                  <a:txBody>
                    <a:bodyPr/>
                    <a:lstStyle/>
                    <a:p>
                      <a:r>
                        <a:rPr lang="en-US" dirty="0" smtClean="0"/>
                        <a:t>Nicole Hairston</a:t>
                      </a:r>
                      <a:endParaRPr lang="en-US" dirty="0"/>
                    </a:p>
                  </a:txBody>
                  <a:tcPr/>
                </a:tc>
                <a:tc>
                  <a:txBody>
                    <a:bodyPr/>
                    <a:lstStyle/>
                    <a:p>
                      <a:r>
                        <a:rPr lang="en-US" dirty="0" smtClean="0"/>
                        <a:t>501.5439</a:t>
                      </a:r>
                      <a:endParaRPr lang="en-US" dirty="0"/>
                    </a:p>
                  </a:txBody>
                  <a:tcPr/>
                </a:tc>
                <a:tc>
                  <a:txBody>
                    <a:bodyPr/>
                    <a:lstStyle/>
                    <a:p>
                      <a:r>
                        <a:rPr lang="en-US" dirty="0" smtClean="0">
                          <a:hlinkClick r:id="rId5"/>
                        </a:rPr>
                        <a:t>nicole.hairston@rackspace.com</a:t>
                      </a:r>
                      <a:endParaRPr lang="en-US" dirty="0"/>
                    </a:p>
                  </a:txBody>
                  <a:tcPr/>
                </a:tc>
              </a:tr>
              <a:tr h="370840">
                <a:tc>
                  <a:txBody>
                    <a:bodyPr/>
                    <a:lstStyle/>
                    <a:p>
                      <a:r>
                        <a:rPr lang="en-US" dirty="0" smtClean="0"/>
                        <a:t>Project Manager</a:t>
                      </a:r>
                      <a:endParaRPr lang="en-US" dirty="0"/>
                    </a:p>
                  </a:txBody>
                  <a:tcPr/>
                </a:tc>
                <a:tc>
                  <a:txBody>
                    <a:bodyPr/>
                    <a:lstStyle/>
                    <a:p>
                      <a:r>
                        <a:rPr lang="en-US" dirty="0" smtClean="0"/>
                        <a:t>Betsy Luzader</a:t>
                      </a:r>
                      <a:endParaRPr lang="en-US" dirty="0"/>
                    </a:p>
                  </a:txBody>
                  <a:tcPr/>
                </a:tc>
                <a:tc>
                  <a:txBody>
                    <a:bodyPr/>
                    <a:lstStyle/>
                    <a:p>
                      <a:r>
                        <a:rPr lang="en-US" dirty="0" smtClean="0"/>
                        <a:t>501.4458</a:t>
                      </a:r>
                      <a:endParaRPr lang="en-US" dirty="0"/>
                    </a:p>
                  </a:txBody>
                  <a:tcPr/>
                </a:tc>
                <a:tc>
                  <a:txBody>
                    <a:bodyPr/>
                    <a:lstStyle/>
                    <a:p>
                      <a:r>
                        <a:rPr lang="en-US" dirty="0" smtClean="0">
                          <a:hlinkClick r:id="rId6"/>
                        </a:rPr>
                        <a:t>betsy.luzader@rackspace.com</a:t>
                      </a:r>
                      <a:endParaRPr lang="en-US" dirty="0"/>
                    </a:p>
                  </a:txBody>
                  <a:tcPr/>
                </a:tc>
              </a:tr>
              <a:tr h="370840">
                <a:tc>
                  <a:txBody>
                    <a:bodyPr/>
                    <a:lstStyle/>
                    <a:p>
                      <a:r>
                        <a:rPr lang="en-US" dirty="0" smtClean="0"/>
                        <a:t>Product Marketing</a:t>
                      </a:r>
                      <a:endParaRPr lang="en-US" dirty="0"/>
                    </a:p>
                  </a:txBody>
                  <a:tcPr/>
                </a:tc>
                <a:tc>
                  <a:txBody>
                    <a:bodyPr/>
                    <a:lstStyle/>
                    <a:p>
                      <a:r>
                        <a:rPr lang="en-US" dirty="0" smtClean="0"/>
                        <a:t>Jerry Schwartz</a:t>
                      </a:r>
                      <a:endParaRPr lang="en-US" dirty="0"/>
                    </a:p>
                  </a:txBody>
                  <a:tcPr/>
                </a:tc>
                <a:tc>
                  <a:txBody>
                    <a:bodyPr/>
                    <a:lstStyle/>
                    <a:p>
                      <a:r>
                        <a:rPr lang="en-US" dirty="0" smtClean="0"/>
                        <a:t>501.3227</a:t>
                      </a:r>
                      <a:endParaRPr lang="en-US" dirty="0"/>
                    </a:p>
                  </a:txBody>
                  <a:tcPr/>
                </a:tc>
                <a:tc>
                  <a:txBody>
                    <a:bodyPr/>
                    <a:lstStyle/>
                    <a:p>
                      <a:r>
                        <a:rPr lang="en-US" sz="1800" u="sng" dirty="0" smtClean="0">
                          <a:hlinkClick r:id="rId7"/>
                        </a:rPr>
                        <a:t>jerry.schwartz@rackspace.com</a:t>
                      </a:r>
                      <a:r>
                        <a:rPr lang="en-US" sz="1800" dirty="0" smtClean="0"/>
                        <a:t> </a:t>
                      </a:r>
                      <a:endParaRPr lang="en-US" dirty="0"/>
                    </a:p>
                  </a:txBody>
                  <a:tcPr/>
                </a:tc>
              </a:tr>
              <a:tr h="370840">
                <a:tc>
                  <a:txBody>
                    <a:bodyPr/>
                    <a:lstStyle/>
                    <a:p>
                      <a:r>
                        <a:rPr lang="en-US" dirty="0" smtClean="0"/>
                        <a:t>Launch Manager</a:t>
                      </a:r>
                      <a:endParaRPr lang="en-US" dirty="0"/>
                    </a:p>
                  </a:txBody>
                  <a:tcPr/>
                </a:tc>
                <a:tc>
                  <a:txBody>
                    <a:bodyPr/>
                    <a:lstStyle/>
                    <a:p>
                      <a:r>
                        <a:rPr lang="en-US" dirty="0" smtClean="0"/>
                        <a:t>Heather</a:t>
                      </a:r>
                      <a:r>
                        <a:rPr lang="en-US" baseline="0" dirty="0" smtClean="0"/>
                        <a:t> Felty</a:t>
                      </a:r>
                      <a:endParaRPr lang="en-US" dirty="0"/>
                    </a:p>
                  </a:txBody>
                  <a:tcPr/>
                </a:tc>
                <a:tc>
                  <a:txBody>
                    <a:bodyPr/>
                    <a:lstStyle/>
                    <a:p>
                      <a:r>
                        <a:rPr lang="en-US" dirty="0" smtClean="0"/>
                        <a:t>501.5513</a:t>
                      </a:r>
                      <a:endParaRPr lang="en-US" dirty="0"/>
                    </a:p>
                  </a:txBody>
                  <a:tcPr/>
                </a:tc>
                <a:tc>
                  <a:txBody>
                    <a:bodyPr/>
                    <a:lstStyle/>
                    <a:p>
                      <a:r>
                        <a:rPr lang="en-US" dirty="0" smtClean="0">
                          <a:hlinkClick r:id="rId8"/>
                        </a:rPr>
                        <a:t>heather.felty@rackspace.com</a:t>
                      </a:r>
                      <a:endParaRPr lang="en-US" dirty="0"/>
                    </a:p>
                  </a:txBody>
                  <a:tcPr/>
                </a:tc>
              </a:tr>
              <a:tr h="370840">
                <a:tc>
                  <a:txBody>
                    <a:bodyPr/>
                    <a:lstStyle/>
                    <a:p>
                      <a:r>
                        <a:rPr lang="en-US" dirty="0" smtClean="0"/>
                        <a:t>UK Product Manager</a:t>
                      </a:r>
                      <a:endParaRPr lang="en-US" dirty="0"/>
                    </a:p>
                  </a:txBody>
                  <a:tcPr/>
                </a:tc>
                <a:tc>
                  <a:txBody>
                    <a:bodyPr/>
                    <a:lstStyle/>
                    <a:p>
                      <a:r>
                        <a:rPr lang="en-US" dirty="0" smtClean="0"/>
                        <a:t>Peter Day</a:t>
                      </a:r>
                      <a:endParaRPr lang="en-US" dirty="0"/>
                    </a:p>
                  </a:txBody>
                  <a:tcPr/>
                </a:tc>
                <a:tc>
                  <a:txBody>
                    <a:bodyPr/>
                    <a:lstStyle/>
                    <a:p>
                      <a:r>
                        <a:rPr lang="en-US" dirty="0" smtClean="0"/>
                        <a:t>507.4274</a:t>
                      </a:r>
                      <a:endParaRPr lang="en-US" dirty="0"/>
                    </a:p>
                  </a:txBody>
                  <a:tcPr/>
                </a:tc>
                <a:tc>
                  <a:txBody>
                    <a:bodyPr/>
                    <a:lstStyle/>
                    <a:p>
                      <a:r>
                        <a:rPr lang="en-US" dirty="0" smtClean="0">
                          <a:hlinkClick r:id="rId9"/>
                        </a:rPr>
                        <a:t>peter.day@rackspace.co.uk</a:t>
                      </a:r>
                      <a:endParaRPr lang="en-US" dirty="0"/>
                    </a:p>
                  </a:txBody>
                  <a:tcPr/>
                </a:tc>
              </a:tr>
              <a:tr h="370840">
                <a:tc>
                  <a:txBody>
                    <a:bodyPr/>
                    <a:lstStyle/>
                    <a:p>
                      <a:r>
                        <a:rPr lang="en-US" dirty="0" smtClean="0"/>
                        <a:t>UK Product Marketing</a:t>
                      </a:r>
                      <a:endParaRPr lang="en-US" dirty="0"/>
                    </a:p>
                  </a:txBody>
                  <a:tcPr/>
                </a:tc>
                <a:tc>
                  <a:txBody>
                    <a:bodyPr/>
                    <a:lstStyle/>
                    <a:p>
                      <a:r>
                        <a:rPr lang="en-US" dirty="0" smtClean="0"/>
                        <a:t>Matt Johns</a:t>
                      </a:r>
                      <a:endParaRPr lang="en-US" dirty="0"/>
                    </a:p>
                  </a:txBody>
                  <a:tcPr/>
                </a:tc>
                <a:tc>
                  <a:txBody>
                    <a:bodyPr/>
                    <a:lstStyle/>
                    <a:p>
                      <a:r>
                        <a:rPr lang="en-US" dirty="0" smtClean="0"/>
                        <a:t>507.4543</a:t>
                      </a:r>
                      <a:endParaRPr lang="en-US" dirty="0"/>
                    </a:p>
                  </a:txBody>
                  <a:tcPr/>
                </a:tc>
                <a:tc>
                  <a:txBody>
                    <a:bodyPr/>
                    <a:lstStyle/>
                    <a:p>
                      <a:r>
                        <a:rPr lang="en-US" dirty="0" smtClean="0">
                          <a:hlinkClick r:id="rId10"/>
                        </a:rPr>
                        <a:t>matt.johns@rackspace.co.uk</a:t>
                      </a:r>
                      <a:endParaRPr lang="en-US" dirty="0"/>
                    </a:p>
                  </a:txBody>
                  <a:tcPr/>
                </a:tc>
              </a:tr>
            </a:tbl>
          </a:graphicData>
        </a:graphic>
      </p:graphicFrame>
    </p:spTree>
    <p:extLst>
      <p:ext uri="{BB962C8B-B14F-4D97-AF65-F5344CB8AC3E}">
        <p14:creationId xmlns:p14="http://schemas.microsoft.com/office/powerpoint/2010/main" val="25676771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r>
              <a:rPr lang="en-US" dirty="0" smtClean="0"/>
              <a:t>Product Page:</a:t>
            </a:r>
          </a:p>
          <a:p>
            <a:pPr lvl="1"/>
            <a:r>
              <a:rPr lang="en-US" sz="2000" dirty="0"/>
              <a:t>http://</a:t>
            </a:r>
            <a:r>
              <a:rPr lang="en-US" sz="2000" dirty="0" err="1"/>
              <a:t>www.rackspace.com</a:t>
            </a:r>
            <a:r>
              <a:rPr lang="en-US" sz="2000" dirty="0"/>
              <a:t>/cloud/</a:t>
            </a:r>
            <a:r>
              <a:rPr lang="en-US" sz="2000" dirty="0" err="1"/>
              <a:t>cloud_hosting_products</a:t>
            </a:r>
            <a:r>
              <a:rPr lang="en-US" sz="2000" dirty="0"/>
              <a:t>/</a:t>
            </a:r>
            <a:r>
              <a:rPr lang="en-US" sz="2000" dirty="0" err="1" smtClean="0"/>
              <a:t>dns</a:t>
            </a:r>
            <a:r>
              <a:rPr lang="en-US" dirty="0" smtClean="0"/>
              <a:t> </a:t>
            </a:r>
          </a:p>
          <a:p>
            <a:r>
              <a:rPr lang="en-US" dirty="0" smtClean="0"/>
              <a:t>Latest docs:</a:t>
            </a:r>
          </a:p>
          <a:p>
            <a:pPr lvl="1"/>
            <a:r>
              <a:rPr lang="en-US" sz="2000" dirty="0"/>
              <a:t>http://docs-</a:t>
            </a:r>
            <a:r>
              <a:rPr lang="en-US" sz="2000" dirty="0" err="1"/>
              <a:t>beta.rackspace.com</a:t>
            </a:r>
            <a:r>
              <a:rPr lang="en-US" sz="2000" dirty="0"/>
              <a:t>/internal/</a:t>
            </a:r>
            <a:r>
              <a:rPr lang="en-US" sz="2000" dirty="0" err="1"/>
              <a:t>api</a:t>
            </a:r>
            <a:r>
              <a:rPr lang="en-US" sz="2000" dirty="0"/>
              <a:t>/</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13</a:t>
            </a:fld>
            <a:endParaRPr lang="en-US" dirty="0"/>
          </a:p>
        </p:txBody>
      </p:sp>
    </p:spTree>
    <p:extLst>
      <p:ext uri="{BB962C8B-B14F-4D97-AF65-F5344CB8AC3E}">
        <p14:creationId xmlns:p14="http://schemas.microsoft.com/office/powerpoint/2010/main" val="26136478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pPr marL="457200" indent="-457200">
              <a:buFont typeface="Arial"/>
              <a:buChar char="•"/>
            </a:pPr>
            <a:r>
              <a:rPr lang="en-US" dirty="0"/>
              <a:t>What is Cloud DNS?</a:t>
            </a:r>
          </a:p>
          <a:p>
            <a:pPr marL="457200" indent="-457200">
              <a:buFont typeface="Arial"/>
              <a:buChar char="•"/>
            </a:pPr>
            <a:endParaRPr lang="en-US" dirty="0"/>
          </a:p>
          <a:p>
            <a:pPr marL="457200" indent="-457200">
              <a:buFont typeface="Arial"/>
              <a:buChar char="•"/>
            </a:pPr>
            <a:r>
              <a:rPr lang="en-US" dirty="0" smtClean="0"/>
              <a:t>Overall Goals of the Product</a:t>
            </a:r>
          </a:p>
          <a:p>
            <a:pPr marL="457200" indent="-457200">
              <a:buFont typeface="Arial"/>
              <a:buChar char="•"/>
            </a:pPr>
            <a:endParaRPr lang="en-US" dirty="0" smtClean="0"/>
          </a:p>
          <a:p>
            <a:pPr marL="457200" indent="-457200">
              <a:buFont typeface="Arial"/>
              <a:buChar char="•"/>
            </a:pPr>
            <a:r>
              <a:rPr lang="en-US" dirty="0" smtClean="0"/>
              <a:t>Architecture and External System Interfaces</a:t>
            </a:r>
            <a:endParaRPr lang="en-US" dirty="0"/>
          </a:p>
          <a:p>
            <a:pPr marL="457200" indent="-457200">
              <a:buFont typeface="Arial"/>
              <a:buChar char="•"/>
            </a:pPr>
            <a:endParaRPr lang="en-US" dirty="0" smtClean="0"/>
          </a:p>
          <a:p>
            <a:pPr marL="457200" indent="-457200">
              <a:buFont typeface="Arial"/>
              <a:buChar char="•"/>
            </a:pPr>
            <a:r>
              <a:rPr lang="en-US" dirty="0" smtClean="0"/>
              <a:t>Technology Choices and the Benefits and Drawbacks</a:t>
            </a:r>
            <a:endParaRPr lang="en-US" dirty="0"/>
          </a:p>
          <a:p>
            <a:pPr marL="457200" indent="-457200">
              <a:buFont typeface="Arial"/>
              <a:buChar char="•"/>
            </a:pPr>
            <a:endParaRPr lang="en-US" dirty="0"/>
          </a:p>
          <a:p>
            <a:pPr marL="457200" indent="-457200">
              <a:buFont typeface="Arial"/>
              <a:buChar char="•"/>
            </a:pPr>
            <a:r>
              <a:rPr lang="en-US" dirty="0" smtClean="0"/>
              <a:t>Technical Challenges and Resolutions</a:t>
            </a:r>
          </a:p>
          <a:p>
            <a:pPr marL="457200" indent="-457200">
              <a:buFont typeface="Arial"/>
              <a:buChar char="•"/>
            </a:pPr>
            <a:endParaRPr lang="en-US" dirty="0" smtClean="0"/>
          </a:p>
          <a:p>
            <a:pPr marL="457200" indent="-457200">
              <a:buFont typeface="Arial"/>
              <a:buChar char="•"/>
            </a:pPr>
            <a:r>
              <a:rPr lang="en-US" dirty="0" smtClean="0"/>
              <a:t>API Demo</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spTree>
    <p:extLst>
      <p:ext uri="{BB962C8B-B14F-4D97-AF65-F5344CB8AC3E}">
        <p14:creationId xmlns:p14="http://schemas.microsoft.com/office/powerpoint/2010/main" val="302222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WHAT IS CLOUD DNS?</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r>
              <a:rPr lang="en-US" dirty="0" err="1" smtClean="0"/>
              <a:t>RESTful</a:t>
            </a:r>
            <a:r>
              <a:rPr lang="en-US" dirty="0" smtClean="0"/>
              <a:t> API for managing Cloud customer domains</a:t>
            </a:r>
            <a:endParaRPr lang="en-US" dirty="0"/>
          </a:p>
          <a:p>
            <a:pPr marL="457200" indent="-457200">
              <a:buFont typeface="Arial"/>
              <a:buChar char="•"/>
            </a:pPr>
            <a:endParaRPr lang="en-US" dirty="0"/>
          </a:p>
          <a:p>
            <a:pPr marL="819150" lvl="1" indent="-457200">
              <a:buFont typeface="Arial"/>
              <a:buChar char="•"/>
            </a:pPr>
            <a:r>
              <a:rPr lang="en-US" dirty="0" smtClean="0"/>
              <a:t>Public API for customers</a:t>
            </a:r>
          </a:p>
          <a:p>
            <a:pPr marL="457200" indent="-457200">
              <a:buFont typeface="Arial"/>
              <a:buChar char="•"/>
            </a:pPr>
            <a:endParaRPr lang="en-US" dirty="0" smtClean="0"/>
          </a:p>
          <a:p>
            <a:pPr marL="819150" lvl="1" indent="-457200">
              <a:buFont typeface="Arial"/>
              <a:buChar char="•"/>
            </a:pPr>
            <a:r>
              <a:rPr lang="en-US" dirty="0" smtClean="0"/>
              <a:t>Management API for internal use</a:t>
            </a:r>
          </a:p>
          <a:p>
            <a:pPr marL="457200" indent="-457200">
              <a:buFont typeface="Arial"/>
              <a:buChar char="•"/>
            </a:pPr>
            <a:endParaRPr lang="en-US" dirty="0"/>
          </a:p>
          <a:p>
            <a:pPr marL="457200" indent="-457200">
              <a:buFont typeface="Arial"/>
              <a:buChar char="•"/>
            </a:pPr>
            <a:r>
              <a:rPr lang="en-US" dirty="0" smtClean="0"/>
              <a:t>Free; value add for any Cloud customer</a:t>
            </a:r>
            <a:endParaRPr lang="en-US" dirty="0"/>
          </a:p>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OVERALL GOALS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Reduce support costs via customer self-service</a:t>
            </a:r>
          </a:p>
          <a:p>
            <a:pPr lvl="1"/>
            <a:r>
              <a:rPr lang="en-US" dirty="0" smtClean="0"/>
              <a:t>8% of support volume is </a:t>
            </a:r>
            <a:r>
              <a:rPr lang="en-US" smtClean="0"/>
              <a:t>DNS related</a:t>
            </a:r>
            <a:endParaRPr lang="en-US" dirty="0" smtClean="0"/>
          </a:p>
          <a:p>
            <a:r>
              <a:rPr lang="en-US" dirty="0" smtClean="0"/>
              <a:t>Consolidate access to DNS infrastructure</a:t>
            </a:r>
          </a:p>
          <a:p>
            <a:r>
              <a:rPr lang="en-US" dirty="0" smtClean="0"/>
              <a:t>Provide </a:t>
            </a:r>
            <a:r>
              <a:rPr lang="en-US" dirty="0" err="1" smtClean="0"/>
              <a:t>RESTful</a:t>
            </a:r>
            <a:r>
              <a:rPr lang="en-US" dirty="0" smtClean="0"/>
              <a:t> DNS API in order to align with enterprise architecture roadmap</a:t>
            </a:r>
          </a:p>
          <a:p>
            <a:r>
              <a:rPr lang="en-US" dirty="0" smtClean="0"/>
              <a:t>Add features </a:t>
            </a:r>
            <a:r>
              <a:rPr lang="en-US" dirty="0"/>
              <a:t>customers </a:t>
            </a:r>
            <a:r>
              <a:rPr lang="en-US" dirty="0" smtClean="0"/>
              <a:t>requested </a:t>
            </a:r>
            <a:endParaRPr lang="en-US" dirty="0"/>
          </a:p>
          <a:p>
            <a:pPr lvl="1"/>
            <a:r>
              <a:rPr lang="en-US" dirty="0" smtClean="0"/>
              <a:t>New supported record types </a:t>
            </a:r>
            <a:endParaRPr lang="en-US" dirty="0"/>
          </a:p>
          <a:p>
            <a:pPr lvl="1"/>
            <a:r>
              <a:rPr lang="en-US" dirty="0"/>
              <a:t>Performance </a:t>
            </a:r>
            <a:r>
              <a:rPr lang="en-US" dirty="0" smtClean="0"/>
              <a:t>improvements</a:t>
            </a:r>
            <a:endParaRPr lang="en-US" dirty="0"/>
          </a:p>
          <a:p>
            <a:pPr lvl="1"/>
            <a:r>
              <a:rPr lang="en-US" dirty="0"/>
              <a:t>Full </a:t>
            </a:r>
            <a:r>
              <a:rPr lang="en-US" dirty="0" smtClean="0"/>
              <a:t>time-to-live (TTL) control</a:t>
            </a:r>
            <a:endParaRPr lang="en-US" dirty="0"/>
          </a:p>
          <a:p>
            <a:pPr lvl="1"/>
            <a:r>
              <a:rPr lang="en-US" dirty="0"/>
              <a:t>Simplified </a:t>
            </a:r>
            <a:r>
              <a:rPr lang="en-US" dirty="0" smtClean="0"/>
              <a:t>migration</a:t>
            </a:r>
            <a:endParaRPr lang="en-US" dirty="0"/>
          </a:p>
          <a:p>
            <a:r>
              <a:rPr lang="en-US" dirty="0" smtClean="0"/>
              <a:t>Simplified and automated domain </a:t>
            </a:r>
            <a:r>
              <a:rPr lang="en-US" dirty="0"/>
              <a:t>m</a:t>
            </a:r>
            <a:r>
              <a:rPr lang="en-US" dirty="0" smtClean="0"/>
              <a:t>anagement</a:t>
            </a:r>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4</a:t>
            </a:fld>
            <a:endParaRPr lang="en-US" dirty="0"/>
          </a:p>
        </p:txBody>
      </p:sp>
    </p:spTree>
    <p:extLst>
      <p:ext uri="{BB962C8B-B14F-4D97-AF65-F5344CB8AC3E}">
        <p14:creationId xmlns:p14="http://schemas.microsoft.com/office/powerpoint/2010/main" val="281910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FEATURE SET</a:t>
            </a:r>
            <a:endParaRPr lang="en-US" dirty="0"/>
          </a:p>
        </p:txBody>
      </p:sp>
      <p:sp>
        <p:nvSpPr>
          <p:cNvPr id="3" name="Content Placeholder 2"/>
          <p:cNvSpPr>
            <a:spLocks noGrp="1"/>
          </p:cNvSpPr>
          <p:nvPr>
            <p:ph idx="1"/>
          </p:nvPr>
        </p:nvSpPr>
        <p:spPr/>
        <p:txBody>
          <a:bodyPr>
            <a:normAutofit fontScale="55000" lnSpcReduction="20000"/>
          </a:bodyPr>
          <a:lstStyle/>
          <a:p>
            <a:pPr marL="285750" indent="-285750">
              <a:buFont typeface="Arial"/>
              <a:buChar char="•"/>
            </a:pPr>
            <a:r>
              <a:rPr lang="en-US" b="1" i="1" dirty="0"/>
              <a:t>REST-based API </a:t>
            </a:r>
            <a:r>
              <a:rPr lang="en-US" dirty="0" smtClean="0"/>
              <a:t>– Public </a:t>
            </a:r>
            <a:r>
              <a:rPr lang="en-US" dirty="0" err="1" smtClean="0"/>
              <a:t>RESTful</a:t>
            </a:r>
            <a:r>
              <a:rPr lang="en-US" dirty="0" smtClean="0"/>
              <a:t> </a:t>
            </a:r>
            <a:r>
              <a:rPr lang="en-US" dirty="0"/>
              <a:t>API lets customers customize solutions to automate DNS management.</a:t>
            </a:r>
          </a:p>
          <a:p>
            <a:pPr marL="285750" indent="-285750">
              <a:buFont typeface="Arial"/>
              <a:buChar char="•"/>
            </a:pPr>
            <a:r>
              <a:rPr lang="en-US" b="1" i="1" dirty="0"/>
              <a:t>Multiple Record Types </a:t>
            </a:r>
            <a:r>
              <a:rPr lang="en-US" dirty="0"/>
              <a:t>– Supports the following record types: A, CNAME, NS, TXT, AAAA, DKIM, MX, SRVR, and SPF.</a:t>
            </a:r>
          </a:p>
          <a:p>
            <a:pPr marL="285750" indent="-285750">
              <a:buFont typeface="Arial"/>
              <a:buChar char="•"/>
            </a:pPr>
            <a:r>
              <a:rPr lang="en-US" b="1" i="1" dirty="0"/>
              <a:t>Comprehensive Management Capability</a:t>
            </a:r>
            <a:r>
              <a:rPr lang="en-US" dirty="0"/>
              <a:t> - List, add, modify, and remove domains.  List, add, modify, and remove DNS records.  Import and export domains.</a:t>
            </a:r>
          </a:p>
          <a:p>
            <a:pPr marL="285750" indent="-285750">
              <a:buFont typeface="Arial"/>
              <a:buChar char="•"/>
            </a:pPr>
            <a:r>
              <a:rPr lang="en-US" b="1" i="1" dirty="0"/>
              <a:t>Domain Delegation </a:t>
            </a:r>
            <a:r>
              <a:rPr lang="en-US" dirty="0"/>
              <a:t>– Delegate a domain or sub-domain to a non-Rackspace name server via modifications to a DNS record.</a:t>
            </a:r>
          </a:p>
          <a:p>
            <a:pPr marL="285750" indent="-285750">
              <a:buFont typeface="Arial"/>
              <a:buChar char="•"/>
            </a:pPr>
            <a:r>
              <a:rPr lang="en-US" b="1" i="1" dirty="0"/>
              <a:t>Full TTL Control </a:t>
            </a:r>
            <a:r>
              <a:rPr lang="en-US" dirty="0"/>
              <a:t>– Easily update the default time to live (TTL) and resource record TTL values.</a:t>
            </a:r>
          </a:p>
          <a:p>
            <a:pPr marL="285750" indent="-285750">
              <a:buFont typeface="Arial"/>
              <a:buChar char="•"/>
            </a:pPr>
            <a:r>
              <a:rPr lang="en-US" b="1" i="1" dirty="0"/>
              <a:t>Globally Distributed Anycast DNS Network </a:t>
            </a:r>
            <a:r>
              <a:rPr lang="en-US" dirty="0"/>
              <a:t>– Our internal network leverages Anycast to make DNS more reliable and resilient.</a:t>
            </a:r>
          </a:p>
          <a:p>
            <a:pPr marL="285750" indent="-285750">
              <a:buFont typeface="Arial"/>
              <a:buChar char="•"/>
            </a:pPr>
            <a:r>
              <a:rPr lang="en-US" b="1" i="1" dirty="0"/>
              <a:t>Simplified Migration </a:t>
            </a:r>
            <a:r>
              <a:rPr lang="en-US" dirty="0"/>
              <a:t>– To simply migrating DNS configurations to and from Rackspace, the import and export features allow you to import or export a text list or </a:t>
            </a:r>
            <a:r>
              <a:rPr lang="en-US" dirty="0" smtClean="0"/>
              <a:t>BIND 9 formatted </a:t>
            </a:r>
            <a:r>
              <a:rPr lang="en-US" dirty="0"/>
              <a:t>file of managed domains and their configuration details into and out of your account</a:t>
            </a:r>
          </a:p>
          <a:p>
            <a:pPr marL="285750" indent="-285750">
              <a:buFont typeface="Arial"/>
              <a:buChar char="•"/>
            </a:pPr>
            <a:r>
              <a:rPr lang="en-US" b="1" i="1" dirty="0"/>
              <a:t>IPv6 </a:t>
            </a:r>
            <a:r>
              <a:rPr lang="en-US" dirty="0"/>
              <a:t>- In addition to supporting IPv4, Cloud DNS is IPv6 ready when you are.</a:t>
            </a:r>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5</a:t>
            </a:fld>
            <a:endParaRPr lang="en-US" dirty="0"/>
          </a:p>
        </p:txBody>
      </p:sp>
    </p:spTree>
    <p:extLst>
      <p:ext uri="{BB962C8B-B14F-4D97-AF65-F5344CB8AC3E}">
        <p14:creationId xmlns:p14="http://schemas.microsoft.com/office/powerpoint/2010/main" val="3272782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6</a:t>
            </a:fld>
            <a:endParaRPr lang="en-US" dirty="0"/>
          </a:p>
        </p:txBody>
      </p:sp>
      <p:pic>
        <p:nvPicPr>
          <p:cNvPr id="5" name="Picture 4"/>
          <p:cNvPicPr>
            <a:picLocks noChangeAspect="1"/>
          </p:cNvPicPr>
          <p:nvPr/>
        </p:nvPicPr>
        <p:blipFill>
          <a:blip r:embed="rId2"/>
          <a:stretch>
            <a:fillRect/>
          </a:stretch>
        </p:blipFill>
        <p:spPr>
          <a:xfrm>
            <a:off x="1905000" y="1219200"/>
            <a:ext cx="5410200" cy="5045191"/>
          </a:xfrm>
          <a:prstGeom prst="rect">
            <a:avLst/>
          </a:prstGeom>
        </p:spPr>
      </p:pic>
    </p:spTree>
    <p:extLst>
      <p:ext uri="{BB962C8B-B14F-4D97-AF65-F5344CB8AC3E}">
        <p14:creationId xmlns:p14="http://schemas.microsoft.com/office/powerpoint/2010/main" val="1407953914"/>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ヒラギノ角ゴ ProN W3" charset="0"/>
                <a:cs typeface="ヒラギノ角ゴ ProN W3" charset="0"/>
                <a:sym typeface="Calibri" charset="0"/>
              </a:rPr>
              <a:t>AVAILABLE API OPERATIONS</a:t>
            </a:r>
            <a:endParaRPr lang="en-US" dirty="0"/>
          </a:p>
        </p:txBody>
      </p:sp>
      <p:sp>
        <p:nvSpPr>
          <p:cNvPr id="5" name="Content Placeholder 4"/>
          <p:cNvSpPr>
            <a:spLocks noGrp="1"/>
          </p:cNvSpPr>
          <p:nvPr>
            <p:ph sz="half" idx="1"/>
          </p:nvPr>
        </p:nvSpPr>
        <p:spPr/>
        <p:txBody>
          <a:bodyPr/>
          <a:lstStyle/>
          <a:p>
            <a:r>
              <a:rPr lang="en-US" dirty="0"/>
              <a:t>Domains</a:t>
            </a:r>
          </a:p>
          <a:p>
            <a:pPr lvl="1"/>
            <a:r>
              <a:rPr lang="en-US" dirty="0"/>
              <a:t>List Domains</a:t>
            </a:r>
          </a:p>
          <a:p>
            <a:pPr lvl="1"/>
            <a:r>
              <a:rPr lang="en-US" dirty="0"/>
              <a:t>List Domain </a:t>
            </a:r>
            <a:r>
              <a:rPr lang="en-US" dirty="0" smtClean="0"/>
              <a:t>Details</a:t>
            </a:r>
          </a:p>
          <a:p>
            <a:pPr lvl="1"/>
            <a:r>
              <a:rPr lang="en-US" dirty="0" smtClean="0"/>
              <a:t>List Domain Changes</a:t>
            </a:r>
            <a:endParaRPr lang="en-US" dirty="0"/>
          </a:p>
          <a:p>
            <a:pPr lvl="1"/>
            <a:r>
              <a:rPr lang="en-US" dirty="0"/>
              <a:t>Create Domain(s)</a:t>
            </a:r>
          </a:p>
          <a:p>
            <a:pPr lvl="1"/>
            <a:r>
              <a:rPr lang="en-US" dirty="0"/>
              <a:t>Modify Domain(s)</a:t>
            </a:r>
          </a:p>
          <a:p>
            <a:pPr lvl="1"/>
            <a:r>
              <a:rPr lang="en-US" dirty="0"/>
              <a:t>Delete Domains(s)</a:t>
            </a:r>
          </a:p>
          <a:p>
            <a:pPr lvl="1"/>
            <a:r>
              <a:rPr lang="en-US" dirty="0"/>
              <a:t>Search (Filter Domains)</a:t>
            </a:r>
          </a:p>
          <a:p>
            <a:pPr lvl="1"/>
            <a:r>
              <a:rPr lang="en-US" dirty="0"/>
              <a:t>Import Domain</a:t>
            </a:r>
          </a:p>
          <a:p>
            <a:pPr lvl="1"/>
            <a:r>
              <a:rPr lang="en-US" dirty="0"/>
              <a:t>Export Domain</a:t>
            </a:r>
          </a:p>
          <a:p>
            <a:endParaRPr lang="en-US" dirty="0"/>
          </a:p>
        </p:txBody>
      </p:sp>
      <p:sp>
        <p:nvSpPr>
          <p:cNvPr id="6" name="Content Placeholder 5"/>
          <p:cNvSpPr>
            <a:spLocks noGrp="1"/>
          </p:cNvSpPr>
          <p:nvPr>
            <p:ph sz="half" idx="2"/>
          </p:nvPr>
        </p:nvSpPr>
        <p:spPr/>
        <p:txBody>
          <a:bodyPr/>
          <a:lstStyle/>
          <a:p>
            <a:r>
              <a:rPr lang="en-US" dirty="0"/>
              <a:t>Records</a:t>
            </a:r>
          </a:p>
          <a:p>
            <a:pPr lvl="1"/>
            <a:r>
              <a:rPr lang="en-US" dirty="0"/>
              <a:t>List Records</a:t>
            </a:r>
          </a:p>
          <a:p>
            <a:pPr lvl="1"/>
            <a:r>
              <a:rPr lang="en-US" dirty="0"/>
              <a:t>List Record Details</a:t>
            </a:r>
          </a:p>
          <a:p>
            <a:pPr lvl="1"/>
            <a:r>
              <a:rPr lang="en-US" dirty="0"/>
              <a:t>Add Records</a:t>
            </a:r>
          </a:p>
          <a:p>
            <a:pPr lvl="1"/>
            <a:r>
              <a:rPr lang="en-US" dirty="0"/>
              <a:t>Modify Records</a:t>
            </a:r>
          </a:p>
          <a:p>
            <a:pPr lvl="1"/>
            <a:r>
              <a:rPr lang="en-US" dirty="0"/>
              <a:t>Remove Records</a:t>
            </a:r>
          </a:p>
          <a:p>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7</a:t>
            </a:fld>
            <a:endParaRPr lang="en-US" dirty="0"/>
          </a:p>
        </p:txBody>
      </p:sp>
    </p:spTree>
    <p:extLst>
      <p:ext uri="{BB962C8B-B14F-4D97-AF65-F5344CB8AC3E}">
        <p14:creationId xmlns:p14="http://schemas.microsoft.com/office/powerpoint/2010/main" val="35331398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ヒラギノ角ゴ ProN W3" charset="0"/>
                <a:cs typeface="ヒラギノ角ゴ ProN W3" charset="0"/>
                <a:sym typeface="Calibri" charset="0"/>
              </a:rPr>
              <a:t>SUPPORTED RECORD TYPES</a:t>
            </a:r>
            <a:endParaRPr lang="en-US" dirty="0"/>
          </a:p>
        </p:txBody>
      </p:sp>
      <p:sp>
        <p:nvSpPr>
          <p:cNvPr id="3" name="Content Placeholder 2"/>
          <p:cNvSpPr>
            <a:spLocks noGrp="1"/>
          </p:cNvSpPr>
          <p:nvPr>
            <p:ph sz="half" idx="1"/>
          </p:nvPr>
        </p:nvSpPr>
        <p:spPr/>
        <p:txBody>
          <a:bodyPr/>
          <a:lstStyle/>
          <a:p>
            <a:r>
              <a:rPr lang="en-US" dirty="0" smtClean="0"/>
              <a:t>A</a:t>
            </a:r>
          </a:p>
          <a:p>
            <a:r>
              <a:rPr lang="en-US" dirty="0" smtClean="0"/>
              <a:t>AAAA</a:t>
            </a:r>
            <a:endParaRPr lang="en-US" dirty="0"/>
          </a:p>
          <a:p>
            <a:r>
              <a:rPr lang="en-US" dirty="0"/>
              <a:t>CNAME</a:t>
            </a:r>
          </a:p>
          <a:p>
            <a:r>
              <a:rPr lang="en-US" dirty="0"/>
              <a:t>MX</a:t>
            </a:r>
          </a:p>
          <a:p>
            <a:r>
              <a:rPr lang="en-US" dirty="0"/>
              <a:t>SOA*</a:t>
            </a:r>
          </a:p>
          <a:p>
            <a:endParaRPr lang="en-US" dirty="0"/>
          </a:p>
        </p:txBody>
      </p:sp>
      <p:sp>
        <p:nvSpPr>
          <p:cNvPr id="4" name="Content Placeholder 3"/>
          <p:cNvSpPr>
            <a:spLocks noGrp="1"/>
          </p:cNvSpPr>
          <p:nvPr>
            <p:ph sz="half" idx="2"/>
          </p:nvPr>
        </p:nvSpPr>
        <p:spPr/>
        <p:txBody>
          <a:bodyPr/>
          <a:lstStyle/>
          <a:p>
            <a:r>
              <a:rPr lang="en-US" dirty="0" smtClean="0"/>
              <a:t>NS </a:t>
            </a:r>
            <a:r>
              <a:rPr lang="en-US" dirty="0"/>
              <a:t>- NEW!</a:t>
            </a:r>
          </a:p>
          <a:p>
            <a:r>
              <a:rPr lang="en-US" dirty="0"/>
              <a:t>TXT - NEW</a:t>
            </a:r>
            <a:r>
              <a:rPr lang="en-US" dirty="0" smtClean="0"/>
              <a:t>!</a:t>
            </a:r>
          </a:p>
          <a:p>
            <a:pPr lvl="1"/>
            <a:r>
              <a:rPr lang="en-US" dirty="0" smtClean="0"/>
              <a:t>DKIM</a:t>
            </a:r>
          </a:p>
          <a:p>
            <a:pPr lvl="1"/>
            <a:r>
              <a:rPr lang="en-US" dirty="0" smtClean="0"/>
              <a:t>SPF</a:t>
            </a:r>
            <a:endParaRPr lang="en-US" dirty="0"/>
          </a:p>
          <a:p>
            <a:r>
              <a:rPr lang="en-US" dirty="0"/>
              <a:t>SRV - NEW!</a:t>
            </a:r>
          </a:p>
          <a:p>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8</a:t>
            </a:fld>
            <a:endParaRPr lang="en-US" dirty="0"/>
          </a:p>
        </p:txBody>
      </p:sp>
      <p:sp>
        <p:nvSpPr>
          <p:cNvPr id="6" name="Rectangle 5"/>
          <p:cNvSpPr/>
          <p:nvPr/>
        </p:nvSpPr>
        <p:spPr>
          <a:xfrm>
            <a:off x="228600" y="5540514"/>
            <a:ext cx="8686800" cy="707886"/>
          </a:xfrm>
          <a:prstGeom prst="rect">
            <a:avLst/>
          </a:prstGeom>
        </p:spPr>
        <p:txBody>
          <a:bodyPr wrap="square">
            <a:spAutoFit/>
          </a:bodyPr>
          <a:lstStyle/>
          <a:p>
            <a:pPr algn="l"/>
            <a:r>
              <a:rPr lang="en-US" sz="2000" dirty="0" smtClean="0"/>
              <a:t>* </a:t>
            </a:r>
            <a:r>
              <a:rPr lang="en-US" sz="2000" i="1" dirty="0" smtClean="0"/>
              <a:t>users </a:t>
            </a:r>
            <a:r>
              <a:rPr lang="en-US" sz="2000" i="1" dirty="0"/>
              <a:t>will not be able to create SOA records (as this is handled by the system) but they will be able to modify TTL and email address</a:t>
            </a:r>
          </a:p>
        </p:txBody>
      </p:sp>
    </p:spTree>
    <p:extLst>
      <p:ext uri="{BB962C8B-B14F-4D97-AF65-F5344CB8AC3E}">
        <p14:creationId xmlns:p14="http://schemas.microsoft.com/office/powerpoint/2010/main" val="26256857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WHEN IS IT AVAILABLE?</a:t>
            </a:r>
            <a:endParaRPr lang="en-US" dirty="0"/>
          </a:p>
        </p:txBody>
      </p:sp>
      <p:sp>
        <p:nvSpPr>
          <p:cNvPr id="7" name="Content Placeholder 6"/>
          <p:cNvSpPr>
            <a:spLocks noGrp="1"/>
          </p:cNvSpPr>
          <p:nvPr>
            <p:ph idx="1"/>
          </p:nvPr>
        </p:nvSpPr>
        <p:spPr/>
        <p:txBody>
          <a:bodyPr>
            <a:normAutofit/>
          </a:bodyPr>
          <a:lstStyle/>
          <a:p>
            <a:r>
              <a:rPr lang="en-US" dirty="0" smtClean="0"/>
              <a:t>Cloud DNS is </a:t>
            </a:r>
            <a:r>
              <a:rPr lang="en-US" b="1" dirty="0" smtClean="0"/>
              <a:t>Generally Available </a:t>
            </a:r>
            <a:r>
              <a:rPr lang="en-US" dirty="0" smtClean="0"/>
              <a:t>as of Oct 26</a:t>
            </a:r>
            <a:r>
              <a:rPr lang="en-US" baseline="30000" dirty="0" smtClean="0"/>
              <a:t>th</a:t>
            </a:r>
            <a:r>
              <a:rPr lang="en-US" dirty="0" smtClean="0"/>
              <a:t>, 2011</a:t>
            </a:r>
            <a:endParaRPr lang="en-US" dirty="0"/>
          </a:p>
          <a:p>
            <a:pPr lvl="1"/>
            <a:r>
              <a:rPr lang="en-US" dirty="0" smtClean="0"/>
              <a:t>US and UK</a:t>
            </a:r>
          </a:p>
          <a:p>
            <a:endParaRPr lang="en-US" dirty="0"/>
          </a:p>
          <a:p>
            <a:r>
              <a:rPr lang="en-US" dirty="0"/>
              <a:t>Available via the API for customers with a Cloud account</a:t>
            </a:r>
          </a:p>
          <a:p>
            <a:pPr lvl="1"/>
            <a:r>
              <a:rPr lang="en-US" dirty="0"/>
              <a:t>UI integration will not be available until Reach (Q1 timeframe</a:t>
            </a:r>
            <a:r>
              <a:rPr lang="en-US" dirty="0" smtClean="0"/>
              <a:t>)</a:t>
            </a:r>
            <a:endParaRPr lang="en-US" dirty="0"/>
          </a:p>
          <a:p>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9</a:t>
            </a:fld>
            <a:endParaRPr lang="en-US" dirty="0"/>
          </a:p>
        </p:txBody>
      </p:sp>
    </p:spTree>
    <p:extLst>
      <p:ext uri="{BB962C8B-B14F-4D97-AF65-F5344CB8AC3E}">
        <p14:creationId xmlns:p14="http://schemas.microsoft.com/office/powerpoint/2010/main" val="25549081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Default - 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13343</TotalTime>
  <Pages>0</Pages>
  <Words>2316</Words>
  <Characters>0</Characters>
  <Application>Microsoft Macintosh PowerPoint</Application>
  <PresentationFormat>On-screen Show (4:3)</PresentationFormat>
  <Lines>0</Lines>
  <Paragraphs>249</Paragraphs>
  <Slides>13</Slides>
  <Notes>10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Default - Title Slide</vt:lpstr>
      <vt:lpstr>Default - Title and Content</vt:lpstr>
      <vt:lpstr>PowerPoint Presentation</vt:lpstr>
      <vt:lpstr>AGENDA</vt:lpstr>
      <vt:lpstr>WHAT IS CLOUD DNS?</vt:lpstr>
      <vt:lpstr>OVERALL GOALS</vt:lpstr>
      <vt:lpstr>DETAILED FEATURE SET</vt:lpstr>
      <vt:lpstr>BASIC ARCHITECTURE</vt:lpstr>
      <vt:lpstr>AVAILABLE API OPERATIONS</vt:lpstr>
      <vt:lpstr>SUPPORTED RECORD TYPES</vt:lpstr>
      <vt:lpstr>WHEN IS IT AVAILABLE?</vt:lpstr>
      <vt:lpstr>HOW MUCH DOES IT COST?</vt:lpstr>
      <vt:lpstr>QUESTIONS?</vt:lpstr>
      <vt:lpstr>TEAM CONTACTS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Randall Burt</cp:lastModifiedBy>
  <cp:revision>294</cp:revision>
  <cp:lastPrinted>2011-02-16T00:06:42Z</cp:lastPrinted>
  <dcterms:modified xsi:type="dcterms:W3CDTF">2011-10-21T18:11:26Z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