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8"/>
  </p:notesMasterIdLst>
  <p:handoutMasterIdLst>
    <p:handoutMasterId r:id="rId9"/>
  </p:handoutMasterIdLst>
  <p:sldIdLst>
    <p:sldId id="281" r:id="rId5"/>
    <p:sldId id="282" r:id="rId6"/>
    <p:sldId id="294" r:id="rId7"/>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75" d="100"/>
          <a:sy n="75" d="100"/>
        </p:scale>
        <p:origin x="-1848"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10/26/11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10/26/11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Rackspace Cloud DNS automates and simplifies your Domain Name System management and has many of the features our</a:t>
            </a:r>
            <a:r>
              <a:rPr lang="en-US" sz="1200" kern="1200" baseline="0" dirty="0" smtClean="0">
                <a:solidFill>
                  <a:schemeClr val="tx1"/>
                </a:solidFill>
                <a:effectLst/>
                <a:latin typeface="+mn-lt"/>
                <a:ea typeface="+mn-ea"/>
                <a:cs typeface="+mn-cs"/>
              </a:rPr>
              <a:t> customers have</a:t>
            </a:r>
            <a:r>
              <a:rPr lang="en-US" sz="1200" kern="1200" dirty="0" smtClean="0">
                <a:solidFill>
                  <a:schemeClr val="tx1"/>
                </a:solidFill>
                <a:effectLst/>
                <a:latin typeface="+mn-lt"/>
                <a:ea typeface="+mn-ea"/>
                <a:cs typeface="+mn-cs"/>
              </a:rPr>
              <a:t> been asking for, including:</a:t>
            </a:r>
          </a:p>
          <a:p>
            <a:pPr marL="171450" lvl="0" indent="-171450">
              <a:buFont typeface="Arial"/>
              <a:buChar char="•"/>
            </a:pPr>
            <a:r>
              <a:rPr lang="en-US" sz="1200" kern="1200" dirty="0" smtClean="0">
                <a:solidFill>
                  <a:schemeClr val="tx1"/>
                </a:solidFill>
                <a:effectLst/>
                <a:latin typeface="+mn-lt"/>
                <a:ea typeface="+mn-ea"/>
                <a:cs typeface="+mn-cs"/>
              </a:rPr>
              <a:t>Comprehensive REST-based API </a:t>
            </a:r>
          </a:p>
          <a:p>
            <a:pPr marL="171450" lvl="0" indent="-171450">
              <a:buFont typeface="Arial"/>
              <a:buChar char="•"/>
            </a:pPr>
            <a:r>
              <a:rPr lang="en-US" sz="1200" kern="1200" dirty="0" smtClean="0">
                <a:solidFill>
                  <a:schemeClr val="tx1"/>
                </a:solidFill>
                <a:effectLst/>
                <a:latin typeface="+mn-lt"/>
                <a:ea typeface="+mn-ea"/>
                <a:cs typeface="+mn-cs"/>
              </a:rPr>
              <a:t>Multiple Record Types </a:t>
            </a:r>
          </a:p>
          <a:p>
            <a:pPr marL="171450" lvl="0" indent="-171450">
              <a:buFont typeface="Arial"/>
              <a:buChar char="•"/>
            </a:pPr>
            <a:r>
              <a:rPr lang="en-US" sz="1200" kern="1200" dirty="0" smtClean="0">
                <a:solidFill>
                  <a:schemeClr val="tx1"/>
                </a:solidFill>
                <a:effectLst/>
                <a:latin typeface="+mn-lt"/>
                <a:ea typeface="+mn-ea"/>
                <a:cs typeface="+mn-cs"/>
              </a:rPr>
              <a:t>Performance Improvements</a:t>
            </a:r>
          </a:p>
          <a:p>
            <a:pPr marL="171450" lvl="0" indent="-171450">
              <a:buFont typeface="Arial"/>
              <a:buChar char="•"/>
            </a:pPr>
            <a:r>
              <a:rPr lang="en-US" sz="1200" kern="1200" dirty="0" smtClean="0">
                <a:solidFill>
                  <a:schemeClr val="tx1"/>
                </a:solidFill>
                <a:effectLst/>
                <a:latin typeface="+mn-lt"/>
                <a:ea typeface="+mn-ea"/>
                <a:cs typeface="+mn-cs"/>
              </a:rPr>
              <a:t>Domain Delegation </a:t>
            </a:r>
          </a:p>
          <a:p>
            <a:pPr marL="171450" lvl="0" indent="-171450">
              <a:buFont typeface="Arial"/>
              <a:buChar char="•"/>
            </a:pPr>
            <a:r>
              <a:rPr lang="en-US" sz="1200" kern="1200" dirty="0" smtClean="0">
                <a:solidFill>
                  <a:schemeClr val="tx1"/>
                </a:solidFill>
                <a:effectLst/>
                <a:latin typeface="+mn-lt"/>
                <a:ea typeface="+mn-ea"/>
                <a:cs typeface="+mn-cs"/>
              </a:rPr>
              <a:t>Full TTL Control</a:t>
            </a:r>
          </a:p>
          <a:p>
            <a:pPr marL="171450" lvl="0" indent="-171450">
              <a:buFont typeface="Arial"/>
              <a:buChar char="•"/>
            </a:pPr>
            <a:r>
              <a:rPr lang="en-US" sz="1200" kern="1200" dirty="0" smtClean="0">
                <a:solidFill>
                  <a:schemeClr val="tx1"/>
                </a:solidFill>
                <a:effectLst/>
                <a:latin typeface="+mn-lt"/>
                <a:ea typeface="+mn-ea"/>
                <a:cs typeface="+mn-cs"/>
              </a:rPr>
              <a:t>Simplified Migration </a:t>
            </a:r>
          </a:p>
          <a:p>
            <a:endParaRPr lang="en-US" baseline="0" dirty="0" smtClean="0"/>
          </a:p>
          <a:p>
            <a:r>
              <a:rPr lang="en-US" dirty="0" smtClean="0"/>
              <a:t>The</a:t>
            </a:r>
            <a:r>
              <a:rPr lang="en-US" baseline="0" dirty="0" smtClean="0"/>
              <a:t> available management operations allow you to e</a:t>
            </a:r>
            <a:r>
              <a:rPr lang="en-US" dirty="0" smtClean="0"/>
              <a:t>asily manage domains, sub-domains, and records via the REST-based API. You can list, add, modify, and remove domains and records, as well as import and export domains.</a:t>
            </a:r>
          </a:p>
          <a:p>
            <a:endParaRPr lang="en-US" dirty="0" smtClean="0"/>
          </a:p>
          <a:p>
            <a:r>
              <a:rPr lang="en-US" dirty="0" smtClean="0"/>
              <a:t>Additionally,</a:t>
            </a:r>
            <a:r>
              <a:rPr lang="en-US" baseline="0" dirty="0" smtClean="0"/>
              <a:t> advanced operations are available that allow you to easily manage </a:t>
            </a:r>
            <a:r>
              <a:rPr lang="en-US" dirty="0" smtClean="0"/>
              <a:t>mail servers, zone delegation, and create SPF records.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a:t>
            </a:r>
            <a:r>
              <a:rPr lang="en-US" baseline="0" dirty="0" smtClean="0"/>
              <a:t> bringing your DNS configurations to Rackspace is simple. </a:t>
            </a:r>
            <a:r>
              <a:rPr lang="en-US" dirty="0" smtClean="0"/>
              <a:t>The import and export feature allows you to import a BIND 9 formatted zone file of domains and their records into and out of your account.</a:t>
            </a:r>
          </a:p>
          <a:p>
            <a:endParaRPr lang="en-US" dirty="0" smtClean="0"/>
          </a:p>
          <a:p>
            <a:pPr marL="0" indent="0">
              <a:buNone/>
            </a:pPr>
            <a:r>
              <a:rPr lang="en-US" dirty="0" smtClean="0"/>
              <a:t> </a:t>
            </a:r>
          </a:p>
          <a:p>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146406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WHAT IS CLOUD DNS?</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r>
              <a:rPr lang="en-US" dirty="0" err="1" smtClean="0"/>
              <a:t>RESTful</a:t>
            </a:r>
            <a:r>
              <a:rPr lang="en-US" dirty="0" smtClean="0"/>
              <a:t> API for managing Cloud customer domains</a:t>
            </a:r>
            <a:endParaRPr lang="en-US" dirty="0"/>
          </a:p>
          <a:p>
            <a:pPr marL="819150" lvl="1" indent="-457200">
              <a:buFont typeface="Arial"/>
              <a:buChar char="•"/>
            </a:pPr>
            <a:r>
              <a:rPr lang="en-US" dirty="0" smtClean="0"/>
              <a:t>Public API for customers</a:t>
            </a:r>
          </a:p>
          <a:p>
            <a:pPr marL="819150" lvl="1" indent="-457200">
              <a:buFont typeface="Arial"/>
              <a:buChar char="•"/>
            </a:pPr>
            <a:r>
              <a:rPr lang="en-US" dirty="0" smtClean="0"/>
              <a:t>Management API for internal use</a:t>
            </a:r>
          </a:p>
          <a:p>
            <a:pPr marL="819150" lvl="1" indent="-457200">
              <a:buFont typeface="Arial"/>
              <a:buChar char="•"/>
            </a:pPr>
            <a:endParaRPr lang="en-US" dirty="0"/>
          </a:p>
          <a:p>
            <a:pPr marL="457200" indent="-457200">
              <a:buFont typeface="Arial"/>
              <a:buChar char="•"/>
            </a:pPr>
            <a:r>
              <a:rPr lang="en-US" dirty="0" smtClean="0"/>
              <a:t>Free</a:t>
            </a:r>
          </a:p>
          <a:p>
            <a:pPr marL="819150" lvl="1" indent="-457200">
              <a:buFont typeface="Arial"/>
              <a:buChar char="•"/>
            </a:pPr>
            <a:r>
              <a:rPr lang="en-US" dirty="0" smtClean="0"/>
              <a:t> value add for any Cloud customer</a:t>
            </a:r>
            <a:endParaRPr lang="en-US" dirty="0"/>
          </a:p>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OVERALL GOALS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Reduce support costs via customer self-service</a:t>
            </a:r>
          </a:p>
          <a:p>
            <a:pPr lvl="1"/>
            <a:r>
              <a:rPr lang="en-US" dirty="0" smtClean="0"/>
              <a:t>8% of support volume is DNS related</a:t>
            </a:r>
          </a:p>
          <a:p>
            <a:r>
              <a:rPr lang="en-US" dirty="0" smtClean="0"/>
              <a:t>Consolidate access to DNS infrastructure</a:t>
            </a:r>
          </a:p>
          <a:p>
            <a:r>
              <a:rPr lang="en-US" dirty="0" smtClean="0"/>
              <a:t>Provide </a:t>
            </a:r>
            <a:r>
              <a:rPr lang="en-US" dirty="0" err="1" smtClean="0"/>
              <a:t>RESTful</a:t>
            </a:r>
            <a:r>
              <a:rPr lang="en-US" dirty="0" smtClean="0"/>
              <a:t> DNS API in order to align with enterprise architecture roadmap</a:t>
            </a:r>
          </a:p>
          <a:p>
            <a:r>
              <a:rPr lang="en-US" dirty="0" smtClean="0"/>
              <a:t>Add features </a:t>
            </a:r>
            <a:r>
              <a:rPr lang="en-US" dirty="0"/>
              <a:t>customers </a:t>
            </a:r>
            <a:r>
              <a:rPr lang="en-US" dirty="0" smtClean="0"/>
              <a:t>requested </a:t>
            </a:r>
            <a:endParaRPr lang="en-US" dirty="0"/>
          </a:p>
          <a:p>
            <a:pPr lvl="1"/>
            <a:r>
              <a:rPr lang="en-US" dirty="0" smtClean="0"/>
              <a:t>New supported record types </a:t>
            </a:r>
            <a:endParaRPr lang="en-US" dirty="0"/>
          </a:p>
          <a:p>
            <a:pPr lvl="1"/>
            <a:r>
              <a:rPr lang="en-US" dirty="0"/>
              <a:t>Performance </a:t>
            </a:r>
            <a:r>
              <a:rPr lang="en-US" dirty="0" smtClean="0"/>
              <a:t>improvements</a:t>
            </a:r>
            <a:endParaRPr lang="en-US" dirty="0"/>
          </a:p>
          <a:p>
            <a:pPr lvl="1"/>
            <a:r>
              <a:rPr lang="en-US" dirty="0"/>
              <a:t>Full </a:t>
            </a:r>
            <a:r>
              <a:rPr lang="en-US" dirty="0" smtClean="0"/>
              <a:t>time-to-live (TTL) control</a:t>
            </a:r>
            <a:endParaRPr lang="en-US" dirty="0"/>
          </a:p>
          <a:p>
            <a:pPr lvl="1"/>
            <a:r>
              <a:rPr lang="en-US" dirty="0"/>
              <a:t>Simplified </a:t>
            </a:r>
            <a:r>
              <a:rPr lang="en-US" dirty="0" smtClean="0"/>
              <a:t>migration</a:t>
            </a:r>
            <a:endParaRPr lang="en-US" dirty="0"/>
          </a:p>
          <a:p>
            <a:r>
              <a:rPr lang="en-US" dirty="0" smtClean="0"/>
              <a:t>Simplified and automated domain </a:t>
            </a:r>
            <a:r>
              <a:rPr lang="en-US" dirty="0"/>
              <a:t>m</a:t>
            </a:r>
            <a:r>
              <a:rPr lang="en-US" dirty="0" smtClean="0"/>
              <a:t>anagement</a:t>
            </a:r>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2</a:t>
            </a:fld>
            <a:endParaRPr lang="en-US" dirty="0"/>
          </a:p>
        </p:txBody>
      </p:sp>
    </p:spTree>
    <p:extLst>
      <p:ext uri="{BB962C8B-B14F-4D97-AF65-F5344CB8AC3E}">
        <p14:creationId xmlns:p14="http://schemas.microsoft.com/office/powerpoint/2010/main" val="281910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FEATURE SET</a:t>
            </a:r>
            <a:endParaRPr lang="en-US" dirty="0"/>
          </a:p>
        </p:txBody>
      </p:sp>
      <p:sp>
        <p:nvSpPr>
          <p:cNvPr id="3" name="Content Placeholder 2"/>
          <p:cNvSpPr>
            <a:spLocks noGrp="1"/>
          </p:cNvSpPr>
          <p:nvPr>
            <p:ph idx="1"/>
          </p:nvPr>
        </p:nvSpPr>
        <p:spPr/>
        <p:txBody>
          <a:bodyPr>
            <a:normAutofit fontScale="55000" lnSpcReduction="20000"/>
          </a:bodyPr>
          <a:lstStyle/>
          <a:p>
            <a:pPr marL="285750" indent="-285750">
              <a:buFont typeface="Arial"/>
              <a:buChar char="•"/>
            </a:pPr>
            <a:r>
              <a:rPr lang="en-US" b="1" i="1" dirty="0"/>
              <a:t>REST-based API </a:t>
            </a:r>
            <a:r>
              <a:rPr lang="en-US" dirty="0" smtClean="0"/>
              <a:t>– Public </a:t>
            </a:r>
            <a:r>
              <a:rPr lang="en-US" dirty="0" err="1" smtClean="0"/>
              <a:t>RESTful</a:t>
            </a:r>
            <a:r>
              <a:rPr lang="en-US" dirty="0" smtClean="0"/>
              <a:t> </a:t>
            </a:r>
            <a:r>
              <a:rPr lang="en-US" dirty="0"/>
              <a:t>API lets customers customize solutions to automate DNS management.</a:t>
            </a:r>
          </a:p>
          <a:p>
            <a:pPr marL="285750" indent="-285750">
              <a:buFont typeface="Arial"/>
              <a:buChar char="•"/>
            </a:pPr>
            <a:r>
              <a:rPr lang="en-US" b="1" i="1" dirty="0"/>
              <a:t>Multiple Record Types </a:t>
            </a:r>
            <a:r>
              <a:rPr lang="en-US" dirty="0"/>
              <a:t>– Supports the following record types: A, CNAME, NS, TXT, AAAA, DKIM, MX</a:t>
            </a:r>
            <a:r>
              <a:rPr lang="en-US"/>
              <a:t>, </a:t>
            </a:r>
            <a:r>
              <a:rPr lang="en-US" smtClean="0"/>
              <a:t>SRV, </a:t>
            </a:r>
            <a:r>
              <a:rPr lang="en-US" dirty="0"/>
              <a:t>and SPF.</a:t>
            </a:r>
          </a:p>
          <a:p>
            <a:pPr marL="285750" indent="-285750">
              <a:buFont typeface="Arial"/>
              <a:buChar char="•"/>
            </a:pPr>
            <a:r>
              <a:rPr lang="en-US" b="1" i="1" dirty="0"/>
              <a:t>Comprehensive Management Capability</a:t>
            </a:r>
            <a:r>
              <a:rPr lang="en-US" dirty="0"/>
              <a:t> - List, add, modify, and remove domains.  List, add, modify, and remove DNS records.  Import and export domains.</a:t>
            </a:r>
          </a:p>
          <a:p>
            <a:pPr marL="285750" indent="-285750">
              <a:buFont typeface="Arial"/>
              <a:buChar char="•"/>
            </a:pPr>
            <a:r>
              <a:rPr lang="en-US" b="1" i="1" dirty="0"/>
              <a:t>Domain Delegation </a:t>
            </a:r>
            <a:r>
              <a:rPr lang="en-US" dirty="0"/>
              <a:t>– Delegate a domain or sub-domain to a non-Rackspace name server via modifications to a DNS record.</a:t>
            </a:r>
          </a:p>
          <a:p>
            <a:pPr marL="285750" indent="-285750">
              <a:buFont typeface="Arial"/>
              <a:buChar char="•"/>
            </a:pPr>
            <a:r>
              <a:rPr lang="en-US" b="1" i="1" dirty="0"/>
              <a:t>Full TTL Control </a:t>
            </a:r>
            <a:r>
              <a:rPr lang="en-US" dirty="0"/>
              <a:t>– Easily update the default time to live (TTL) and resource record TTL values.</a:t>
            </a:r>
          </a:p>
          <a:p>
            <a:pPr marL="285750" indent="-285750">
              <a:buFont typeface="Arial"/>
              <a:buChar char="•"/>
            </a:pPr>
            <a:r>
              <a:rPr lang="en-US" b="1" i="1" dirty="0"/>
              <a:t>Globally Distributed Anycast DNS Network </a:t>
            </a:r>
            <a:r>
              <a:rPr lang="en-US" dirty="0"/>
              <a:t>– Our internal network leverages Anycast to make DNS more reliable and resilient.</a:t>
            </a:r>
          </a:p>
          <a:p>
            <a:pPr marL="285750" indent="-285750">
              <a:buFont typeface="Arial"/>
              <a:buChar char="•"/>
            </a:pPr>
            <a:r>
              <a:rPr lang="en-US" b="1" i="1" dirty="0"/>
              <a:t>Simplified Migration </a:t>
            </a:r>
            <a:r>
              <a:rPr lang="en-US" dirty="0"/>
              <a:t>– To simply migrating DNS configurations to and from Rackspace, the import and export features allow you to import or export a text list or </a:t>
            </a:r>
            <a:r>
              <a:rPr lang="en-US" dirty="0" smtClean="0"/>
              <a:t>BIND 9 formatted </a:t>
            </a:r>
            <a:r>
              <a:rPr lang="en-US" dirty="0"/>
              <a:t>file of managed domains and their configuration details into and out of your account</a:t>
            </a:r>
          </a:p>
          <a:p>
            <a:pPr marL="285750" indent="-285750">
              <a:buFont typeface="Arial"/>
              <a:buChar char="•"/>
            </a:pPr>
            <a:r>
              <a:rPr lang="en-US" b="1" i="1" dirty="0"/>
              <a:t>IPv6 </a:t>
            </a:r>
            <a:r>
              <a:rPr lang="en-US" dirty="0"/>
              <a:t>- In addition to supporting IPv4, Cloud DNS is IPv6 ready when you are.</a:t>
            </a:r>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3272782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13360</TotalTime>
  <Pages>0</Pages>
  <Words>713</Words>
  <Characters>0</Characters>
  <Application>Microsoft Macintosh PowerPoint</Application>
  <PresentationFormat>On-screen Show (4:3)</PresentationFormat>
  <Lines>0</Lines>
  <Paragraphs>64</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 Title and Content</vt:lpstr>
      <vt:lpstr>WHAT IS CLOUD DNS?</vt:lpstr>
      <vt:lpstr>OVERALL GOALS</vt:lpstr>
      <vt:lpstr>DETAILED FEATURE SET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297</cp:revision>
  <cp:lastPrinted>2011-02-16T00:06:42Z</cp:lastPrinted>
  <dcterms:modified xsi:type="dcterms:W3CDTF">2011-10-26T16:08:55Z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