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4"/>
  </p:sldMasterIdLst>
  <p:notesMasterIdLst>
    <p:notesMasterId r:id="rId8"/>
  </p:notesMasterIdLst>
  <p:handoutMasterIdLst>
    <p:handoutMasterId r:id="rId9"/>
  </p:handoutMasterIdLst>
  <p:sldIdLst>
    <p:sldId id="297" r:id="rId5"/>
    <p:sldId id="295" r:id="rId6"/>
    <p:sldId id="298" r:id="rId7"/>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9FF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399" autoAdjust="0"/>
  </p:normalViewPr>
  <p:slideViewPr>
    <p:cSldViewPr>
      <p:cViewPr>
        <p:scale>
          <a:sx n="105" d="100"/>
          <a:sy n="105" d="100"/>
        </p:scale>
        <p:origin x="-2552"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4717CF-9968-0D4D-9FC4-597B2E56B041}" type="datetimeFigureOut">
              <a:rPr lang="en-US" smtClean="0"/>
              <a:pPr/>
              <a:t>10/25/11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D71AB9-3A05-CF4A-BD10-7270FEABB3FA}" type="slidenum">
              <a:rPr lang="en-US" smtClean="0"/>
              <a:pPr/>
              <a:t>‹#›</a:t>
            </a:fld>
            <a:endParaRPr lang="en-US" dirty="0"/>
          </a:p>
        </p:txBody>
      </p:sp>
    </p:spTree>
    <p:extLst>
      <p:ext uri="{BB962C8B-B14F-4D97-AF65-F5344CB8AC3E}">
        <p14:creationId xmlns:p14="http://schemas.microsoft.com/office/powerpoint/2010/main" val="1269145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9A0190-259B-884B-986E-E78E91DEEBF9}" type="datetimeFigureOut">
              <a:rPr lang="en-US" smtClean="0"/>
              <a:pPr/>
              <a:t>10/25/11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145B-E57F-7042-809D-EFEA36287416}" type="slidenum">
              <a:rPr lang="en-US" smtClean="0"/>
              <a:pPr/>
              <a:t>‹#›</a:t>
            </a:fld>
            <a:endParaRPr lang="en-US" dirty="0"/>
          </a:p>
        </p:txBody>
      </p:sp>
    </p:spTree>
    <p:extLst>
      <p:ext uri="{BB962C8B-B14F-4D97-AF65-F5344CB8AC3E}">
        <p14:creationId xmlns:p14="http://schemas.microsoft.com/office/powerpoint/2010/main" val="7589584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Implementation and management of our Cloud DNS  solution is available through our API. To use our API, customers should have a general understanding of DNS management and be familiar with:</a:t>
            </a:r>
          </a:p>
          <a:p>
            <a:pPr marL="171450" indent="-171450">
              <a:buFont typeface="Arial"/>
              <a:buChar char="•"/>
            </a:pPr>
            <a:r>
              <a:rPr lang="en-US" sz="1200" kern="1200" dirty="0" smtClean="0">
                <a:solidFill>
                  <a:schemeClr val="tx1"/>
                </a:solidFill>
                <a:effectLst/>
                <a:latin typeface="+mn-lt"/>
                <a:ea typeface="+mn-ea"/>
                <a:cs typeface="+mn-cs"/>
              </a:rPr>
              <a:t>RESTful Web Services</a:t>
            </a:r>
          </a:p>
          <a:p>
            <a:pPr marL="171450" indent="-171450">
              <a:buFont typeface="Arial"/>
              <a:buChar char="•"/>
            </a:pPr>
            <a:r>
              <a:rPr lang="en-US" sz="1200" kern="1200" dirty="0" smtClean="0">
                <a:solidFill>
                  <a:schemeClr val="tx1"/>
                </a:solidFill>
                <a:effectLst/>
                <a:latin typeface="+mn-lt"/>
                <a:ea typeface="+mn-ea"/>
                <a:cs typeface="+mn-cs"/>
              </a:rPr>
              <a:t>JSON and/or XML Data Serialization Formats</a:t>
            </a:r>
          </a:p>
          <a:p>
            <a:endParaRPr lang="en-US" b="1" dirty="0" smtClean="0"/>
          </a:p>
          <a:p>
            <a:r>
              <a:rPr lang="en-US" b="0" dirty="0" smtClean="0"/>
              <a:t>Available</a:t>
            </a:r>
            <a:r>
              <a:rPr lang="en-US" b="0" baseline="0" dirty="0" smtClean="0"/>
              <a:t> operations are listed on this chart</a:t>
            </a:r>
            <a:endParaRPr lang="en-US" b="0" dirty="0" smtClean="0"/>
          </a:p>
          <a:p>
            <a:endParaRPr lang="en-US" b="1" dirty="0" smtClean="0"/>
          </a:p>
          <a:p>
            <a:r>
              <a:rPr lang="en-US" b="1" dirty="0" smtClean="0"/>
              <a:t>List Domains</a:t>
            </a:r>
          </a:p>
          <a:p>
            <a:pPr marL="171450" indent="-171450">
              <a:buFont typeface="Arial"/>
              <a:buChar char="•"/>
            </a:pPr>
            <a:r>
              <a:rPr lang="en-US" sz="1200" kern="1200" dirty="0" smtClean="0">
                <a:solidFill>
                  <a:schemeClr val="tx1"/>
                </a:solidFill>
                <a:latin typeface="+mn-lt"/>
                <a:ea typeface="+mn-ea"/>
                <a:cs typeface="+mn-cs"/>
              </a:rPr>
              <a:t>List all domains and subdomains manageable by the account specified. Display IDs and names only.</a:t>
            </a:r>
          </a:p>
          <a:p>
            <a:pPr marL="171450" indent="-171450">
              <a:buFont typeface="Arial"/>
              <a:buChar char="•"/>
            </a:pPr>
            <a:r>
              <a:rPr lang="en-US" sz="1200" kern="1200" dirty="0" smtClean="0">
                <a:solidFill>
                  <a:schemeClr val="tx1"/>
                </a:solidFill>
                <a:latin typeface="+mn-lt"/>
                <a:ea typeface="+mn-ea"/>
                <a:cs typeface="+mn-cs"/>
              </a:rPr>
              <a:t>Filter domains by domain name: list all domains and subdomains manageable by the account specified that match the name </a:t>
            </a:r>
            <a:r>
              <a:rPr lang="en-US" sz="1200" i="1" kern="1200" dirty="0" smtClean="0">
                <a:solidFill>
                  <a:schemeClr val="tx1"/>
                </a:solidFill>
                <a:latin typeface="+mn-lt"/>
                <a:ea typeface="+mn-ea"/>
                <a:cs typeface="+mn-cs"/>
              </a:rPr>
              <a:t>domainName</a:t>
            </a:r>
            <a:r>
              <a:rPr lang="en-US" sz="1200" i="0" kern="1200" dirty="0" smtClean="0">
                <a:solidFill>
                  <a:schemeClr val="tx1"/>
                </a:solidFill>
                <a:latin typeface="+mn-lt"/>
                <a:ea typeface="+mn-ea"/>
                <a:cs typeface="+mn-cs"/>
              </a:rPr>
              <a:t>. Display IDs and names only.</a:t>
            </a:r>
          </a:p>
          <a:p>
            <a:pPr marL="0" indent="0">
              <a:buFont typeface="Arial"/>
              <a:buNone/>
            </a:pPr>
            <a:r>
              <a:rPr lang="en-US" b="1" dirty="0" smtClean="0"/>
              <a:t>List Domain Details</a:t>
            </a:r>
          </a:p>
          <a:p>
            <a:pPr marL="171450" indent="-171450">
              <a:buFont typeface="Arial"/>
              <a:buChar char="•"/>
            </a:pPr>
            <a:r>
              <a:rPr lang="en-US" sz="1200" kern="1200" dirty="0" smtClean="0">
                <a:solidFill>
                  <a:schemeClr val="tx1"/>
                </a:solidFill>
                <a:latin typeface="+mn-lt"/>
                <a:ea typeface="+mn-ea"/>
                <a:cs typeface="+mn-cs"/>
              </a:rPr>
              <a:t>List details of the specified domain. Display all details, including records. This operation provides the detailed output for a specific domain configured and associated with an account. This operation is not capable of returning details for a domain that has been deleted.</a:t>
            </a:r>
          </a:p>
          <a:p>
            <a:pPr marL="0" indent="0">
              <a:buFont typeface="Arial"/>
              <a:buNone/>
            </a:pPr>
            <a:r>
              <a:rPr lang="en-US" sz="1200" b="1" kern="1200" dirty="0" smtClean="0">
                <a:solidFill>
                  <a:schemeClr val="tx1"/>
                </a:solidFill>
                <a:latin typeface="+mn-lt"/>
                <a:ea typeface="+mn-ea"/>
                <a:cs typeface="+mn-cs"/>
              </a:rPr>
              <a:t>List Domain Changes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000" kern="1200" dirty="0" smtClean="0">
                <a:solidFill>
                  <a:schemeClr val="tx1"/>
                </a:solidFill>
                <a:latin typeface="+mn-lt"/>
                <a:ea typeface="+mn-ea"/>
                <a:cs typeface="+mn-cs"/>
              </a:rPr>
              <a:t>This call shows all changes to the specified domain since the specified date/time. The since parameter is optional and defaults to midnight of the current day. See Section 3.9, “Date/Time Format” for details on how to specify this parameter's value.</a:t>
            </a:r>
          </a:p>
          <a:p>
            <a:pPr marL="0" indent="0">
              <a:buFont typeface="Arial"/>
              <a:buNone/>
            </a:pPr>
            <a:r>
              <a:rPr lang="en-US" sz="1200" b="1" kern="1200" dirty="0" smtClean="0">
                <a:solidFill>
                  <a:schemeClr val="tx1"/>
                </a:solidFill>
                <a:latin typeface="+mn-lt"/>
                <a:ea typeface="+mn-ea"/>
                <a:cs typeface="+mn-cs"/>
              </a:rPr>
              <a:t>Create Domains</a:t>
            </a:r>
          </a:p>
          <a:p>
            <a:pPr marL="171450" indent="-171450">
              <a:buFont typeface="Arial"/>
              <a:buChar char="•"/>
            </a:pPr>
            <a:r>
              <a:rPr lang="en-US" sz="1200" kern="1200" dirty="0" smtClean="0">
                <a:solidFill>
                  <a:schemeClr val="tx1"/>
                </a:solidFill>
                <a:latin typeface="+mn-lt"/>
                <a:ea typeface="+mn-ea"/>
                <a:cs typeface="+mn-cs"/>
              </a:rPr>
              <a:t>This operation provisions one or more new DNS domains under the account specified, based on the configuration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p>
          <a:p>
            <a:pPr marL="0" indent="0">
              <a:buFont typeface="Arial"/>
              <a:buNone/>
            </a:pPr>
            <a:r>
              <a:rPr lang="en-US" b="1" dirty="0" smtClean="0"/>
              <a:t>Modify Domains</a:t>
            </a:r>
          </a:p>
          <a:p>
            <a:pPr marL="171450" indent="-171450">
              <a:buFont typeface="Arial"/>
              <a:buChar char="•"/>
            </a:pPr>
            <a:r>
              <a:rPr lang="en-US" sz="1200" kern="1200" dirty="0" smtClean="0">
                <a:solidFill>
                  <a:schemeClr val="tx1"/>
                </a:solidFill>
                <a:latin typeface="+mn-lt"/>
                <a:ea typeface="+mn-ea"/>
                <a:cs typeface="+mn-cs"/>
              </a:rPr>
              <a:t>This operation modifies DNS domain(s) attributes only. Records cannot be added, modified, or removed. Only the TTL and email address attributes of a domain can be modified.</a:t>
            </a:r>
          </a:p>
          <a:p>
            <a:pPr marL="0" indent="0">
              <a:buFont typeface="Arial"/>
              <a:buNone/>
            </a:pPr>
            <a:r>
              <a:rPr lang="en-US" b="1" dirty="0" smtClean="0"/>
              <a:t>Remove Domains</a:t>
            </a:r>
          </a:p>
          <a:p>
            <a:pPr marL="171450" indent="-171450">
              <a:buFont typeface="Arial"/>
              <a:buChar char="•"/>
            </a:pPr>
            <a:r>
              <a:rPr lang="en-US" sz="1200" kern="1200" dirty="0" smtClean="0">
                <a:solidFill>
                  <a:schemeClr val="tx1"/>
                </a:solidFill>
                <a:latin typeface="+mn-lt"/>
                <a:ea typeface="+mn-ea"/>
                <a:cs typeface="+mn-cs"/>
              </a:rPr>
              <a:t>This operation removes one or more specified domains from the account; when a domain is deleted, its immediate resource records are also deleted from the account. By default, if a deleted domain had subdomains, each subdomain becomes a root domain and is not deleted; this can be overridden by the optional deleteSubdomains parameter. When a domain is deleted, any and all configuration data is immediately purged and</a:t>
            </a:r>
          </a:p>
          <a:p>
            <a:pPr marL="171450" indent="-171450">
              <a:buFont typeface="Arial"/>
              <a:buChar char="•"/>
            </a:pPr>
            <a:r>
              <a:rPr lang="en-US" sz="1200" kern="1200" dirty="0" smtClean="0">
                <a:solidFill>
                  <a:schemeClr val="tx1"/>
                </a:solidFill>
                <a:latin typeface="+mn-lt"/>
                <a:ea typeface="+mn-ea"/>
                <a:cs typeface="+mn-cs"/>
              </a:rPr>
              <a:t>is not recoverable via the API. In a request to remove multiple domains, a failure on</a:t>
            </a:r>
            <a:r>
              <a:rPr lang="en-US" sz="1200" kern="1200" baseline="0" dirty="0" smtClean="0">
                <a:solidFill>
                  <a:schemeClr val="tx1"/>
                </a:solidFill>
                <a:latin typeface="+mn-lt"/>
                <a:ea typeface="+mn-ea"/>
                <a:cs typeface="+mn-cs"/>
              </a:rPr>
              <a:t> </a:t>
            </a:r>
            <a:r>
              <a:rPr lang="en-US" sz="1200" i="0" kern="1200" dirty="0" smtClean="0">
                <a:solidFill>
                  <a:schemeClr val="tx1"/>
                </a:solidFill>
                <a:latin typeface="+mn-lt"/>
                <a:ea typeface="+mn-ea"/>
                <a:cs typeface="+mn-cs"/>
              </a:rPr>
              <a:t>a single part of the request will cause the entire request to fail. Utilizing the optional deleteSubdomains parameter on domains without subdomains does not result in a failure.</a:t>
            </a:r>
            <a:endParaRPr lang="en-US" b="0" dirty="0" smtClean="0"/>
          </a:p>
          <a:p>
            <a:pPr marL="0" indent="0">
              <a:buFont typeface="Arial"/>
              <a:buNone/>
            </a:pPr>
            <a:r>
              <a:rPr lang="en-US" b="1" dirty="0" smtClean="0"/>
              <a:t>Import Domain</a:t>
            </a:r>
          </a:p>
          <a:p>
            <a:pPr marL="171450" indent="-171450">
              <a:buFont typeface="Arial"/>
              <a:buChar char="•"/>
            </a:pPr>
            <a:r>
              <a:rPr lang="en-US" sz="1200" kern="1200" dirty="0" smtClean="0">
                <a:solidFill>
                  <a:schemeClr val="tx1"/>
                </a:solidFill>
                <a:latin typeface="+mn-lt"/>
                <a:ea typeface="+mn-ea"/>
                <a:cs typeface="+mn-cs"/>
              </a:rPr>
              <a:t>This operation provisions a new DNS domain under the account specified by the bind9- formatted file configuration contents defined in the request object. If the corresponding request cannot be fulfilled due to insufficient or invalid data, an HTTP 400 (Bad Request) error response will be returned with information regarding the nature of the failure in the body of the response. Failures in the validation process are non-recoverable and require the caller to correct the cause of the failure and POST the request again.</a:t>
            </a:r>
            <a:endParaRPr lang="en-US" dirty="0" smtClean="0"/>
          </a:p>
          <a:p>
            <a:pPr marL="0" indent="0">
              <a:buFont typeface="Arial"/>
              <a:buNone/>
            </a:pPr>
            <a:r>
              <a:rPr lang="en-US" b="1" dirty="0" smtClean="0"/>
              <a:t>Export Domain</a:t>
            </a:r>
          </a:p>
          <a:p>
            <a:pPr marL="0" indent="0">
              <a:buFont typeface="Arial"/>
              <a:buNone/>
            </a:pPr>
            <a:r>
              <a:rPr lang="en-US" sz="1200" kern="1200" dirty="0" smtClean="0">
                <a:solidFill>
                  <a:schemeClr val="tx1"/>
                </a:solidFill>
                <a:latin typeface="+mn-lt"/>
                <a:ea typeface="+mn-ea"/>
                <a:cs typeface="+mn-cs"/>
              </a:rPr>
              <a:t>This operation provides the bind9-formatted contents of the requested domain. This operation is for a single domain only, and as such, does not traverse up or down the domain hierarchy for details (that is, no subdomain information is provided).</a:t>
            </a:r>
          </a:p>
          <a:p>
            <a:pPr marL="0" indent="0">
              <a:buFont typeface="Arial"/>
              <a:buNone/>
            </a:pPr>
            <a:r>
              <a:rPr lang="en-US" sz="1200" b="1" kern="1200" dirty="0" smtClean="0">
                <a:solidFill>
                  <a:schemeClr val="tx1"/>
                </a:solidFill>
                <a:latin typeface="+mn-lt"/>
                <a:ea typeface="+mn-ea"/>
                <a:cs typeface="+mn-cs"/>
              </a:rPr>
              <a:t>List Records</a:t>
            </a:r>
          </a:p>
          <a:p>
            <a:pPr marL="171450" indent="-171450">
              <a:buFont typeface="Arial"/>
              <a:buChar char="•"/>
            </a:pPr>
            <a:r>
              <a:rPr lang="en-US" sz="1200" kern="1200" dirty="0" smtClean="0">
                <a:solidFill>
                  <a:schemeClr val="tx1"/>
                </a:solidFill>
                <a:latin typeface="+mn-lt"/>
                <a:ea typeface="+mn-ea"/>
                <a:cs typeface="+mn-cs"/>
              </a:rPr>
              <a:t>List all records configured for the domain or list the details for a specific</a:t>
            </a:r>
            <a:r>
              <a:rPr lang="en-US" sz="1200" kern="1200" baseline="0" dirty="0" smtClean="0">
                <a:solidFill>
                  <a:schemeClr val="tx1"/>
                </a:solidFill>
                <a:latin typeface="+mn-lt"/>
                <a:ea typeface="+mn-ea"/>
                <a:cs typeface="+mn-cs"/>
              </a:rPr>
              <a:t> record</a:t>
            </a:r>
            <a:r>
              <a:rPr lang="en-US" sz="1200" kern="1200" dirty="0" smtClean="0">
                <a:solidFill>
                  <a:schemeClr val="tx1"/>
                </a:solidFill>
                <a:latin typeface="+mn-lt"/>
                <a:ea typeface="+mn-ea"/>
                <a:cs typeface="+mn-cs"/>
              </a:rPr>
              <a:t>. SOA cannot be modified.</a:t>
            </a:r>
          </a:p>
          <a:p>
            <a:pPr marL="0" indent="0">
              <a:buFont typeface="Arial"/>
              <a:buNone/>
            </a:pPr>
            <a:r>
              <a:rPr lang="en-US" sz="1200" b="1" kern="1200" dirty="0" smtClean="0">
                <a:solidFill>
                  <a:schemeClr val="tx1"/>
                </a:solidFill>
                <a:latin typeface="+mn-lt"/>
                <a:ea typeface="+mn-ea"/>
                <a:cs typeface="+mn-cs"/>
              </a:rPr>
              <a:t>Add Records</a:t>
            </a:r>
          </a:p>
          <a:p>
            <a:pPr marL="171450" indent="-171450">
              <a:buFont typeface="Arial"/>
              <a:buChar char="•"/>
            </a:pPr>
            <a:r>
              <a:rPr lang="en-US" sz="1200" kern="1200" dirty="0" smtClean="0">
                <a:solidFill>
                  <a:schemeClr val="tx1"/>
                </a:solidFill>
                <a:latin typeface="+mn-lt"/>
                <a:ea typeface="+mn-ea"/>
                <a:cs typeface="+mn-cs"/>
              </a:rPr>
              <a:t>Add new record(s) to the domain.</a:t>
            </a:r>
          </a:p>
          <a:p>
            <a:pPr marL="0" indent="0">
              <a:buFont typeface="Arial"/>
              <a:buNone/>
            </a:pPr>
            <a:r>
              <a:rPr lang="en-US" sz="1200" b="1" kern="1200" dirty="0" smtClean="0">
                <a:solidFill>
                  <a:schemeClr val="tx1"/>
                </a:solidFill>
                <a:latin typeface="+mn-lt"/>
                <a:ea typeface="+mn-ea"/>
                <a:cs typeface="+mn-cs"/>
              </a:rPr>
              <a:t>Modify</a:t>
            </a:r>
            <a:r>
              <a:rPr lang="en-US" sz="1200" b="1" kern="1200" baseline="0" dirty="0" smtClean="0">
                <a:solidFill>
                  <a:schemeClr val="tx1"/>
                </a:solidFill>
                <a:latin typeface="+mn-lt"/>
                <a:ea typeface="+mn-ea"/>
                <a:cs typeface="+mn-cs"/>
              </a:rPr>
              <a:t> Records</a:t>
            </a:r>
          </a:p>
          <a:p>
            <a:pPr marL="171450" indent="-171450">
              <a:buFont typeface="Arial"/>
              <a:buChar char="•"/>
            </a:pPr>
            <a:r>
              <a:rPr lang="en-US" sz="1200" kern="1200" baseline="0" dirty="0" smtClean="0">
                <a:solidFill>
                  <a:schemeClr val="tx1"/>
                </a:solidFill>
                <a:latin typeface="+mn-lt"/>
                <a:ea typeface="+mn-ea"/>
                <a:cs typeface="+mn-cs"/>
              </a:rPr>
              <a:t>Modify the configuration of a record or records in a domain</a:t>
            </a:r>
          </a:p>
          <a:p>
            <a:pPr marL="0" indent="0">
              <a:buFont typeface="Arial"/>
              <a:buNone/>
            </a:pPr>
            <a:r>
              <a:rPr lang="en-US" b="1" dirty="0" smtClean="0"/>
              <a:t>Remove Records</a:t>
            </a:r>
          </a:p>
          <a:p>
            <a:pPr marL="171450" indent="-171450">
              <a:buFont typeface="Arial"/>
              <a:buChar char="•"/>
            </a:pPr>
            <a:r>
              <a:rPr lang="en-US" dirty="0" smtClean="0"/>
              <a:t>Remove a record or multiple records from a domain</a:t>
            </a:r>
            <a:endParaRPr lang="en-US" dirty="0"/>
          </a:p>
        </p:txBody>
      </p:sp>
      <p:sp>
        <p:nvSpPr>
          <p:cNvPr id="4" name="Slide Number Placeholder 3"/>
          <p:cNvSpPr>
            <a:spLocks noGrp="1"/>
          </p:cNvSpPr>
          <p:nvPr>
            <p:ph type="sldNum" sz="quarter" idx="10"/>
          </p:nvPr>
        </p:nvSpPr>
        <p:spPr/>
        <p:txBody>
          <a:bodyPr/>
          <a:lstStyle/>
          <a:p>
            <a:fld id="{A5E8145B-E57F-7042-809D-EFEA36287416}" type="slidenum">
              <a:rPr lang="en-US" smtClean="0"/>
              <a:pPr/>
              <a:t>2</a:t>
            </a:fld>
            <a:endParaRPr lang="en-US" dirty="0"/>
          </a:p>
        </p:txBody>
      </p:sp>
    </p:spTree>
    <p:extLst>
      <p:ext uri="{BB962C8B-B14F-4D97-AF65-F5344CB8AC3E}">
        <p14:creationId xmlns:p14="http://schemas.microsoft.com/office/powerpoint/2010/main" val="312300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DF5EB3B8-87AF-954E-AE7E-DFC781C72BDD}" type="slidenum">
              <a:rPr lang="en-US"/>
              <a:pPr>
                <a:defRPr/>
              </a:pPr>
              <a:t>‹#›</a:t>
            </a:fld>
            <a:endParaRPr lang="en-US" dirty="0"/>
          </a:p>
        </p:txBody>
      </p:sp>
    </p:spTree>
    <p:extLst>
      <p:ext uri="{BB962C8B-B14F-4D97-AF65-F5344CB8AC3E}">
        <p14:creationId xmlns:p14="http://schemas.microsoft.com/office/powerpoint/2010/main" val="196574020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E9C40F25-ACDD-E74B-AACB-E4F5CA901D37}" type="slidenum">
              <a:rPr lang="en-US"/>
              <a:pPr>
                <a:defRPr/>
              </a:pPr>
              <a:t>‹#›</a:t>
            </a:fld>
            <a:endParaRPr lang="en-US" dirty="0"/>
          </a:p>
        </p:txBody>
      </p:sp>
    </p:spTree>
    <p:extLst>
      <p:ext uri="{BB962C8B-B14F-4D97-AF65-F5344CB8AC3E}">
        <p14:creationId xmlns:p14="http://schemas.microsoft.com/office/powerpoint/2010/main" val="401153018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971C5B0-EB0E-AD40-AF03-7E2E133CA564}" type="slidenum">
              <a:rPr lang="en-US"/>
              <a:pPr>
                <a:defRPr/>
              </a:pPr>
              <a:t>‹#›</a:t>
            </a:fld>
            <a:endParaRPr lang="en-US" dirty="0"/>
          </a:p>
        </p:txBody>
      </p:sp>
    </p:spTree>
    <p:extLst>
      <p:ext uri="{BB962C8B-B14F-4D97-AF65-F5344CB8AC3E}">
        <p14:creationId xmlns:p14="http://schemas.microsoft.com/office/powerpoint/2010/main" val="443634399"/>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72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0"/>
          </p:nvPr>
        </p:nvSpPr>
        <p:spPr>
          <a:ln/>
        </p:spPr>
        <p:txBody>
          <a:bodyPr/>
          <a:lstStyle>
            <a:lvl1pPr>
              <a:defRPr/>
            </a:lvl1pPr>
          </a:lstStyle>
          <a:p>
            <a:pPr>
              <a:defRPr/>
            </a:pPr>
            <a:fld id="{884F1976-FC0F-224B-8A7A-A2BF98A1E361}" type="slidenum">
              <a:rPr lang="en-US"/>
              <a:pPr>
                <a:defRPr/>
              </a:pPr>
              <a:t>‹#›</a:t>
            </a:fld>
            <a:endParaRPr lang="en-US" dirty="0"/>
          </a:p>
        </p:txBody>
      </p:sp>
    </p:spTree>
    <p:extLst>
      <p:ext uri="{BB962C8B-B14F-4D97-AF65-F5344CB8AC3E}">
        <p14:creationId xmlns:p14="http://schemas.microsoft.com/office/powerpoint/2010/main" val="3698419483"/>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ED91A00D-67BC-E343-AA7B-CD2193087BE1}" type="slidenum">
              <a:rPr lang="en-US"/>
              <a:pPr>
                <a:defRPr/>
              </a:pPr>
              <a:t>‹#›</a:t>
            </a:fld>
            <a:endParaRPr lang="en-US" dirty="0"/>
          </a:p>
        </p:txBody>
      </p:sp>
    </p:spTree>
    <p:extLst>
      <p:ext uri="{BB962C8B-B14F-4D97-AF65-F5344CB8AC3E}">
        <p14:creationId xmlns:p14="http://schemas.microsoft.com/office/powerpoint/2010/main" val="79418196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598613"/>
            <a:ext cx="4038600" cy="4527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Box 3"/>
          <p:cNvSpPr txBox="1">
            <a:spLocks noGrp="1" noChangeArrowheads="1"/>
          </p:cNvSpPr>
          <p:nvPr>
            <p:ph type="sldNum" sz="quarter" idx="10"/>
          </p:nvPr>
        </p:nvSpPr>
        <p:spPr>
          <a:ln/>
        </p:spPr>
        <p:txBody>
          <a:bodyPr/>
          <a:lstStyle>
            <a:lvl1pPr>
              <a:defRPr/>
            </a:lvl1pPr>
          </a:lstStyle>
          <a:p>
            <a:pPr>
              <a:defRPr/>
            </a:pPr>
            <a:fld id="{5AD72B1E-D928-4541-A172-112C6755B0A4}" type="slidenum">
              <a:rPr lang="en-US"/>
              <a:pPr>
                <a:defRPr/>
              </a:pPr>
              <a:t>‹#›</a:t>
            </a:fld>
            <a:endParaRPr lang="en-US" dirty="0"/>
          </a:p>
        </p:txBody>
      </p:sp>
    </p:spTree>
    <p:extLst>
      <p:ext uri="{BB962C8B-B14F-4D97-AF65-F5344CB8AC3E}">
        <p14:creationId xmlns:p14="http://schemas.microsoft.com/office/powerpoint/2010/main" val="362453736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96006BE7-504D-C144-9D06-0626492E1D5F}" type="slidenum">
              <a:rPr lang="en-US"/>
              <a:pPr>
                <a:defRPr/>
              </a:pPr>
              <a:t>‹#›</a:t>
            </a:fld>
            <a:endParaRPr lang="en-US" dirty="0"/>
          </a:p>
        </p:txBody>
      </p:sp>
    </p:spTree>
    <p:extLst>
      <p:ext uri="{BB962C8B-B14F-4D97-AF65-F5344CB8AC3E}">
        <p14:creationId xmlns:p14="http://schemas.microsoft.com/office/powerpoint/2010/main" val="3668540980"/>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0CD61A83-FBA0-2044-9342-69965054E76E}" type="slidenum">
              <a:rPr lang="en-US"/>
              <a:pPr>
                <a:defRPr/>
              </a:pPr>
              <a:t>‹#›</a:t>
            </a:fld>
            <a:endParaRPr lang="en-US" dirty="0"/>
          </a:p>
        </p:txBody>
      </p:sp>
    </p:spTree>
    <p:extLst>
      <p:ext uri="{BB962C8B-B14F-4D97-AF65-F5344CB8AC3E}">
        <p14:creationId xmlns:p14="http://schemas.microsoft.com/office/powerpoint/2010/main" val="758400751"/>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95F2700-A13F-EB46-97EA-750C3711C23E}" type="slidenum">
              <a:rPr lang="en-US"/>
              <a:pPr>
                <a:defRPr/>
              </a:pPr>
              <a:t>‹#›</a:t>
            </a:fld>
            <a:endParaRPr lang="en-US" dirty="0"/>
          </a:p>
        </p:txBody>
      </p:sp>
    </p:spTree>
    <p:extLst>
      <p:ext uri="{BB962C8B-B14F-4D97-AF65-F5344CB8AC3E}">
        <p14:creationId xmlns:p14="http://schemas.microsoft.com/office/powerpoint/2010/main" val="195748843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D05AB1A-F9E2-3C47-A493-08EC84E1A4A7}" type="slidenum">
              <a:rPr lang="en-US"/>
              <a:pPr>
                <a:defRPr/>
              </a:pPr>
              <a:t>‹#›</a:t>
            </a:fld>
            <a:endParaRPr lang="en-US" dirty="0"/>
          </a:p>
        </p:txBody>
      </p:sp>
    </p:spTree>
    <p:extLst>
      <p:ext uri="{BB962C8B-B14F-4D97-AF65-F5344CB8AC3E}">
        <p14:creationId xmlns:p14="http://schemas.microsoft.com/office/powerpoint/2010/main" val="3976318458"/>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sym typeface="Calibri"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81B9511C-60AF-4547-AC7E-4DAF26D5D247}" type="slidenum">
              <a:rPr lang="en-US"/>
              <a:pPr>
                <a:defRPr/>
              </a:pPr>
              <a:t>‹#›</a:t>
            </a:fld>
            <a:endParaRPr lang="en-US" dirty="0"/>
          </a:p>
        </p:txBody>
      </p:sp>
    </p:spTree>
    <p:extLst>
      <p:ext uri="{BB962C8B-B14F-4D97-AF65-F5344CB8AC3E}">
        <p14:creationId xmlns:p14="http://schemas.microsoft.com/office/powerpoint/2010/main" val="3055428048"/>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t="15958"/>
          <a:stretch>
            <a:fillRect/>
          </a:stretch>
        </p:blipFill>
        <p:spPr bwMode="auto">
          <a:xfrm>
            <a:off x="0" y="0"/>
            <a:ext cx="91440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pic>
        <p:nvPicPr>
          <p:cNvPr id="6" name="Picture 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
        <p:nvSpPr>
          <p:cNvPr id="2049" name="Rectangle 1"/>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457200" y="1598613"/>
            <a:ext cx="8229600" cy="452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2051" name="Text Box 3"/>
          <p:cNvSpPr txBox="1">
            <a:spLocks noGrp="1" noChangeArrowheads="1"/>
          </p:cNvSpPr>
          <p:nvPr>
            <p:ph type="sldNum" sz="quarter" idx="4"/>
          </p:nvPr>
        </p:nvSpPr>
        <p:spPr bwMode="auto">
          <a:xfrm>
            <a:off x="8850313" y="6477000"/>
            <a:ext cx="287337" cy="289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91440" tIns="45720" rIns="91440" bIns="45720" numCol="1" anchor="ctr" anchorCtr="0" compatLnSpc="1">
            <a:prstTxWarp prst="textNoShape">
              <a:avLst/>
            </a:prstTxWarp>
          </a:bodyPr>
          <a:lstStyle>
            <a:lvl1pPr algn="r">
              <a:defRPr sz="1400" smtClean="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pPr>
              <a:defRPr/>
            </a:pPr>
            <a:fld id="{863C3618-3DC4-8E47-BCDD-89F66E4B36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hf hdr="0" ftr="0" dt="0"/>
  <p:txStyles>
    <p:titleStyle>
      <a:lvl1pPr algn="ctr" rtl="0" eaLnBrk="0" fontAlgn="base" hangingPunct="0">
        <a:spcBef>
          <a:spcPct val="0"/>
        </a:spcBef>
        <a:spcAft>
          <a:spcPct val="0"/>
        </a:spcAft>
        <a:defRPr sz="3600">
          <a:solidFill>
            <a:srgbClr val="FFFFFF"/>
          </a:solidFill>
          <a:latin typeface="+mj-lt"/>
          <a:ea typeface="+mj-ea"/>
          <a:cs typeface="+mj-cs"/>
          <a:sym typeface="Calibri Bold" charset="0"/>
        </a:defRPr>
      </a:lvl1pPr>
      <a:lvl2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2pPr>
      <a:lvl3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3pPr>
      <a:lvl4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4pPr>
      <a:lvl5pPr algn="ctr" rtl="0" eaLnBrk="0" fontAlgn="base" hangingPunct="0">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5pPr>
      <a:lvl6pPr marL="4572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6pPr>
      <a:lvl7pPr marL="9144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7pPr>
      <a:lvl8pPr marL="13716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8pPr>
      <a:lvl9pPr marL="1828800" algn="ctr" rtl="0" fontAlgn="base">
        <a:spcBef>
          <a:spcPct val="0"/>
        </a:spcBef>
        <a:spcAft>
          <a:spcPct val="0"/>
        </a:spcAft>
        <a:defRPr sz="3600">
          <a:solidFill>
            <a:srgbClr val="FFFFFF"/>
          </a:solidFill>
          <a:latin typeface="Calibri Bold" charset="0"/>
          <a:ea typeface="ヒラギノ角ゴ ProN W6" charset="0"/>
          <a:cs typeface="ヒラギノ角ゴ ProN W6" charset="0"/>
          <a:sym typeface="Calibri Bold" charset="0"/>
        </a:defRPr>
      </a:lvl9pPr>
    </p:titleStyle>
    <p:bodyStyle>
      <a:lvl1pPr marL="342900" indent="-342900" algn="l" rtl="0" eaLnBrk="0" fontAlgn="base" hangingPunct="0">
        <a:spcBef>
          <a:spcPts val="800"/>
        </a:spcBef>
        <a:spcAft>
          <a:spcPct val="0"/>
        </a:spcAft>
        <a:buClr>
          <a:srgbClr val="000000"/>
        </a:buClr>
        <a:buSzPct val="100000"/>
        <a:buFont typeface="Arial" charset="0"/>
        <a:buChar char="•"/>
        <a:defRPr sz="3200">
          <a:solidFill>
            <a:schemeClr val="tx1"/>
          </a:solidFill>
          <a:latin typeface="+mn-lt"/>
          <a:ea typeface="+mn-ea"/>
          <a:cs typeface="+mn-cs"/>
          <a:sym typeface="Calibri" charset="0"/>
        </a:defRPr>
      </a:lvl1pPr>
      <a:lvl2pPr marL="704850" indent="-285750" algn="l" rtl="0" eaLnBrk="0" fontAlgn="base" hangingPunct="0">
        <a:spcBef>
          <a:spcPts val="700"/>
        </a:spcBef>
        <a:spcAft>
          <a:spcPct val="0"/>
        </a:spcAft>
        <a:buClr>
          <a:srgbClr val="000000"/>
        </a:buClr>
        <a:buSzPct val="100000"/>
        <a:buFont typeface="Arial" charset="0"/>
        <a:buChar char="–"/>
        <a:defRPr sz="2800">
          <a:solidFill>
            <a:schemeClr val="tx1"/>
          </a:solidFill>
          <a:latin typeface="+mn-lt"/>
          <a:ea typeface="+mn-ea"/>
          <a:cs typeface="+mn-cs"/>
          <a:sym typeface="Calibri" charset="0"/>
        </a:defRPr>
      </a:lvl2pPr>
      <a:lvl3pPr marL="1104900" indent="-228600" algn="l" rtl="0" eaLnBrk="0" fontAlgn="base" hangingPunct="0">
        <a:spcBef>
          <a:spcPts val="600"/>
        </a:spcBef>
        <a:spcAft>
          <a:spcPct val="0"/>
        </a:spcAft>
        <a:buClr>
          <a:srgbClr val="000000"/>
        </a:buClr>
        <a:buSzPct val="100000"/>
        <a:buFont typeface="Arial" charset="0"/>
        <a:buChar char="•"/>
        <a:defRPr sz="2400">
          <a:solidFill>
            <a:schemeClr val="tx1"/>
          </a:solidFill>
          <a:latin typeface="+mn-lt"/>
          <a:ea typeface="+mn-ea"/>
          <a:cs typeface="+mn-cs"/>
          <a:sym typeface="Calibri" charset="0"/>
        </a:defRPr>
      </a:lvl3pPr>
      <a:lvl4pPr marL="15621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4pPr>
      <a:lvl5pPr marL="2019300" indent="-228600" algn="l" rtl="0" eaLnBrk="0" fontAlgn="base" hangingPunct="0">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5pPr>
      <a:lvl6pPr marL="24765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6pPr>
      <a:lvl7pPr marL="29337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7pPr>
      <a:lvl8pPr marL="33909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8pPr>
      <a:lvl9pPr marL="3848100" indent="-228600" algn="l" rtl="0" fontAlgn="base">
        <a:spcBef>
          <a:spcPts val="500"/>
        </a:spcBef>
        <a:spcAft>
          <a:spcPct val="0"/>
        </a:spcAft>
        <a:buClr>
          <a:srgbClr val="000000"/>
        </a:buClr>
        <a:buSzPct val="100000"/>
        <a:buFont typeface="Arial" charset="0"/>
        <a:buChar char="»"/>
        <a:defRPr sz="2000">
          <a:solidFill>
            <a:schemeClr val="tx1"/>
          </a:solidFill>
          <a:latin typeface="+mn-lt"/>
          <a:ea typeface="+mn-ea"/>
          <a:cs typeface="+mn-cs"/>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1</a:t>
            </a:fld>
            <a:endParaRPr lang="en-US" dirty="0"/>
          </a:p>
        </p:txBody>
      </p:sp>
      <p:pic>
        <p:nvPicPr>
          <p:cNvPr id="5" name="Picture 4"/>
          <p:cNvPicPr>
            <a:picLocks noChangeAspect="1"/>
          </p:cNvPicPr>
          <p:nvPr/>
        </p:nvPicPr>
        <p:blipFill>
          <a:blip r:embed="rId2"/>
          <a:stretch>
            <a:fillRect/>
          </a:stretch>
        </p:blipFill>
        <p:spPr>
          <a:xfrm>
            <a:off x="1905000" y="1219200"/>
            <a:ext cx="5410200" cy="5045191"/>
          </a:xfrm>
          <a:prstGeom prst="rect">
            <a:avLst/>
          </a:prstGeom>
        </p:spPr>
      </p:pic>
    </p:spTree>
    <p:extLst>
      <p:ext uri="{BB962C8B-B14F-4D97-AF65-F5344CB8AC3E}">
        <p14:creationId xmlns:p14="http://schemas.microsoft.com/office/powerpoint/2010/main" val="1407953914"/>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ヒラギノ角ゴ ProN W3" charset="0"/>
                <a:cs typeface="ヒラギノ角ゴ ProN W3" charset="0"/>
                <a:sym typeface="Calibri" charset="0"/>
              </a:rPr>
              <a:t>BASIC ARCHITECTURE (cont’d)</a:t>
            </a:r>
            <a:endParaRPr lang="en-US" dirty="0"/>
          </a:p>
        </p:txBody>
      </p:sp>
      <p:sp>
        <p:nvSpPr>
          <p:cNvPr id="4" name="Slide Number Placeholder 3"/>
          <p:cNvSpPr>
            <a:spLocks noGrp="1"/>
          </p:cNvSpPr>
          <p:nvPr>
            <p:ph type="sldNum" sz="quarter" idx="10"/>
          </p:nvPr>
        </p:nvSpPr>
        <p:spPr/>
        <p:txBody>
          <a:bodyPr/>
          <a:lstStyle/>
          <a:p>
            <a:pPr>
              <a:defRPr/>
            </a:pPr>
            <a:fld id="{884F1976-FC0F-224B-8A7A-A2BF98A1E361}" type="slidenum">
              <a:rPr lang="en-US" smtClean="0"/>
              <a:pPr>
                <a:defRPr/>
              </a:pPr>
              <a:t>2</a:t>
            </a:fld>
            <a:endParaRPr lang="en-US" dirty="0"/>
          </a:p>
        </p:txBody>
      </p:sp>
      <p:grpSp>
        <p:nvGrpSpPr>
          <p:cNvPr id="8" name="Group 7"/>
          <p:cNvGrpSpPr/>
          <p:nvPr/>
        </p:nvGrpSpPr>
        <p:grpSpPr>
          <a:xfrm>
            <a:off x="533400" y="1752600"/>
            <a:ext cx="3429000" cy="990600"/>
            <a:chOff x="2895600" y="2819400"/>
            <a:chExt cx="3657600" cy="1143000"/>
          </a:xfrm>
          <a:noFill/>
        </p:grpSpPr>
        <p:sp>
          <p:nvSpPr>
            <p:cNvPr id="3" name="Rectangle 2"/>
            <p:cNvSpPr/>
            <p:nvPr/>
          </p:nvSpPr>
          <p:spPr bwMode="auto">
            <a:xfrm>
              <a:off x="2895600" y="2819400"/>
              <a:ext cx="3657600" cy="1143000"/>
            </a:xfrm>
            <a:prstGeom prst="rect">
              <a:avLst/>
            </a:prstGeom>
            <a:gr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200" b="0" i="0" u="none" strike="noStrike" cap="none" normalizeH="0" baseline="0" dirty="0" smtClean="0">
                  <a:ln>
                    <a:solidFill>
                      <a:schemeClr val="tx1"/>
                    </a:solidFill>
                  </a:ln>
                  <a:solidFill>
                    <a:schemeClr val="tx1"/>
                  </a:solidFill>
                  <a:effectLst/>
                  <a:latin typeface="Gill Sans" charset="0"/>
                  <a:ea typeface="ヒラギノ角ゴ ProN W3" charset="0"/>
                  <a:cs typeface="ヒラギノ角ゴ ProN W3" charset="0"/>
                  <a:sym typeface="Gill Sans" charset="0"/>
                </a:rPr>
                <a:t>   Cloud DNS</a:t>
              </a:r>
              <a:endParaRPr kumimoji="0" lang="en-US" sz="4200" b="0" i="0" u="none" strike="noStrike" cap="none" normalizeH="0" baseline="0" dirty="0">
                <a:ln>
                  <a:solidFill>
                    <a:schemeClr val="tx1"/>
                  </a:solidFill>
                </a:ln>
                <a:solidFill>
                  <a:schemeClr val="tx1"/>
                </a:solidFill>
                <a:effectLst/>
                <a:latin typeface="Gill Sans" charset="0"/>
                <a:ea typeface="ヒラギノ角ゴ ProN W3" charset="0"/>
                <a:cs typeface="ヒラギノ角ゴ ProN W3" charset="0"/>
                <a:sym typeface="Gill Sans" charset="0"/>
              </a:endParaRPr>
            </a:p>
          </p:txBody>
        </p:sp>
        <p:pic>
          <p:nvPicPr>
            <p:cNvPr id="7" name="Picture 6"/>
            <p:cNvPicPr>
              <a:picLocks noChangeAspect="1"/>
            </p:cNvPicPr>
            <p:nvPr/>
          </p:nvPicPr>
          <p:blipFill>
            <a:blip r:embed="rId3"/>
            <a:stretch>
              <a:fillRect/>
            </a:stretch>
          </p:blipFill>
          <p:spPr>
            <a:xfrm>
              <a:off x="2971800" y="3074610"/>
              <a:ext cx="635000" cy="635000"/>
            </a:xfrm>
            <a:prstGeom prst="rect">
              <a:avLst/>
            </a:prstGeom>
            <a:grpFill/>
          </p:spPr>
        </p:pic>
      </p:grpSp>
      <p:grpSp>
        <p:nvGrpSpPr>
          <p:cNvPr id="11" name="Group 10"/>
          <p:cNvGrpSpPr/>
          <p:nvPr/>
        </p:nvGrpSpPr>
        <p:grpSpPr>
          <a:xfrm>
            <a:off x="1828800" y="2667000"/>
            <a:ext cx="1905000" cy="533400"/>
            <a:chOff x="1600199" y="4828077"/>
            <a:chExt cx="3124200" cy="988513"/>
          </a:xfrm>
        </p:grpSpPr>
        <p:sp>
          <p:nvSpPr>
            <p:cNvPr id="10" name="TextBox 9"/>
            <p:cNvSpPr txBox="1"/>
            <p:nvPr/>
          </p:nvSpPr>
          <p:spPr>
            <a:xfrm>
              <a:off x="1600199" y="4828077"/>
              <a:ext cx="3124200" cy="988513"/>
            </a:xfrm>
            <a:prstGeom prst="rect">
              <a:avLst/>
            </a:prstGeom>
            <a:solidFill>
              <a:schemeClr val="accent3">
                <a:lumMod val="85000"/>
              </a:schemeClr>
            </a:solidFill>
            <a:ln>
              <a:solidFill>
                <a:schemeClr val="accent1">
                  <a:lumMod val="65000"/>
                </a:schemeClr>
              </a:solidFill>
            </a:ln>
          </p:spPr>
          <p:txBody>
            <a:bodyPr wrap="square" rtlCol="0" anchor="ctr" anchorCtr="0">
              <a:noAutofit/>
            </a:bodyPr>
            <a:lstStyle/>
            <a:p>
              <a:r>
                <a:rPr lang="en-US" sz="2400" dirty="0" smtClean="0"/>
                <a:t>    </a:t>
              </a:r>
              <a:r>
                <a:rPr lang="en-US" sz="2400" dirty="0" err="1" smtClean="0"/>
                <a:t>PowerAPI</a:t>
              </a:r>
              <a:endParaRPr lang="en-US" sz="2400" dirty="0"/>
            </a:p>
          </p:txBody>
        </p:sp>
        <p:pic>
          <p:nvPicPr>
            <p:cNvPr id="9" name="Picture 8"/>
            <p:cNvPicPr>
              <a:picLocks noChangeAspect="1"/>
            </p:cNvPicPr>
            <p:nvPr/>
          </p:nvPicPr>
          <p:blipFill>
            <a:blip r:embed="rId4"/>
            <a:stretch>
              <a:fillRect/>
            </a:stretch>
          </p:blipFill>
          <p:spPr>
            <a:xfrm>
              <a:off x="1676400" y="5029200"/>
              <a:ext cx="673100" cy="673100"/>
            </a:xfrm>
            <a:prstGeom prst="rect">
              <a:avLst/>
            </a:prstGeom>
          </p:spPr>
        </p:pic>
      </p:grpSp>
      <p:grpSp>
        <p:nvGrpSpPr>
          <p:cNvPr id="14" name="Group 13"/>
          <p:cNvGrpSpPr/>
          <p:nvPr/>
        </p:nvGrpSpPr>
        <p:grpSpPr>
          <a:xfrm>
            <a:off x="381000" y="4648200"/>
            <a:ext cx="3124200" cy="1219200"/>
            <a:chOff x="304800" y="1447800"/>
            <a:chExt cx="3657600" cy="1295400"/>
          </a:xfrm>
        </p:grpSpPr>
        <p:sp>
          <p:nvSpPr>
            <p:cNvPr id="13" name="Cloud 12"/>
            <p:cNvSpPr/>
            <p:nvPr/>
          </p:nvSpPr>
          <p:spPr bwMode="auto">
            <a:xfrm>
              <a:off x="304800" y="1447800"/>
              <a:ext cx="3657600" cy="1295400"/>
            </a:xfrm>
            <a:prstGeom prst="clou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800" dirty="0"/>
                <a:t> </a:t>
              </a:r>
              <a:r>
                <a:rPr lang="en-US" sz="1800" dirty="0" smtClean="0"/>
                <a:t>     </a:t>
              </a:r>
              <a:r>
                <a:rPr kumimoji="0" lang="en-US" sz="1800" b="0" i="0" u="none" strike="noStrike" cap="none" normalizeH="0" baseline="0" dirty="0" smtClean="0">
                  <a:ln>
                    <a:noFill/>
                  </a:ln>
                  <a:solidFill>
                    <a:srgbClr val="000000"/>
                  </a:solidFill>
                  <a:effectLst/>
                  <a:sym typeface="Gill Sans" charset="0"/>
                </a:rPr>
                <a:t>Cloud </a:t>
              </a:r>
              <a:r>
                <a:rPr kumimoji="0" lang="en-US" sz="1800" b="0" i="0" u="none" strike="noStrike" cap="none" normalizeH="0" baseline="0" dirty="0" err="1" smtClean="0">
                  <a:ln>
                    <a:noFill/>
                  </a:ln>
                  <a:solidFill>
                    <a:srgbClr val="000000"/>
                  </a:solidFill>
                  <a:effectLst/>
                  <a:sym typeface="Gill Sans" charset="0"/>
                </a:rPr>
                <a:t>Auth</a:t>
              </a:r>
              <a:r>
                <a:rPr kumimoji="0" lang="en-US" sz="1800" b="0" i="0" u="none" strike="noStrike" cap="none" normalizeH="0" baseline="0" dirty="0" smtClean="0">
                  <a:ln>
                    <a:noFill/>
                  </a:ln>
                  <a:solidFill>
                    <a:srgbClr val="000000"/>
                  </a:solidFill>
                  <a:effectLst/>
                  <a:sym typeface="Gill Sans" charset="0"/>
                </a:rPr>
                <a:t> v1.1</a:t>
              </a:r>
              <a:endParaRPr kumimoji="0" lang="en-US" sz="1800" b="0" i="0" u="none" strike="noStrike" cap="none" normalizeH="0" baseline="0" dirty="0">
                <a:ln>
                  <a:noFill/>
                </a:ln>
                <a:solidFill>
                  <a:srgbClr val="000000"/>
                </a:solidFill>
                <a:effectLst/>
                <a:sym typeface="Gill Sans" charset="0"/>
              </a:endParaRPr>
            </a:p>
          </p:txBody>
        </p:sp>
        <p:pic>
          <p:nvPicPr>
            <p:cNvPr id="12" name="Picture 11"/>
            <p:cNvPicPr>
              <a:picLocks noChangeAspect="1"/>
            </p:cNvPicPr>
            <p:nvPr/>
          </p:nvPicPr>
          <p:blipFill>
            <a:blip r:embed="rId5"/>
            <a:stretch>
              <a:fillRect/>
            </a:stretch>
          </p:blipFill>
          <p:spPr>
            <a:xfrm>
              <a:off x="762000" y="1758950"/>
              <a:ext cx="673100" cy="673100"/>
            </a:xfrm>
            <a:prstGeom prst="rect">
              <a:avLst/>
            </a:prstGeom>
          </p:spPr>
        </p:pic>
      </p:grpSp>
      <p:sp>
        <p:nvSpPr>
          <p:cNvPr id="15" name="Cloud 14"/>
          <p:cNvSpPr/>
          <p:nvPr/>
        </p:nvSpPr>
        <p:spPr bwMode="auto">
          <a:xfrm>
            <a:off x="5410200" y="1447800"/>
            <a:ext cx="3124200" cy="1066800"/>
          </a:xfrm>
          <a:prstGeom prst="clou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ESB </a:t>
            </a:r>
            <a:r>
              <a:rPr kumimoji="0" lang="en-US" sz="18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Mosso</a:t>
            </a:r>
            <a:r>
              <a:rPr kumimoji="0" lang="en-US" sz="18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Services Account Service</a:t>
            </a:r>
            <a:endPar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16" name="Cloud 15"/>
          <p:cNvSpPr/>
          <p:nvPr/>
        </p:nvSpPr>
        <p:spPr bwMode="auto">
          <a:xfrm>
            <a:off x="4800600" y="4648200"/>
            <a:ext cx="3657600" cy="1219200"/>
          </a:xfrm>
          <a:prstGeom prst="cloud">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Autohost</a:t>
            </a:r>
            <a:r>
              <a:rPr kumimoji="0" lang="en-US" sz="2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DNS Engine</a:t>
            </a:r>
          </a:p>
        </p:txBody>
      </p:sp>
      <p:cxnSp>
        <p:nvCxnSpPr>
          <p:cNvPr id="18" name="Elbow Connector 17"/>
          <p:cNvCxnSpPr>
            <a:stCxn id="3" idx="3"/>
            <a:endCxn id="15" idx="2"/>
          </p:cNvCxnSpPr>
          <p:nvPr/>
        </p:nvCxnSpPr>
        <p:spPr bwMode="auto">
          <a:xfrm flipV="1">
            <a:off x="3962400" y="1981200"/>
            <a:ext cx="1457491" cy="266700"/>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Straight Arrow Connector 22"/>
          <p:cNvCxnSpPr>
            <a:endCxn id="16" idx="3"/>
          </p:cNvCxnSpPr>
          <p:nvPr/>
        </p:nvCxnSpPr>
        <p:spPr bwMode="auto">
          <a:xfrm>
            <a:off x="3962400" y="2590800"/>
            <a:ext cx="2667000" cy="2127109"/>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Arrow Connector 24"/>
          <p:cNvCxnSpPr/>
          <p:nvPr/>
        </p:nvCxnSpPr>
        <p:spPr bwMode="auto">
          <a:xfrm>
            <a:off x="1447800" y="2743200"/>
            <a:ext cx="38100" cy="1974709"/>
          </a:xfrm>
          <a:prstGeom prst="straightConnector1">
            <a:avLst/>
          </a:prstGeom>
          <a:solidFill>
            <a:schemeClr val="accent1"/>
          </a:solidFill>
          <a:ln w="25400" cap="flat" cmpd="sng" algn="ctr">
            <a:solidFill>
              <a:srgbClr val="000000"/>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5331398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295400" y="2095860"/>
            <a:ext cx="3429000" cy="4023360"/>
          </a:xfrm>
          <a:prstGeom prst="rect">
            <a:avLst/>
          </a:prstGeom>
          <a:solidFill>
            <a:schemeClr val="bg1">
              <a:lumMod val="95000"/>
            </a:schemeClr>
          </a:solidFill>
          <a:ln w="254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 name="Title 1"/>
          <p:cNvSpPr>
            <a:spLocks noGrp="1"/>
          </p:cNvSpPr>
          <p:nvPr>
            <p:ph type="title"/>
          </p:nvPr>
        </p:nvSpPr>
        <p:spPr/>
        <p:txBody>
          <a:bodyPr/>
          <a:lstStyle/>
          <a:p>
            <a:r>
              <a:rPr lang="en-US" dirty="0" smtClean="0"/>
              <a:t>BASIC ARCHITECTURE (cont’d)</a:t>
            </a:r>
            <a:endParaRPr lang="en-US" dirty="0"/>
          </a:p>
        </p:txBody>
      </p:sp>
      <p:sp>
        <p:nvSpPr>
          <p:cNvPr id="5" name="Slide Number Placeholder 4"/>
          <p:cNvSpPr>
            <a:spLocks noGrp="1"/>
          </p:cNvSpPr>
          <p:nvPr>
            <p:ph type="sldNum" sz="quarter" idx="10"/>
          </p:nvPr>
        </p:nvSpPr>
        <p:spPr/>
        <p:txBody>
          <a:bodyPr/>
          <a:lstStyle/>
          <a:p>
            <a:pPr>
              <a:defRPr/>
            </a:pPr>
            <a:fld id="{5AD72B1E-D928-4541-A172-112C6755B0A4}" type="slidenum">
              <a:rPr lang="en-US" smtClean="0"/>
              <a:pPr>
                <a:defRPr/>
              </a:pPr>
              <a:t>3</a:t>
            </a:fld>
            <a:endParaRPr lang="en-US" dirty="0"/>
          </a:p>
        </p:txBody>
      </p:sp>
      <p:sp>
        <p:nvSpPr>
          <p:cNvPr id="7" name="TextBox 6"/>
          <p:cNvSpPr txBox="1"/>
          <p:nvPr/>
        </p:nvSpPr>
        <p:spPr>
          <a:xfrm>
            <a:off x="1143000" y="1447800"/>
            <a:ext cx="3581400" cy="369332"/>
          </a:xfrm>
          <a:prstGeom prst="rect">
            <a:avLst/>
          </a:prstGeom>
          <a:solidFill>
            <a:schemeClr val="bg1"/>
          </a:solidFill>
          <a:ln>
            <a:solidFill>
              <a:schemeClr val="tx1"/>
            </a:solidFill>
          </a:ln>
        </p:spPr>
        <p:txBody>
          <a:bodyPr wrap="square" rtlCol="0">
            <a:spAutoFit/>
          </a:bodyPr>
          <a:lstStyle/>
          <a:p>
            <a:r>
              <a:rPr lang="en-US" sz="1800" dirty="0" smtClean="0"/>
              <a:t>Zeus Load Balancer</a:t>
            </a:r>
            <a:endParaRPr lang="en-US" sz="1800" dirty="0"/>
          </a:p>
        </p:txBody>
      </p:sp>
      <p:sp>
        <p:nvSpPr>
          <p:cNvPr id="9" name="Rectangle 8"/>
          <p:cNvSpPr/>
          <p:nvPr/>
        </p:nvSpPr>
        <p:spPr bwMode="auto">
          <a:xfrm>
            <a:off x="1219200" y="2172060"/>
            <a:ext cx="3429000" cy="4023360"/>
          </a:xfrm>
          <a:prstGeom prst="rect">
            <a:avLst/>
          </a:prstGeom>
          <a:solidFill>
            <a:schemeClr val="bg1">
              <a:lumMod val="95000"/>
            </a:schemeClr>
          </a:solidFill>
          <a:ln w="254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8" name="TextBox 7"/>
          <p:cNvSpPr txBox="1"/>
          <p:nvPr/>
        </p:nvSpPr>
        <p:spPr>
          <a:xfrm>
            <a:off x="1143000" y="2248260"/>
            <a:ext cx="3429000" cy="4023360"/>
          </a:xfrm>
          <a:prstGeom prst="rect">
            <a:avLst/>
          </a:prstGeom>
          <a:solidFill>
            <a:schemeClr val="bg1"/>
          </a:solidFill>
          <a:ln>
            <a:solidFill>
              <a:schemeClr val="tx1"/>
            </a:solidFill>
          </a:ln>
        </p:spPr>
        <p:txBody>
          <a:bodyPr wrap="square" rtlCol="0">
            <a:noAutofit/>
          </a:bodyPr>
          <a:lstStyle/>
          <a:p>
            <a:r>
              <a:rPr lang="en-US" sz="1800" dirty="0" smtClean="0"/>
              <a:t>SMX 4 (OSGI)</a:t>
            </a:r>
            <a:endParaRPr lang="en-US" sz="1800" dirty="0"/>
          </a:p>
        </p:txBody>
      </p:sp>
      <p:cxnSp>
        <p:nvCxnSpPr>
          <p:cNvPr id="12" name="Straight Arrow Connector 11"/>
          <p:cNvCxnSpPr>
            <a:stCxn id="7" idx="2"/>
            <a:endCxn id="9" idx="0"/>
          </p:cNvCxnSpPr>
          <p:nvPr/>
        </p:nvCxnSpPr>
        <p:spPr bwMode="auto">
          <a:xfrm>
            <a:off x="2933700" y="1817132"/>
            <a:ext cx="0" cy="354928"/>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Can 12"/>
          <p:cNvSpPr/>
          <p:nvPr/>
        </p:nvSpPr>
        <p:spPr bwMode="auto">
          <a:xfrm>
            <a:off x="6248400" y="1981200"/>
            <a:ext cx="1905000" cy="914400"/>
          </a:xfrm>
          <a:prstGeom prst="can">
            <a:avLst/>
          </a:prstGeom>
          <a:solidFill>
            <a:srgbClr val="F9FFC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MySQL Data</a:t>
            </a:r>
            <a:r>
              <a:rPr kumimoji="0" lang="en-US" sz="1800" b="0" i="0" u="none" strike="noStrike" cap="none" normalizeH="0" dirty="0" smtClean="0">
                <a:ln>
                  <a:noFill/>
                </a:ln>
                <a:solidFill>
                  <a:srgbClr val="000000"/>
                </a:solidFill>
                <a:effectLst/>
                <a:latin typeface="Gill Sans" charset="0"/>
                <a:ea typeface="ヒラギノ角ゴ ProN W3" charset="0"/>
                <a:cs typeface="ヒラギノ角ゴ ProN W3" charset="0"/>
                <a:sym typeface="Gill Sans" charset="0"/>
              </a:rPr>
              <a:t> Store</a:t>
            </a:r>
            <a:endParaRPr kumimoji="0" lang="en-US" sz="1800" b="0" i="0" u="none" strike="noStrike" cap="none" normalizeH="0" baseline="0" dirty="0">
              <a:ln>
                <a:noFill/>
              </a:ln>
              <a:solidFill>
                <a:srgbClr val="000000"/>
              </a:solidFill>
              <a:effectLst/>
              <a:latin typeface="Gill Sans" charset="0"/>
              <a:ea typeface="ヒラギノ角ゴ ProN W3" charset="0"/>
              <a:cs typeface="ヒラギノ角ゴ ProN W3" charset="0"/>
              <a:sym typeface="Gill Sans" charset="0"/>
            </a:endParaRPr>
          </a:p>
        </p:txBody>
      </p:sp>
      <p:cxnSp>
        <p:nvCxnSpPr>
          <p:cNvPr id="15" name="Straight Arrow Connector 14"/>
          <p:cNvCxnSpPr>
            <a:endCxn id="13" idx="2"/>
          </p:cNvCxnSpPr>
          <p:nvPr/>
        </p:nvCxnSpPr>
        <p:spPr bwMode="auto">
          <a:xfrm flipV="1">
            <a:off x="4724400" y="2438400"/>
            <a:ext cx="1524000" cy="838200"/>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TextBox 15"/>
          <p:cNvSpPr txBox="1"/>
          <p:nvPr/>
        </p:nvSpPr>
        <p:spPr>
          <a:xfrm>
            <a:off x="1219200" y="2667000"/>
            <a:ext cx="3276600" cy="369332"/>
          </a:xfrm>
          <a:prstGeom prst="rect">
            <a:avLst/>
          </a:prstGeom>
          <a:solidFill>
            <a:schemeClr val="bg1"/>
          </a:solidFill>
          <a:ln>
            <a:solidFill>
              <a:schemeClr val="tx1"/>
            </a:solidFill>
          </a:ln>
        </p:spPr>
        <p:txBody>
          <a:bodyPr wrap="square" rtlCol="0" anchor="ctr" anchorCtr="0">
            <a:spAutoFit/>
          </a:bodyPr>
          <a:lstStyle/>
          <a:p>
            <a:r>
              <a:rPr lang="en-US" sz="1800" dirty="0" smtClean="0">
                <a:solidFill>
                  <a:schemeClr val="tx1"/>
                </a:solidFill>
              </a:rPr>
              <a:t>Jetty</a:t>
            </a:r>
            <a:endParaRPr lang="en-US" sz="1800" dirty="0">
              <a:solidFill>
                <a:schemeClr val="tx1"/>
              </a:solidFill>
            </a:endParaRPr>
          </a:p>
        </p:txBody>
      </p:sp>
      <p:sp>
        <p:nvSpPr>
          <p:cNvPr id="17" name="TextBox 16"/>
          <p:cNvSpPr txBox="1"/>
          <p:nvPr/>
        </p:nvSpPr>
        <p:spPr>
          <a:xfrm>
            <a:off x="1219200" y="3160058"/>
            <a:ext cx="3276600" cy="369332"/>
          </a:xfrm>
          <a:prstGeom prst="rect">
            <a:avLst/>
          </a:prstGeom>
          <a:solidFill>
            <a:schemeClr val="bg1"/>
          </a:solidFill>
          <a:ln>
            <a:solidFill>
              <a:schemeClr val="tx1"/>
            </a:solidFill>
          </a:ln>
        </p:spPr>
        <p:txBody>
          <a:bodyPr wrap="square" rtlCol="0" anchor="ctr" anchorCtr="0">
            <a:spAutoFit/>
          </a:bodyPr>
          <a:lstStyle/>
          <a:p>
            <a:r>
              <a:rPr lang="en-US" sz="1800" dirty="0" smtClean="0">
                <a:solidFill>
                  <a:schemeClr val="tx1"/>
                </a:solidFill>
              </a:rPr>
              <a:t>Apache CXF</a:t>
            </a:r>
            <a:endParaRPr lang="en-US" sz="1800" dirty="0">
              <a:solidFill>
                <a:schemeClr val="tx1"/>
              </a:solidFill>
            </a:endParaRPr>
          </a:p>
        </p:txBody>
      </p:sp>
      <p:sp>
        <p:nvSpPr>
          <p:cNvPr id="18" name="TextBox 17"/>
          <p:cNvSpPr txBox="1"/>
          <p:nvPr/>
        </p:nvSpPr>
        <p:spPr>
          <a:xfrm>
            <a:off x="1219200" y="3662008"/>
            <a:ext cx="3276600" cy="369332"/>
          </a:xfrm>
          <a:prstGeom prst="rect">
            <a:avLst/>
          </a:prstGeom>
          <a:solidFill>
            <a:srgbClr val="F9FFC1"/>
          </a:solidFill>
          <a:ln>
            <a:solidFill>
              <a:schemeClr val="tx1"/>
            </a:solidFill>
          </a:ln>
        </p:spPr>
        <p:txBody>
          <a:bodyPr wrap="square" rtlCol="0" anchor="ctr" anchorCtr="0">
            <a:spAutoFit/>
          </a:bodyPr>
          <a:lstStyle/>
          <a:p>
            <a:r>
              <a:rPr lang="en-US" sz="1800" dirty="0" smtClean="0">
                <a:solidFill>
                  <a:schemeClr val="tx1"/>
                </a:solidFill>
              </a:rPr>
              <a:t>Cloud DNS API Layer</a:t>
            </a:r>
            <a:endParaRPr lang="en-US" sz="1800" dirty="0">
              <a:solidFill>
                <a:schemeClr val="tx1"/>
              </a:solidFill>
            </a:endParaRPr>
          </a:p>
        </p:txBody>
      </p:sp>
      <p:sp>
        <p:nvSpPr>
          <p:cNvPr id="19" name="TextBox 18"/>
          <p:cNvSpPr txBox="1"/>
          <p:nvPr/>
        </p:nvSpPr>
        <p:spPr>
          <a:xfrm>
            <a:off x="1219200" y="4564740"/>
            <a:ext cx="3276600" cy="369332"/>
          </a:xfrm>
          <a:prstGeom prst="rect">
            <a:avLst/>
          </a:prstGeom>
          <a:solidFill>
            <a:schemeClr val="bg1"/>
          </a:solidFill>
          <a:ln>
            <a:solidFill>
              <a:schemeClr val="tx1"/>
            </a:solidFill>
          </a:ln>
        </p:spPr>
        <p:txBody>
          <a:bodyPr wrap="square" rtlCol="0" anchor="ctr" anchorCtr="0">
            <a:spAutoFit/>
          </a:bodyPr>
          <a:lstStyle/>
          <a:p>
            <a:r>
              <a:rPr lang="en-US" sz="1800" dirty="0" smtClean="0">
                <a:solidFill>
                  <a:schemeClr val="tx1"/>
                </a:solidFill>
              </a:rPr>
              <a:t>Apache Camel</a:t>
            </a:r>
            <a:endParaRPr lang="en-US" sz="1800" dirty="0">
              <a:solidFill>
                <a:schemeClr val="tx1"/>
              </a:solidFill>
            </a:endParaRPr>
          </a:p>
        </p:txBody>
      </p:sp>
      <p:sp>
        <p:nvSpPr>
          <p:cNvPr id="23" name="TextBox 22"/>
          <p:cNvSpPr txBox="1"/>
          <p:nvPr/>
        </p:nvSpPr>
        <p:spPr>
          <a:xfrm>
            <a:off x="1214365" y="5021513"/>
            <a:ext cx="3276600" cy="369332"/>
          </a:xfrm>
          <a:prstGeom prst="rect">
            <a:avLst/>
          </a:prstGeom>
          <a:solidFill>
            <a:srgbClr val="F9FFC1"/>
          </a:solidFill>
          <a:ln>
            <a:solidFill>
              <a:schemeClr val="tx1"/>
            </a:solidFill>
          </a:ln>
        </p:spPr>
        <p:txBody>
          <a:bodyPr wrap="square" rtlCol="0" anchor="ctr" anchorCtr="0">
            <a:spAutoFit/>
          </a:bodyPr>
          <a:lstStyle/>
          <a:p>
            <a:r>
              <a:rPr lang="en-US" sz="1800" dirty="0" smtClean="0">
                <a:solidFill>
                  <a:schemeClr val="tx1"/>
                </a:solidFill>
              </a:rPr>
              <a:t>Cloud DNS Service Adapter</a:t>
            </a:r>
            <a:endParaRPr lang="en-US" sz="1800" dirty="0">
              <a:solidFill>
                <a:schemeClr val="tx1"/>
              </a:solidFill>
            </a:endParaRPr>
          </a:p>
        </p:txBody>
      </p:sp>
      <p:sp>
        <p:nvSpPr>
          <p:cNvPr id="24" name="TextBox 23"/>
          <p:cNvSpPr txBox="1"/>
          <p:nvPr/>
        </p:nvSpPr>
        <p:spPr>
          <a:xfrm>
            <a:off x="1219200" y="5470056"/>
            <a:ext cx="3276600" cy="646331"/>
          </a:xfrm>
          <a:prstGeom prst="rect">
            <a:avLst/>
          </a:prstGeom>
          <a:solidFill>
            <a:srgbClr val="F9FFC1"/>
          </a:solidFill>
          <a:ln>
            <a:solidFill>
              <a:schemeClr val="tx1"/>
            </a:solidFill>
          </a:ln>
        </p:spPr>
        <p:txBody>
          <a:bodyPr wrap="square" rtlCol="0" anchor="ctr" anchorCtr="0">
            <a:spAutoFit/>
          </a:bodyPr>
          <a:lstStyle/>
          <a:p>
            <a:r>
              <a:rPr lang="en-US" sz="1800" dirty="0" smtClean="0">
                <a:solidFill>
                  <a:schemeClr val="tx1"/>
                </a:solidFill>
              </a:rPr>
              <a:t>Cloud DNS </a:t>
            </a:r>
            <a:r>
              <a:rPr lang="en-US" sz="1800" dirty="0" err="1" smtClean="0">
                <a:solidFill>
                  <a:schemeClr val="tx1"/>
                </a:solidFill>
              </a:rPr>
              <a:t>Autohost</a:t>
            </a:r>
            <a:r>
              <a:rPr lang="en-US" sz="1800" dirty="0">
                <a:solidFill>
                  <a:schemeClr val="tx1"/>
                </a:solidFill>
              </a:rPr>
              <a:t> </a:t>
            </a:r>
            <a:r>
              <a:rPr lang="en-US" sz="1800" dirty="0" smtClean="0">
                <a:solidFill>
                  <a:schemeClr val="tx1"/>
                </a:solidFill>
              </a:rPr>
              <a:t>Adapter Implementation</a:t>
            </a:r>
            <a:endParaRPr lang="en-US" sz="1800" dirty="0">
              <a:solidFill>
                <a:schemeClr val="tx1"/>
              </a:solidFill>
            </a:endParaRPr>
          </a:p>
        </p:txBody>
      </p:sp>
      <p:cxnSp>
        <p:nvCxnSpPr>
          <p:cNvPr id="26" name="Straight Arrow Connector 25"/>
          <p:cNvCxnSpPr/>
          <p:nvPr/>
        </p:nvCxnSpPr>
        <p:spPr bwMode="auto">
          <a:xfrm>
            <a:off x="2286000" y="4038600"/>
            <a:ext cx="0" cy="496467"/>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p:cNvSpPr txBox="1"/>
          <p:nvPr/>
        </p:nvSpPr>
        <p:spPr>
          <a:xfrm>
            <a:off x="2429935" y="4151085"/>
            <a:ext cx="1414332" cy="307777"/>
          </a:xfrm>
          <a:prstGeom prst="rect">
            <a:avLst/>
          </a:prstGeom>
          <a:solidFill>
            <a:schemeClr val="bg1"/>
          </a:solidFill>
          <a:ln>
            <a:noFill/>
          </a:ln>
        </p:spPr>
        <p:txBody>
          <a:bodyPr wrap="none" rtlCol="0">
            <a:spAutoFit/>
          </a:bodyPr>
          <a:lstStyle/>
          <a:p>
            <a:r>
              <a:rPr lang="en-US" sz="1400" dirty="0" smtClean="0"/>
              <a:t>Active MQ (JMS)</a:t>
            </a:r>
            <a:endParaRPr lang="en-US" sz="1400" dirty="0"/>
          </a:p>
        </p:txBody>
      </p:sp>
      <p:sp>
        <p:nvSpPr>
          <p:cNvPr id="28" name="Cloud 27"/>
          <p:cNvSpPr/>
          <p:nvPr/>
        </p:nvSpPr>
        <p:spPr bwMode="auto">
          <a:xfrm>
            <a:off x="5181600" y="4572000"/>
            <a:ext cx="3657600" cy="1219200"/>
          </a:xfrm>
          <a:prstGeom prst="cloud">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000000"/>
                </a:solidFill>
                <a:effectLst/>
                <a:latin typeface="Gill Sans" charset="0"/>
                <a:ea typeface="ヒラギノ角ゴ ProN W3" charset="0"/>
                <a:cs typeface="ヒラギノ角ゴ ProN W3" charset="0"/>
                <a:sym typeface="Gill Sans" charset="0"/>
              </a:rPr>
              <a:t>Autohost</a:t>
            </a:r>
            <a:r>
              <a:rPr kumimoji="0" lang="en-US" sz="2400" b="0" i="0" u="none" strike="noStrike" cap="none" normalizeH="0" baseline="0" dirty="0" smtClean="0">
                <a:ln>
                  <a:noFill/>
                </a:ln>
                <a:solidFill>
                  <a:srgbClr val="000000"/>
                </a:solidFill>
                <a:effectLst/>
                <a:latin typeface="Gill Sans" charset="0"/>
                <a:ea typeface="ヒラギノ角ゴ ProN W3" charset="0"/>
                <a:cs typeface="ヒラギノ角ゴ ProN W3" charset="0"/>
                <a:sym typeface="Gill Sans" charset="0"/>
              </a:rPr>
              <a:t> DNS Engine</a:t>
            </a:r>
          </a:p>
        </p:txBody>
      </p:sp>
      <p:cxnSp>
        <p:nvCxnSpPr>
          <p:cNvPr id="30" name="Straight Arrow Connector 29"/>
          <p:cNvCxnSpPr>
            <a:stCxn id="24" idx="3"/>
            <a:endCxn id="28" idx="2"/>
          </p:cNvCxnSpPr>
          <p:nvPr/>
        </p:nvCxnSpPr>
        <p:spPr bwMode="auto">
          <a:xfrm flipV="1">
            <a:off x="4495800" y="5181600"/>
            <a:ext cx="697145" cy="611622"/>
          </a:xfrm>
          <a:prstGeom prst="straightConnector1">
            <a:avLst/>
          </a:prstGeom>
          <a:solidFill>
            <a:schemeClr val="accent1"/>
          </a:solidFill>
          <a:ln w="254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6248400" y="2971800"/>
            <a:ext cx="2249334" cy="523220"/>
          </a:xfrm>
          <a:prstGeom prst="rect">
            <a:avLst/>
          </a:prstGeom>
          <a:solidFill>
            <a:schemeClr val="bg1"/>
          </a:solidFill>
          <a:ln>
            <a:noFill/>
          </a:ln>
        </p:spPr>
        <p:txBody>
          <a:bodyPr wrap="none" rtlCol="0">
            <a:spAutoFit/>
          </a:bodyPr>
          <a:lstStyle/>
          <a:p>
            <a:pPr marL="285750" indent="-285750" algn="l">
              <a:buFont typeface="Arial"/>
              <a:buChar char="•"/>
            </a:pPr>
            <a:r>
              <a:rPr lang="en-US" sz="1400" dirty="0" smtClean="0"/>
              <a:t>Limit group membership</a:t>
            </a:r>
          </a:p>
          <a:p>
            <a:pPr marL="285750" indent="-285750" algn="l">
              <a:buFont typeface="Arial"/>
              <a:buChar char="•"/>
            </a:pPr>
            <a:r>
              <a:rPr lang="en-US" sz="1400" dirty="0" err="1" smtClean="0"/>
              <a:t>Async</a:t>
            </a:r>
            <a:r>
              <a:rPr lang="en-US" sz="1400" dirty="0" smtClean="0"/>
              <a:t> job information</a:t>
            </a:r>
            <a:endParaRPr lang="en-US" sz="1400" dirty="0"/>
          </a:p>
        </p:txBody>
      </p:sp>
    </p:spTree>
    <p:extLst>
      <p:ext uri="{BB962C8B-B14F-4D97-AF65-F5344CB8AC3E}">
        <p14:creationId xmlns:p14="http://schemas.microsoft.com/office/powerpoint/2010/main" val="3674997062"/>
      </p:ext>
    </p:extLst>
  </p:cSld>
  <p:clrMapOvr>
    <a:masterClrMapping/>
  </p:clrMapOvr>
  <p:transition xmlns:p14="http://schemas.microsoft.com/office/powerpoint/2010/main"/>
</p:sld>
</file>

<file path=ppt/theme/theme1.xml><?xml version="1.0" encoding="utf-8"?>
<a:theme xmlns:a="http://schemas.openxmlformats.org/drawingml/2006/main" name="Default - Title and Content">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Default - Title and Content">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ED0EA2870DE34C8CDD9D866D92E10A" ma:contentTypeVersion="0" ma:contentTypeDescription="Create a new document." ma:contentTypeScope="" ma:versionID="d1b4309b15ba6fdd6b0b077525d219de">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5B125B8-F366-4283-B926-41D8C901C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758188B-0D45-4098-9DF8-0F8888753FD7}">
  <ds:schemaRefs>
    <ds:schemaRef ds:uri="http://schemas.microsoft.com/sharepoint/v3/contenttype/forms"/>
  </ds:schemaRefs>
</ds:datastoreItem>
</file>

<file path=customXml/itemProps3.xml><?xml version="1.0" encoding="utf-8"?>
<ds:datastoreItem xmlns:ds="http://schemas.openxmlformats.org/officeDocument/2006/customXml" ds:itemID="{85F57E1B-8E8E-4B61-9917-25689DDB4980}">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13424</TotalTime>
  <Pages>0</Pages>
  <Words>735</Words>
  <Characters>0</Characters>
  <Application>Microsoft Macintosh PowerPoint</Application>
  <PresentationFormat>On-screen Show (4:3)</PresentationFormat>
  <Lines>0</Lines>
  <Paragraphs>57</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Default - Title and Content</vt:lpstr>
      <vt:lpstr>BASIC ARCHITECTURE</vt:lpstr>
      <vt:lpstr>BASIC ARCHITECTURE (cont’d)</vt:lpstr>
      <vt:lpstr>BASIC ARCHITECTURE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rackspace</dc:creator>
  <cp:keywords/>
  <dc:description/>
  <cp:lastModifiedBy>Randall Burt</cp:lastModifiedBy>
  <cp:revision>303</cp:revision>
  <cp:lastPrinted>2011-02-16T00:06:42Z</cp:lastPrinted>
  <dcterms:modified xsi:type="dcterms:W3CDTF">2011-10-25T22:52:43Z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0x0101007CED0EA2870DE34C8CDD9D866D92E10A</vt:lpwstr>
  </property>
</Properties>
</file>