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49" r:id="rId5"/>
  </p:sldMasterIdLst>
  <p:notesMasterIdLst>
    <p:notesMasterId r:id="rId9"/>
  </p:notesMasterIdLst>
  <p:handoutMasterIdLst>
    <p:handoutMasterId r:id="rId10"/>
  </p:handoutMasterIdLst>
  <p:sldIdLst>
    <p:sldId id="256" r:id="rId6"/>
    <p:sldId id="280" r:id="rId7"/>
    <p:sldId id="281" r:id="rId8"/>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399" autoAdjust="0"/>
  </p:normalViewPr>
  <p:slideViewPr>
    <p:cSldViewPr>
      <p:cViewPr>
        <p:scale>
          <a:sx n="75" d="100"/>
          <a:sy n="75" d="100"/>
        </p:scale>
        <p:origin x="-1512"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10/24/11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10/24/11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292410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presentation we will cover </a:t>
            </a:r>
          </a:p>
          <a:p>
            <a:endParaRPr lang="en-US" dirty="0" smtClean="0"/>
          </a:p>
          <a:p>
            <a:pPr marL="457200" indent="-457200">
              <a:buFont typeface="Arial"/>
              <a:buChar char="•"/>
            </a:pPr>
            <a:r>
              <a:rPr lang="en-US" dirty="0" smtClean="0"/>
              <a:t>What is Cloud DNS?</a:t>
            </a:r>
          </a:p>
          <a:p>
            <a:pPr marL="457200" indent="-457200">
              <a:buFont typeface="Arial"/>
              <a:buChar char="•"/>
            </a:pPr>
            <a:endParaRPr lang="en-US" dirty="0" smtClean="0"/>
          </a:p>
          <a:p>
            <a:pPr marL="457200" indent="-457200">
              <a:buFont typeface="Arial"/>
              <a:buChar char="•"/>
            </a:pPr>
            <a:r>
              <a:rPr lang="en-US" dirty="0" smtClean="0"/>
              <a:t>What new features and benefits are we offering customers?</a:t>
            </a:r>
          </a:p>
          <a:p>
            <a:pPr marL="457200" indent="-457200">
              <a:buFont typeface="Arial"/>
              <a:buChar char="•"/>
            </a:pPr>
            <a:endParaRPr lang="en-US" dirty="0" smtClean="0"/>
          </a:p>
          <a:p>
            <a:pPr marL="457200" indent="-457200">
              <a:buFont typeface="Arial"/>
              <a:buChar char="•"/>
            </a:pPr>
            <a:r>
              <a:rPr lang="en-US" dirty="0" smtClean="0"/>
              <a:t>Who is this for?</a:t>
            </a:r>
          </a:p>
          <a:p>
            <a:pPr marL="457200" indent="-457200">
              <a:buFont typeface="Arial"/>
              <a:buChar char="•"/>
            </a:pPr>
            <a:endParaRPr lang="en-US" dirty="0" smtClean="0"/>
          </a:p>
          <a:p>
            <a:pPr marL="457200" indent="-457200">
              <a:buFont typeface="Arial"/>
              <a:buChar char="•"/>
            </a:pPr>
            <a:r>
              <a:rPr lang="en-US" dirty="0" smtClean="0"/>
              <a:t>When does it launch?</a:t>
            </a:r>
          </a:p>
          <a:p>
            <a:pPr marL="457200" indent="-457200">
              <a:buFont typeface="Arial"/>
              <a:buChar char="•"/>
            </a:pPr>
            <a:endParaRPr lang="en-US" dirty="0" smtClean="0"/>
          </a:p>
          <a:p>
            <a:pPr marL="457200" indent="-457200">
              <a:buFont typeface="Arial"/>
              <a:buChar char="•"/>
            </a:pPr>
            <a:r>
              <a:rPr lang="en-US" dirty="0" smtClean="0"/>
              <a:t>How much does it cost?</a:t>
            </a:r>
          </a:p>
          <a:p>
            <a:pPr marL="457200" indent="-457200">
              <a:buFont typeface="Arial"/>
              <a:buChar char="•"/>
            </a:pPr>
            <a:endParaRPr lang="en-US" dirty="0" smtClean="0"/>
          </a:p>
          <a:p>
            <a:pPr marL="457200" indent="-457200">
              <a:buFont typeface="Arial"/>
              <a:buChar char="•"/>
            </a:pPr>
            <a:r>
              <a:rPr lang="en-US" dirty="0" smtClean="0"/>
              <a:t>How does my customer get it?</a:t>
            </a:r>
          </a:p>
          <a:p>
            <a:pPr marL="0" indent="0">
              <a:buNone/>
            </a:pPr>
            <a:endParaRPr lang="en-US" dirty="0" smtClean="0"/>
          </a:p>
          <a:p>
            <a:pPr marL="457200" indent="-457200">
              <a:buFont typeface="Arial"/>
              <a:buChar char="•"/>
            </a:pPr>
            <a:r>
              <a:rPr lang="en-US" dirty="0" smtClean="0"/>
              <a:t>Who do I contact for questions?</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3</a:t>
            </a:fld>
            <a:endParaRPr lang="en-US" dirty="0"/>
          </a:p>
        </p:txBody>
      </p:sp>
    </p:spTree>
    <p:extLst>
      <p:ext uri="{BB962C8B-B14F-4D97-AF65-F5344CB8AC3E}">
        <p14:creationId xmlns:p14="http://schemas.microsoft.com/office/powerpoint/2010/main" val="275169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30906763"/>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770607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30425"/>
            <a:ext cx="1943100" cy="3508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30425"/>
            <a:ext cx="5676900" cy="350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636063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318999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3505559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952304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7924252"/>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364139"/>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5486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122879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5064601"/>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1026" name="Rectangle 2"/>
          <p:cNvSpPr>
            <a:spLocks noGrp="1" noChangeArrowheads="1"/>
          </p:cNvSpPr>
          <p:nvPr>
            <p:ph type="body" idx="1"/>
          </p:nvPr>
        </p:nvSpPr>
        <p:spPr bwMode="auto">
          <a:xfrm>
            <a:off x="1371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Calibri"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pic>
        <p:nvPicPr>
          <p:cNvPr id="4"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l="1613" r="1613" b="4827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5" name="Rectangle 4"/>
          <p:cNvSpPr>
            <a:spLocks/>
          </p:cNvSpPr>
          <p:nvPr userDrawn="1"/>
        </p:nvSpPr>
        <p:spPr bwMode="auto">
          <a:xfrm>
            <a:off x="0" y="5791200"/>
            <a:ext cx="9156700" cy="1066800"/>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pic>
        <p:nvPicPr>
          <p:cNvPr id="6"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33800" y="6096000"/>
            <a:ext cx="1566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7" name="Rectangle 6"/>
          <p:cNvSpPr>
            <a:spLocks/>
          </p:cNvSpPr>
          <p:nvPr userDrawn="1"/>
        </p:nvSpPr>
        <p:spPr bwMode="auto">
          <a:xfrm>
            <a:off x="1066800" y="1143000"/>
            <a:ext cx="7099300" cy="4038600"/>
          </a:xfrm>
          <a:prstGeom prst="rect">
            <a:avLst/>
          </a:prstGeom>
          <a:solidFill>
            <a:schemeClr val="bg1">
              <a:lumMod val="95000"/>
            </a:schemeClr>
          </a:solidFill>
          <a:ln>
            <a:noFill/>
          </a:ln>
          <a:effectLst>
            <a:outerShdw blurRad="254000" dist="38099" dir="2700000" algn="ctr" rotWithShape="0">
              <a:schemeClr val="bg2">
                <a:alpha val="34000"/>
              </a:schemeClr>
            </a:outerShdw>
          </a:effectLst>
          <a:extLst/>
        </p:spPr>
        <p:txBody>
          <a:bodyPr lIns="0" tIns="0" rIns="0" bIns="0"/>
          <a:lstStyle/>
          <a:p>
            <a:pPr>
              <a:defRPr/>
            </a:pPr>
            <a:endParaRPr lang="en-US" dirty="0"/>
          </a:p>
        </p:txBody>
      </p:sp>
      <p:sp>
        <p:nvSpPr>
          <p:cNvPr id="8" name="Rectangle 8"/>
          <p:cNvSpPr>
            <a:spLocks/>
          </p:cNvSpPr>
          <p:nvPr userDrawn="1"/>
        </p:nvSpPr>
        <p:spPr bwMode="auto">
          <a:xfrm>
            <a:off x="152400" y="6553200"/>
            <a:ext cx="18875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sz="1400" dirty="0">
                <a:solidFill>
                  <a:srgbClr val="BFBFBF"/>
                </a:solidFill>
                <a:latin typeface="Arial Bold" charset="0"/>
                <a:ea typeface="ＭＳ Ｐゴシック" charset="0"/>
                <a:sym typeface="Arial Bold" charset="0"/>
              </a:rPr>
              <a:t>Confidential Material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xmlns:p14="http://schemas.microsoft.com/office/powerpoint/2010/main"/>
  <p:hf hdr="0" ftr="0" dt="0"/>
  <p:txStyles>
    <p:titleStyle>
      <a:lvl1pPr algn="ctr" rtl="0" eaLnBrk="0" fontAlgn="base" hangingPunct="0">
        <a:spcBef>
          <a:spcPct val="0"/>
        </a:spcBef>
        <a:spcAft>
          <a:spcPct val="0"/>
        </a:spcAft>
        <a:defRPr sz="4400">
          <a:solidFill>
            <a:srgbClr val="FFFFFF"/>
          </a:solidFill>
          <a:latin typeface="+mj-lt"/>
          <a:ea typeface="+mj-ea"/>
          <a:cs typeface="+mj-cs"/>
          <a:sym typeface="Calibri Bold" charset="0"/>
        </a:defRPr>
      </a:lvl1pPr>
      <a:lvl2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ctr" rtl="0" eaLnBrk="0" fontAlgn="base" hangingPunct="0">
        <a:spcBef>
          <a:spcPts val="700"/>
        </a:spcBef>
        <a:spcAft>
          <a:spcPct val="0"/>
        </a:spcAft>
        <a:defRPr sz="2800">
          <a:solidFill>
            <a:srgbClr val="FFFFFF"/>
          </a:solidFill>
          <a:latin typeface="+mn-lt"/>
          <a:ea typeface="+mn-ea"/>
          <a:cs typeface="+mn-cs"/>
          <a:sym typeface="Calibri" charset="0"/>
        </a:defRPr>
      </a:lvl1pPr>
      <a:lvl2pPr marL="419100" indent="38100" algn="ctr" rtl="0" eaLnBrk="0" fontAlgn="base" hangingPunct="0">
        <a:spcBef>
          <a:spcPts val="700"/>
        </a:spcBef>
        <a:spcAft>
          <a:spcPct val="0"/>
        </a:spcAft>
        <a:defRPr sz="2800">
          <a:solidFill>
            <a:srgbClr val="878787"/>
          </a:solidFill>
          <a:latin typeface="+mn-lt"/>
          <a:ea typeface="+mn-ea"/>
          <a:cs typeface="+mn-cs"/>
          <a:sym typeface="Calibri" charset="0"/>
        </a:defRPr>
      </a:lvl2pPr>
      <a:lvl3pPr marL="876300" indent="38100" algn="ctr" rtl="0" eaLnBrk="0" fontAlgn="base" hangingPunct="0">
        <a:spcBef>
          <a:spcPts val="600"/>
        </a:spcBef>
        <a:spcAft>
          <a:spcPct val="0"/>
        </a:spcAft>
        <a:defRPr sz="2400">
          <a:solidFill>
            <a:srgbClr val="878787"/>
          </a:solidFill>
          <a:latin typeface="+mn-lt"/>
          <a:ea typeface="+mn-ea"/>
          <a:cs typeface="+mn-cs"/>
          <a:sym typeface="Calibri" charset="0"/>
        </a:defRPr>
      </a:lvl3pPr>
      <a:lvl4pPr marL="1333500" indent="38100" algn="ctr" rtl="0" eaLnBrk="0" fontAlgn="base" hangingPunct="0">
        <a:spcBef>
          <a:spcPts val="500"/>
        </a:spcBef>
        <a:spcAft>
          <a:spcPct val="0"/>
        </a:spcAft>
        <a:defRPr sz="2000">
          <a:solidFill>
            <a:srgbClr val="878787"/>
          </a:solidFill>
          <a:latin typeface="+mn-lt"/>
          <a:ea typeface="+mn-ea"/>
          <a:cs typeface="+mn-cs"/>
          <a:sym typeface="Calibri" charset="0"/>
        </a:defRPr>
      </a:lvl4pPr>
      <a:lvl5pPr marL="1790700" indent="38100" algn="ctr" rtl="0" eaLnBrk="0" fontAlgn="base" hangingPunct="0">
        <a:spcBef>
          <a:spcPts val="500"/>
        </a:spcBef>
        <a:spcAft>
          <a:spcPct val="0"/>
        </a:spcAft>
        <a:defRPr sz="2000">
          <a:solidFill>
            <a:srgbClr val="878787"/>
          </a:solidFill>
          <a:latin typeface="+mn-lt"/>
          <a:ea typeface="+mn-ea"/>
          <a:cs typeface="+mn-cs"/>
          <a:sym typeface="Calibri" charset="0"/>
        </a:defRPr>
      </a:lvl5pPr>
      <a:lvl6pPr marL="2247900" algn="ctr" rtl="0" fontAlgn="base">
        <a:spcBef>
          <a:spcPts val="500"/>
        </a:spcBef>
        <a:spcAft>
          <a:spcPct val="0"/>
        </a:spcAft>
        <a:defRPr sz="2000">
          <a:solidFill>
            <a:srgbClr val="878787"/>
          </a:solidFill>
          <a:latin typeface="+mn-lt"/>
          <a:ea typeface="+mn-ea"/>
          <a:cs typeface="+mn-cs"/>
          <a:sym typeface="Calibri" charset="0"/>
        </a:defRPr>
      </a:lvl6pPr>
      <a:lvl7pPr marL="2705100" algn="ctr" rtl="0" fontAlgn="base">
        <a:spcBef>
          <a:spcPts val="500"/>
        </a:spcBef>
        <a:spcAft>
          <a:spcPct val="0"/>
        </a:spcAft>
        <a:defRPr sz="2000">
          <a:solidFill>
            <a:srgbClr val="878787"/>
          </a:solidFill>
          <a:latin typeface="+mn-lt"/>
          <a:ea typeface="+mn-ea"/>
          <a:cs typeface="+mn-cs"/>
          <a:sym typeface="Calibri" charset="0"/>
        </a:defRPr>
      </a:lvl7pPr>
      <a:lvl8pPr marL="3162300" algn="ctr" rtl="0" fontAlgn="base">
        <a:spcBef>
          <a:spcPts val="500"/>
        </a:spcBef>
        <a:spcAft>
          <a:spcPct val="0"/>
        </a:spcAft>
        <a:defRPr sz="2000">
          <a:solidFill>
            <a:srgbClr val="878787"/>
          </a:solidFill>
          <a:latin typeface="+mn-lt"/>
          <a:ea typeface="+mn-ea"/>
          <a:cs typeface="+mn-cs"/>
          <a:sym typeface="Calibri" charset="0"/>
        </a:defRPr>
      </a:lvl8pPr>
      <a:lvl9pPr marL="3619500" algn="ctr" rtl="0" fontAlgn="base">
        <a:spcBef>
          <a:spcPts val="500"/>
        </a:spcBef>
        <a:spcAft>
          <a:spcPct val="0"/>
        </a:spcAft>
        <a:defRPr sz="2000">
          <a:solidFill>
            <a:srgbClr val="878787"/>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l="1613" r="1613" b="4827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76" name="Rectangle 4"/>
          <p:cNvSpPr>
            <a:spLocks/>
          </p:cNvSpPr>
          <p:nvPr/>
        </p:nvSpPr>
        <p:spPr bwMode="auto">
          <a:xfrm>
            <a:off x="0" y="5791200"/>
            <a:ext cx="9156700" cy="1066800"/>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6096000"/>
            <a:ext cx="1566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80" name="Rectangle 8"/>
          <p:cNvSpPr>
            <a:spLocks/>
          </p:cNvSpPr>
          <p:nvPr/>
        </p:nvSpPr>
        <p:spPr bwMode="auto">
          <a:xfrm>
            <a:off x="152400" y="6553200"/>
            <a:ext cx="18875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sz="1400" dirty="0">
                <a:solidFill>
                  <a:srgbClr val="BFBFBF"/>
                </a:solidFill>
                <a:latin typeface="Arial Bold" charset="0"/>
                <a:ea typeface="ＭＳ Ｐゴシック" charset="0"/>
                <a:sym typeface="Arial Bold" charset="0"/>
              </a:rPr>
              <a:t>Confidential Material</a:t>
            </a:r>
          </a:p>
        </p:txBody>
      </p:sp>
      <p:sp>
        <p:nvSpPr>
          <p:cNvPr id="3" name="Rectangle 2"/>
          <p:cNvSpPr/>
          <p:nvPr/>
        </p:nvSpPr>
        <p:spPr>
          <a:xfrm>
            <a:off x="228600" y="3048000"/>
            <a:ext cx="8686800" cy="2667000"/>
          </a:xfrm>
          <a:prstGeom prst="rect">
            <a:avLst/>
          </a:prstGeom>
        </p:spPr>
        <p:txBody>
          <a:bodyPr wrap="square">
            <a:noAutofit/>
          </a:bodyPr>
          <a:lstStyle/>
          <a:p>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Automate </a:t>
            </a:r>
            <a:r>
              <a:rPr lang="en-US" sz="4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and </a:t>
            </a:r>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Simplify </a:t>
            </a:r>
            <a:r>
              <a:rPr lang="en-US" sz="4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DNS </a:t>
            </a:r>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Management</a:t>
            </a:r>
            <a:endPar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endParaRPr>
          </a:p>
          <a:p>
            <a:endPar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endParaRPr>
          </a:p>
          <a:p>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Emmanuel </a:t>
            </a:r>
            <a:r>
              <a:rPr lang="en-US" sz="28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Ankutse</a:t>
            </a:r>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 – Software Engineer - Platform</a:t>
            </a:r>
          </a:p>
          <a:p>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Randall Burt</a:t>
            </a:r>
            <a:r>
              <a:rPr lang="en-US" sz="28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 </a:t>
            </a:r>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 Software Engineer - Platform</a:t>
            </a:r>
            <a:endParaRPr lang="en-US" sz="28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endParaRPr>
          </a:p>
        </p:txBody>
      </p:sp>
      <p:sp>
        <p:nvSpPr>
          <p:cNvPr id="5" name="Rectangle 4"/>
          <p:cNvSpPr/>
          <p:nvPr/>
        </p:nvSpPr>
        <p:spPr>
          <a:xfrm>
            <a:off x="1219200" y="838200"/>
            <a:ext cx="6400800" cy="1908215"/>
          </a:xfrm>
          <a:prstGeom prst="rect">
            <a:avLst/>
          </a:prstGeom>
        </p:spPr>
        <p:txBody>
          <a:bodyPr wrap="square">
            <a:spAutoFit/>
          </a:bodyPr>
          <a:lstStyle/>
          <a:p>
            <a:r>
              <a:rPr lang="en-US" sz="5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Cloud </a:t>
            </a:r>
            <a:r>
              <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DNS</a:t>
            </a:r>
          </a:p>
          <a:p>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Rackspace </a:t>
            </a:r>
            <a:r>
              <a:rPr lang="en-US" sz="3200" dirty="0" err="1"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TechTalk</a:t>
            </a:r>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 </a:t>
            </a:r>
          </a:p>
          <a:p>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October 28, 2011</a:t>
            </a:r>
            <a:endParaRPr lang="en-US" sz="3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pPr marL="457200" indent="-457200">
              <a:buFont typeface="Arial"/>
              <a:buChar char="•"/>
            </a:pPr>
            <a:r>
              <a:rPr lang="en-US" dirty="0"/>
              <a:t>What is Cloud DNS?</a:t>
            </a:r>
          </a:p>
          <a:p>
            <a:pPr marL="457200" indent="-457200">
              <a:buFont typeface="Arial"/>
              <a:buChar char="•"/>
            </a:pPr>
            <a:endParaRPr lang="en-US" dirty="0"/>
          </a:p>
          <a:p>
            <a:pPr marL="457200" indent="-457200">
              <a:buFont typeface="Arial"/>
              <a:buChar char="•"/>
            </a:pPr>
            <a:r>
              <a:rPr lang="en-US" dirty="0" smtClean="0"/>
              <a:t>Overall Goals of the Product</a:t>
            </a:r>
          </a:p>
          <a:p>
            <a:pPr marL="457200" indent="-457200">
              <a:buFont typeface="Arial"/>
              <a:buChar char="•"/>
            </a:pPr>
            <a:endParaRPr lang="en-US" dirty="0" smtClean="0"/>
          </a:p>
          <a:p>
            <a:pPr marL="457200" indent="-457200">
              <a:buFont typeface="Arial"/>
              <a:buChar char="•"/>
            </a:pPr>
            <a:r>
              <a:rPr lang="en-US" dirty="0" smtClean="0"/>
              <a:t>Architecture and External System Interfaces</a:t>
            </a:r>
            <a:endParaRPr lang="en-US" dirty="0"/>
          </a:p>
          <a:p>
            <a:pPr marL="457200" indent="-457200">
              <a:buFont typeface="Arial"/>
              <a:buChar char="•"/>
            </a:pPr>
            <a:endParaRPr lang="en-US" dirty="0" smtClean="0"/>
          </a:p>
          <a:p>
            <a:pPr marL="457200" indent="-457200">
              <a:buFont typeface="Arial"/>
              <a:buChar char="•"/>
            </a:pPr>
            <a:r>
              <a:rPr lang="en-US" dirty="0" smtClean="0"/>
              <a:t>Technology Choices and the Benefits and Drawbacks</a:t>
            </a:r>
            <a:endParaRPr lang="en-US" dirty="0"/>
          </a:p>
          <a:p>
            <a:pPr marL="457200" indent="-457200">
              <a:buFont typeface="Arial"/>
              <a:buChar char="•"/>
            </a:pPr>
            <a:endParaRPr lang="en-US" dirty="0"/>
          </a:p>
          <a:p>
            <a:pPr marL="457200" indent="-457200">
              <a:buFont typeface="Arial"/>
              <a:buChar char="•"/>
            </a:pPr>
            <a:r>
              <a:rPr lang="en-US" dirty="0" smtClean="0"/>
              <a:t>Technical Challenges and Resolutions</a:t>
            </a:r>
          </a:p>
          <a:p>
            <a:pPr marL="457200" indent="-457200">
              <a:buFont typeface="Arial"/>
              <a:buChar char="•"/>
            </a:pPr>
            <a:endParaRPr lang="en-US" dirty="0" smtClean="0"/>
          </a:p>
          <a:p>
            <a:pPr marL="457200" indent="-457200">
              <a:buFont typeface="Arial"/>
              <a:buChar char="•"/>
            </a:pPr>
            <a:r>
              <a:rPr lang="en-US" dirty="0" smtClean="0"/>
              <a:t>API Demo</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spTree>
    <p:extLst>
      <p:ext uri="{BB962C8B-B14F-4D97-AF65-F5344CB8AC3E}">
        <p14:creationId xmlns:p14="http://schemas.microsoft.com/office/powerpoint/2010/main" val="302222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WHAT IS CLOUD DNS?</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r>
              <a:rPr lang="en-US" dirty="0" err="1" smtClean="0"/>
              <a:t>RESTful</a:t>
            </a:r>
            <a:r>
              <a:rPr lang="en-US" dirty="0" smtClean="0"/>
              <a:t> API for managing Cloud customer domains</a:t>
            </a:r>
            <a:endParaRPr lang="en-US" dirty="0"/>
          </a:p>
          <a:p>
            <a:pPr marL="457200" indent="-457200">
              <a:buFont typeface="Arial"/>
              <a:buChar char="•"/>
            </a:pPr>
            <a:endParaRPr lang="en-US" dirty="0"/>
          </a:p>
          <a:p>
            <a:pPr marL="819150" lvl="1" indent="-457200">
              <a:buFont typeface="Arial"/>
              <a:buChar char="•"/>
            </a:pPr>
            <a:r>
              <a:rPr lang="en-US" dirty="0" smtClean="0"/>
              <a:t>Public API for customers</a:t>
            </a:r>
          </a:p>
          <a:p>
            <a:pPr marL="457200" indent="-457200">
              <a:buFont typeface="Arial"/>
              <a:buChar char="•"/>
            </a:pPr>
            <a:endParaRPr lang="en-US" dirty="0" smtClean="0"/>
          </a:p>
          <a:p>
            <a:pPr marL="819150" lvl="1" indent="-457200">
              <a:buFont typeface="Arial"/>
              <a:buChar char="•"/>
            </a:pPr>
            <a:r>
              <a:rPr lang="en-US" dirty="0" smtClean="0"/>
              <a:t>Management API for internal use</a:t>
            </a:r>
          </a:p>
          <a:p>
            <a:pPr marL="457200" indent="-457200">
              <a:buFont typeface="Arial"/>
              <a:buChar char="•"/>
            </a:pPr>
            <a:endParaRPr lang="en-US" dirty="0"/>
          </a:p>
          <a:p>
            <a:pPr marL="457200" indent="-457200">
              <a:buFont typeface="Arial"/>
              <a:buChar char="•"/>
            </a:pPr>
            <a:r>
              <a:rPr lang="en-US" dirty="0" smtClean="0"/>
              <a:t>Free; value add for any Cloud customer</a:t>
            </a:r>
            <a:endParaRPr lang="en-US" dirty="0"/>
          </a:p>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Default - 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13344</TotalTime>
  <Pages>0</Pages>
  <Words>407</Words>
  <Characters>0</Characters>
  <Application>Microsoft Macintosh PowerPoint</Application>
  <PresentationFormat>On-screen Show (4:3)</PresentationFormat>
  <Lines>0</Lines>
  <Paragraphs>64</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Default - Title Slide</vt:lpstr>
      <vt:lpstr>Default - Title and Content</vt:lpstr>
      <vt:lpstr>PowerPoint Presentation</vt:lpstr>
      <vt:lpstr>AGENDA</vt:lpstr>
      <vt:lpstr>WHAT IS CLOUD DNS?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295</cp:revision>
  <cp:lastPrinted>2011-02-16T00:06:42Z</cp:lastPrinted>
  <dcterms:modified xsi:type="dcterms:W3CDTF">2011-10-24T20:19:52Z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