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9"/>
  </p:notesMasterIdLst>
  <p:handoutMasterIdLst>
    <p:handoutMasterId r:id="rId10"/>
  </p:handoutMasterIdLst>
  <p:sldIdLst>
    <p:sldId id="280" r:id="rId5"/>
    <p:sldId id="281" r:id="rId6"/>
    <p:sldId id="298" r:id="rId7"/>
    <p:sldId id="299" r:id="rId8"/>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399" autoAdjust="0"/>
  </p:normalViewPr>
  <p:slideViewPr>
    <p:cSldViewPr>
      <p:cViewPr>
        <p:scale>
          <a:sx n="75" d="100"/>
          <a:sy n="75" d="100"/>
        </p:scale>
        <p:origin x="-2176"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10/24/11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10/24/11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this presentation we will cover </a:t>
            </a:r>
          </a:p>
          <a:p>
            <a:endParaRPr lang="en-US" dirty="0" smtClean="0"/>
          </a:p>
          <a:p>
            <a:pPr marL="457200" indent="-457200">
              <a:buFont typeface="Arial"/>
              <a:buChar char="•"/>
            </a:pPr>
            <a:r>
              <a:rPr lang="en-US" dirty="0" smtClean="0"/>
              <a:t>What is Cloud DNS?</a:t>
            </a:r>
          </a:p>
          <a:p>
            <a:pPr marL="457200" indent="-457200">
              <a:buFont typeface="Arial"/>
              <a:buChar char="•"/>
            </a:pPr>
            <a:endParaRPr lang="en-US" dirty="0" smtClean="0"/>
          </a:p>
          <a:p>
            <a:pPr marL="457200" indent="-457200">
              <a:buFont typeface="Arial"/>
              <a:buChar char="•"/>
            </a:pPr>
            <a:r>
              <a:rPr lang="en-US" dirty="0" smtClean="0"/>
              <a:t>What new features and benefits are we offering customers?</a:t>
            </a:r>
          </a:p>
          <a:p>
            <a:pPr marL="457200" indent="-457200">
              <a:buFont typeface="Arial"/>
              <a:buChar char="•"/>
            </a:pPr>
            <a:endParaRPr lang="en-US" dirty="0" smtClean="0"/>
          </a:p>
          <a:p>
            <a:pPr marL="457200" indent="-457200">
              <a:buFont typeface="Arial"/>
              <a:buChar char="•"/>
            </a:pPr>
            <a:r>
              <a:rPr lang="en-US" dirty="0" smtClean="0"/>
              <a:t>Who is this for?</a:t>
            </a:r>
          </a:p>
          <a:p>
            <a:pPr marL="457200" indent="-457200">
              <a:buFont typeface="Arial"/>
              <a:buChar char="•"/>
            </a:pPr>
            <a:endParaRPr lang="en-US" dirty="0" smtClean="0"/>
          </a:p>
          <a:p>
            <a:pPr marL="457200" indent="-457200">
              <a:buFont typeface="Arial"/>
              <a:buChar char="•"/>
            </a:pPr>
            <a:r>
              <a:rPr lang="en-US" dirty="0" smtClean="0"/>
              <a:t>When does it launch?</a:t>
            </a:r>
          </a:p>
          <a:p>
            <a:pPr marL="457200" indent="-457200">
              <a:buFont typeface="Arial"/>
              <a:buChar char="•"/>
            </a:pPr>
            <a:endParaRPr lang="en-US" dirty="0" smtClean="0"/>
          </a:p>
          <a:p>
            <a:pPr marL="457200" indent="-457200">
              <a:buFont typeface="Arial"/>
              <a:buChar char="•"/>
            </a:pPr>
            <a:r>
              <a:rPr lang="en-US" dirty="0" smtClean="0"/>
              <a:t>How much does it cost?</a:t>
            </a:r>
          </a:p>
          <a:p>
            <a:pPr marL="457200" indent="-457200">
              <a:buFont typeface="Arial"/>
              <a:buChar char="•"/>
            </a:pPr>
            <a:endParaRPr lang="en-US" dirty="0" smtClean="0"/>
          </a:p>
          <a:p>
            <a:pPr marL="457200" indent="-457200">
              <a:buFont typeface="Arial"/>
              <a:buChar char="•"/>
            </a:pPr>
            <a:r>
              <a:rPr lang="en-US" dirty="0" smtClean="0"/>
              <a:t>How does my customer get it?</a:t>
            </a:r>
          </a:p>
          <a:p>
            <a:pPr marL="0" indent="0">
              <a:buNone/>
            </a:pPr>
            <a:endParaRPr lang="en-US" dirty="0" smtClean="0"/>
          </a:p>
          <a:p>
            <a:pPr marL="457200" indent="-457200">
              <a:buFont typeface="Arial"/>
              <a:buChar char="•"/>
            </a:pPr>
            <a:r>
              <a:rPr lang="en-US" dirty="0" smtClean="0"/>
              <a:t>Who do I contact for questions?</a:t>
            </a:r>
          </a:p>
          <a:p>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1</a:t>
            </a:fld>
            <a:endParaRPr lang="en-US" dirty="0"/>
          </a:p>
        </p:txBody>
      </p:sp>
    </p:spTree>
    <p:extLst>
      <p:ext uri="{BB962C8B-B14F-4D97-AF65-F5344CB8AC3E}">
        <p14:creationId xmlns:p14="http://schemas.microsoft.com/office/powerpoint/2010/main" val="66273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3</a:t>
            </a:fld>
            <a:endParaRPr lang="en-US" dirty="0"/>
          </a:p>
        </p:txBody>
      </p:sp>
    </p:spTree>
    <p:extLst>
      <p:ext uri="{BB962C8B-B14F-4D97-AF65-F5344CB8AC3E}">
        <p14:creationId xmlns:p14="http://schemas.microsoft.com/office/powerpoint/2010/main" val="275169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Domain Name System is essentially the phone</a:t>
            </a:r>
            <a:r>
              <a:rPr lang="en-US" sz="1200" kern="1200" baseline="0" dirty="0" smtClean="0">
                <a:solidFill>
                  <a:schemeClr val="tx1"/>
                </a:solidFill>
                <a:latin typeface="+mn-lt"/>
                <a:ea typeface="+mn-ea"/>
                <a:cs typeface="+mn-cs"/>
              </a:rPr>
              <a:t>book for the internet.   It manages the relationships between IP address (the phone numbers), and domains (individuals and corporations).  </a:t>
            </a:r>
            <a:r>
              <a:rPr lang="en-US" sz="1200" kern="1200" dirty="0" smtClean="0">
                <a:solidFill>
                  <a:schemeClr val="tx1"/>
                </a:solidFill>
                <a:latin typeface="+mn-lt"/>
                <a:ea typeface="+mn-ea"/>
                <a:cs typeface="+mn-cs"/>
              </a:rPr>
              <a:t>All domains and their components, such as mail servers, utilize DNS to resolve to the appropriate locations.</a:t>
            </a:r>
          </a:p>
          <a:p>
            <a:endParaRPr lang="en-US" sz="1200" kern="1200" dirty="0" smtClean="0">
              <a:solidFill>
                <a:schemeClr val="tx1"/>
              </a:solidFill>
              <a:latin typeface="+mn-lt"/>
              <a:ea typeface="+mn-ea"/>
              <a:cs typeface="+mn-cs"/>
            </a:endParaRPr>
          </a:p>
          <a:p>
            <a:pPr marL="171450" indent="-171450">
              <a:buFont typeface="Arial"/>
              <a:buChar char="•"/>
            </a:pPr>
            <a:r>
              <a:rPr lang="en-US" sz="1200" b="1" kern="1200" dirty="0" smtClean="0">
                <a:solidFill>
                  <a:schemeClr val="tx1"/>
                </a:solidFill>
                <a:latin typeface="+mn-lt"/>
                <a:ea typeface="+mn-ea"/>
                <a:cs typeface="+mn-cs"/>
              </a:rPr>
              <a:t>Domians:</a:t>
            </a:r>
            <a:r>
              <a:rPr lang="en-US" sz="1200" kern="1200" dirty="0" smtClean="0">
                <a:solidFill>
                  <a:schemeClr val="tx1"/>
                </a:solidFill>
                <a:latin typeface="+mn-lt"/>
                <a:ea typeface="+mn-ea"/>
                <a:cs typeface="+mn-cs"/>
              </a:rPr>
              <a:t> A domain is an entity/container of all DNS-related information containing one or more records.</a:t>
            </a:r>
          </a:p>
          <a:p>
            <a:pPr marL="171450" indent="-171450">
              <a:buFont typeface="Arial"/>
              <a:buChar char="•"/>
            </a:pPr>
            <a:r>
              <a:rPr lang="en-US" sz="1200" b="1" kern="1200" dirty="0" smtClean="0">
                <a:solidFill>
                  <a:schemeClr val="tx1"/>
                </a:solidFill>
                <a:latin typeface="+mn-lt"/>
                <a:ea typeface="+mn-ea"/>
                <a:cs typeface="+mn-cs"/>
              </a:rPr>
              <a:t>Subdomians: </a:t>
            </a:r>
            <a:r>
              <a:rPr lang="en-US" sz="1200" kern="1200" dirty="0" smtClean="0">
                <a:solidFill>
                  <a:schemeClr val="tx1"/>
                </a:solidFill>
                <a:latin typeface="+mn-lt"/>
                <a:ea typeface="+mn-ea"/>
                <a:cs typeface="+mn-cs"/>
              </a:rPr>
              <a:t>Subdomains are domains within a parent domain, and subdomains cannot be registered.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Subdomains allow you to delegate domains. Subdomains can themselves have subdomains,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 third-level, fourth-level, fifth-level, and deeper levels of nesting are possible.</a:t>
            </a:r>
          </a:p>
          <a:p>
            <a:pPr marL="171450" indent="-171450">
              <a:buFont typeface="Arial"/>
              <a:buChar char="•"/>
            </a:pPr>
            <a:r>
              <a:rPr lang="en-US" sz="1200" b="1" kern="1200" dirty="0" smtClean="0">
                <a:solidFill>
                  <a:schemeClr val="tx1"/>
                </a:solidFill>
                <a:latin typeface="+mn-lt"/>
                <a:ea typeface="+mn-ea"/>
                <a:cs typeface="+mn-cs"/>
              </a:rPr>
              <a:t>Records: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DNS record belongs to a particular domain and is used to specify information about the domain. There are several types of DNS records. Each record type contains particular information used to describe that record’s purpose. Examples include mail exchange (MX) records which specify the mail server for a particular domain and name server (NS) records which specify the authoritative name servers for a domain.</a:t>
            </a:r>
          </a:p>
          <a:p>
            <a:pPr marL="0" indent="0">
              <a:buFont typeface="Arial"/>
              <a:buNone/>
            </a:pPr>
            <a:endParaRPr lang="en-US" dirty="0" smtClean="0"/>
          </a:p>
          <a:p>
            <a:pPr marL="0" indent="0">
              <a:buFont typeface="Arial"/>
              <a:buNone/>
            </a:pPr>
            <a:r>
              <a:rPr lang="en-US" b="1" dirty="0" smtClean="0"/>
              <a:t>Existing Rackspace</a:t>
            </a:r>
            <a:r>
              <a:rPr lang="en-US" b="1" baseline="0" dirty="0" smtClean="0"/>
              <a:t> </a:t>
            </a:r>
            <a:r>
              <a:rPr lang="en-US" b="1" dirty="0" smtClean="0"/>
              <a:t>DNS Infrastructure (Globally Distributed Anycast Network)</a:t>
            </a:r>
          </a:p>
          <a:p>
            <a:r>
              <a:rPr lang="en-US" sz="1200" kern="1200" dirty="0" smtClean="0">
                <a:solidFill>
                  <a:schemeClr val="tx1"/>
                </a:solidFill>
                <a:latin typeface="+mn-lt"/>
                <a:ea typeface="+mn-ea"/>
                <a:cs typeface="+mn-cs"/>
              </a:rPr>
              <a:t>Rackspace currently has DNS servers located in Texas, Virginia, Chicago, Hong Kong and London.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Within each datacenter, we have our nameservers split up so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we have no single point of failure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front of our DNS servers.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Using anycast, we broadcast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IP addresses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from each location.  This gives us two advantages.</a:t>
            </a:r>
          </a:p>
          <a:p>
            <a:pPr marL="171450" indent="-171450">
              <a:buFont typeface="Arial"/>
              <a:buChar char="•"/>
            </a:pPr>
            <a:r>
              <a:rPr lang="en-US" sz="1200" kern="1200" dirty="0" smtClean="0">
                <a:solidFill>
                  <a:schemeClr val="tx1"/>
                </a:solidFill>
                <a:latin typeface="+mn-lt"/>
                <a:ea typeface="+mn-ea"/>
                <a:cs typeface="+mn-cs"/>
              </a:rPr>
              <a:t>The DNS queries will generally go to the geographically closest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nameservers.  This gives faster results no matter where the queries originate.  </a:t>
            </a:r>
          </a:p>
          <a:p>
            <a:pPr marL="171450" indent="-171450">
              <a:buFont typeface="Arial"/>
              <a:buChar char="•"/>
            </a:pPr>
            <a:r>
              <a:rPr lang="en-US" sz="1200" kern="1200" dirty="0" smtClean="0">
                <a:solidFill>
                  <a:schemeClr val="tx1"/>
                </a:solidFill>
                <a:latin typeface="+mn-lt"/>
                <a:ea typeface="+mn-ea"/>
                <a:cs typeface="+mn-cs"/>
              </a:rPr>
              <a:t>If an entire datacenter were to fail, or even if</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all of the DNS servers within a specific datacenter were to fail,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DNS queries will automatically start going to the next best location.</a:t>
            </a:r>
          </a:p>
          <a:p>
            <a:pPr marL="0" indent="0">
              <a:buFont typeface="Arial"/>
              <a:buNone/>
            </a:pP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All of our DNS servers are monitored 24/7, and we receive alerts in our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email and on our phones if anything goes wrong.</a:t>
            </a:r>
          </a:p>
          <a:p>
            <a:pPr marL="0" indent="0">
              <a:buFont typeface="Arial"/>
              <a:buNone/>
            </a:pPr>
            <a:endParaRPr lang="en-US" sz="1200" kern="1200" dirty="0" smtClean="0">
              <a:solidFill>
                <a:schemeClr val="tx1"/>
              </a:solidFill>
              <a:latin typeface="+mn-lt"/>
              <a:ea typeface="+mn-ea"/>
              <a:cs typeface="+mn-cs"/>
            </a:endParaRPr>
          </a:p>
          <a:p>
            <a:pPr marL="0" indent="0">
              <a:buFont typeface="Arial"/>
              <a:buNone/>
            </a:pPr>
            <a:r>
              <a:rPr lang="en-US" sz="1200" i="1" kern="1200" dirty="0" smtClean="0">
                <a:solidFill>
                  <a:schemeClr val="tx1"/>
                </a:solidFill>
                <a:latin typeface="+mn-lt"/>
                <a:ea typeface="+mn-ea"/>
                <a:cs typeface="+mn-cs"/>
              </a:rPr>
              <a:t>See Jason</a:t>
            </a:r>
            <a:r>
              <a:rPr lang="en-US" sz="1200" i="1" kern="1200" baseline="0" dirty="0" smtClean="0">
                <a:solidFill>
                  <a:schemeClr val="tx1"/>
                </a:solidFill>
                <a:latin typeface="+mn-lt"/>
                <a:ea typeface="+mn-ea"/>
                <a:cs typeface="+mn-cs"/>
              </a:rPr>
              <a:t> Bratton for more information on our DNS infrastructure.</a:t>
            </a:r>
            <a:endParaRPr lang="en-US" i="1"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4</a:t>
            </a:fld>
            <a:endParaRPr lang="en-US" dirty="0"/>
          </a:p>
        </p:txBody>
      </p:sp>
    </p:spTree>
    <p:extLst>
      <p:ext uri="{BB962C8B-B14F-4D97-AF65-F5344CB8AC3E}">
        <p14:creationId xmlns:p14="http://schemas.microsoft.com/office/powerpoint/2010/main" val="275169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EMPLOYED</a:t>
            </a:r>
            <a:endParaRPr lang="en-US" dirty="0"/>
          </a:p>
        </p:txBody>
      </p:sp>
      <p:sp>
        <p:nvSpPr>
          <p:cNvPr id="3" name="Content Placeholder 2"/>
          <p:cNvSpPr>
            <a:spLocks noGrp="1"/>
          </p:cNvSpPr>
          <p:nvPr>
            <p:ph idx="1"/>
          </p:nvPr>
        </p:nvSpPr>
        <p:spPr/>
        <p:txBody>
          <a:bodyPr>
            <a:normAutofit/>
          </a:bodyPr>
          <a:lstStyle/>
          <a:p>
            <a:pPr marL="457200" indent="-457200">
              <a:buFont typeface="Arial"/>
              <a:buChar char="•"/>
            </a:pPr>
            <a:r>
              <a:rPr lang="en-US" dirty="0" smtClean="0"/>
              <a:t>Apache CXF</a:t>
            </a:r>
          </a:p>
          <a:p>
            <a:pPr marL="457200" indent="-457200">
              <a:buFont typeface="Arial"/>
              <a:buChar char="•"/>
            </a:pPr>
            <a:r>
              <a:rPr lang="en-US" dirty="0" smtClean="0"/>
              <a:t>ServiceMix4 (</a:t>
            </a:r>
            <a:r>
              <a:rPr lang="en-US" dirty="0" err="1" smtClean="0"/>
              <a:t>osgi</a:t>
            </a:r>
            <a:r>
              <a:rPr lang="en-US" dirty="0" smtClean="0"/>
              <a:t>)</a:t>
            </a:r>
          </a:p>
          <a:p>
            <a:pPr marL="457200" indent="-457200">
              <a:buFont typeface="Arial"/>
              <a:buChar char="•"/>
            </a:pPr>
            <a:r>
              <a:rPr lang="en-US" dirty="0" smtClean="0"/>
              <a:t>Spring</a:t>
            </a:r>
          </a:p>
          <a:p>
            <a:pPr marL="457200" indent="-457200">
              <a:buFont typeface="Arial"/>
              <a:buChar char="•"/>
            </a:pPr>
            <a:r>
              <a:rPr lang="en-US" dirty="0" smtClean="0"/>
              <a:t>Dozer</a:t>
            </a:r>
          </a:p>
          <a:p>
            <a:pPr marL="457200" indent="-457200">
              <a:buFont typeface="Arial"/>
              <a:buChar char="•"/>
            </a:pPr>
            <a:r>
              <a:rPr lang="en-US" dirty="0" err="1" smtClean="0"/>
              <a:t>Mockito</a:t>
            </a:r>
            <a:r>
              <a:rPr lang="en-US" dirty="0" smtClean="0"/>
              <a:t>/Spring</a:t>
            </a:r>
          </a:p>
          <a:p>
            <a:pPr marL="457200" indent="-457200">
              <a:buFont typeface="Arial"/>
              <a:buChar char="•"/>
            </a:pPr>
            <a:r>
              <a:rPr lang="en-US" dirty="0" err="1"/>
              <a:t>e</a:t>
            </a:r>
            <a:r>
              <a:rPr lang="en-US" dirty="0" err="1" smtClean="0"/>
              <a:t>hCache</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spTree>
    <p:extLst>
      <p:ext uri="{BB962C8B-B14F-4D97-AF65-F5344CB8AC3E}">
        <p14:creationId xmlns:p14="http://schemas.microsoft.com/office/powerpoint/2010/main" val="302222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spTree>
    <p:extLst>
      <p:ext uri="{BB962C8B-B14F-4D97-AF65-F5344CB8AC3E}">
        <p14:creationId xmlns:p14="http://schemas.microsoft.com/office/powerpoint/2010/main" val="10901199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3</a:t>
            </a:fld>
            <a:endParaRPr lang="en-US" dirty="0"/>
          </a:p>
        </p:txBody>
      </p:sp>
    </p:spTree>
    <p:extLst>
      <p:ext uri="{BB962C8B-B14F-4D97-AF65-F5344CB8AC3E}">
        <p14:creationId xmlns:p14="http://schemas.microsoft.com/office/powerpoint/2010/main" val="1641309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alibri" charset="0"/>
                <a:cs typeface="Calibri" charset="0"/>
                <a:sym typeface="Calibri" charset="0"/>
              </a:rPr>
              <a:t>TECHNOLOGIES EMPLOYED (cont’d)</a:t>
            </a:r>
            <a:endParaRPr lang="en-US" dirty="0"/>
          </a:p>
        </p:txBody>
      </p:sp>
      <p:sp>
        <p:nvSpPr>
          <p:cNvPr id="6" name="Content Placeholder 5"/>
          <p:cNvSpPr>
            <a:spLocks noGrp="1"/>
          </p:cNvSpPr>
          <p:nvPr>
            <p:ph sz="half" idx="1"/>
          </p:nvPr>
        </p:nvSpPr>
        <p:spPr>
          <a:xfrm>
            <a:off x="457200" y="1598613"/>
            <a:ext cx="8305800" cy="4527550"/>
          </a:xfrm>
        </p:spPr>
        <p:txBody>
          <a:bodyPr>
            <a:normAutofit/>
          </a:bodyPr>
          <a:lstStyle/>
          <a:p>
            <a:pPr marL="457200" indent="-45720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4</a:t>
            </a:fld>
            <a:endParaRPr lang="en-US" dirty="0"/>
          </a:p>
        </p:txBody>
      </p:sp>
    </p:spTree>
    <p:extLst>
      <p:ext uri="{BB962C8B-B14F-4D97-AF65-F5344CB8AC3E}">
        <p14:creationId xmlns:p14="http://schemas.microsoft.com/office/powerpoint/2010/main" val="35198162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13347</TotalTime>
  <Pages>0</Pages>
  <Words>880</Words>
  <Characters>0</Characters>
  <Application>Microsoft Macintosh PowerPoint</Application>
  <PresentationFormat>On-screen Show (4:3)</PresentationFormat>
  <Lines>0</Lines>
  <Paragraphs>81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Default - Title and Content</vt:lpstr>
      <vt:lpstr>TECHNOLOGIES EMPLOYED</vt:lpstr>
      <vt:lpstr>TECHNOLOGIES EMPLOYED (cont’d)</vt:lpstr>
      <vt:lpstr>TECHNOLOGIES EMPLOYED (cont’d)</vt:lpstr>
      <vt:lpstr>TECHNOLOGIES EMPLOYED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Microsoft Office User</cp:lastModifiedBy>
  <cp:revision>297</cp:revision>
  <cp:lastPrinted>2011-02-16T00:06:42Z</cp:lastPrinted>
  <dcterms:modified xsi:type="dcterms:W3CDTF">2011-10-24T20:37:16Z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