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49" r:id="rId5"/>
  </p:sldMasterIdLst>
  <p:notesMasterIdLst>
    <p:notesMasterId r:id="rId21"/>
  </p:notesMasterIdLst>
  <p:handoutMasterIdLst>
    <p:handoutMasterId r:id="rId22"/>
  </p:handoutMasterIdLst>
  <p:sldIdLst>
    <p:sldId id="256" r:id="rId6"/>
    <p:sldId id="280" r:id="rId7"/>
    <p:sldId id="281" r:id="rId8"/>
    <p:sldId id="282" r:id="rId9"/>
    <p:sldId id="294" r:id="rId10"/>
    <p:sldId id="295" r:id="rId11"/>
    <p:sldId id="296" r:id="rId12"/>
    <p:sldId id="285" r:id="rId13"/>
    <p:sldId id="287" r:id="rId14"/>
    <p:sldId id="286" r:id="rId15"/>
    <p:sldId id="288" r:id="rId16"/>
    <p:sldId id="262" r:id="rId17"/>
    <p:sldId id="289" r:id="rId18"/>
    <p:sldId id="274" r:id="rId19"/>
    <p:sldId id="291" r:id="rId20"/>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1520"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10/19/11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10/19/11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2924107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CLOUD DNS GA SUPPORT</a:t>
            </a:r>
          </a:p>
          <a:p>
            <a:pPr marL="0" indent="0">
              <a:buNone/>
            </a:pPr>
            <a:r>
              <a:rPr lang="en-US" i="1" dirty="0" smtClean="0"/>
              <a:t>Applies to both Core and Managed Cloud accounts:</a:t>
            </a:r>
          </a:p>
          <a:p>
            <a:pPr marL="171450" indent="-171450">
              <a:buFont typeface="Arial"/>
              <a:buChar char="•"/>
            </a:pPr>
            <a:endParaRPr lang="en-US" dirty="0" smtClean="0"/>
          </a:p>
          <a:p>
            <a:pPr marL="171450" indent="-171450">
              <a:buFont typeface="Arial"/>
              <a:buChar char="•"/>
            </a:pPr>
            <a:r>
              <a:rPr lang="en-US" b="1" dirty="0" smtClean="0"/>
              <a:t>New Support Stuff:</a:t>
            </a:r>
          </a:p>
          <a:p>
            <a:pPr marL="628650" lvl="1" indent="-171450">
              <a:buFont typeface="Arial"/>
              <a:buChar char="•"/>
            </a:pPr>
            <a:r>
              <a:rPr lang="en-US" dirty="0" smtClean="0"/>
              <a:t>Cloud DNS service will be covered by existing product SLAs (Cloud DNS will not have its own SLA)</a:t>
            </a:r>
          </a:p>
          <a:p>
            <a:pPr marL="628650" lvl="1" indent="-171450">
              <a:buFont typeface="Arial"/>
              <a:buChar char="•"/>
            </a:pPr>
            <a:r>
              <a:rPr lang="en-US" dirty="0" smtClean="0"/>
              <a:t>24x7x365 Chat/Phone/Ticket Support</a:t>
            </a:r>
          </a:p>
          <a:p>
            <a:pPr marL="628650" lvl="1" indent="-171450">
              <a:buFont typeface="Arial"/>
              <a:buChar char="•"/>
            </a:pPr>
            <a:r>
              <a:rPr lang="en-US" dirty="0" smtClean="0"/>
              <a:t>Basic customer guidance for what Cloud DNS API calls apply based on customer needs</a:t>
            </a:r>
          </a:p>
          <a:p>
            <a:pPr marL="628650" lvl="1" indent="-171450">
              <a:buFont typeface="Arial"/>
              <a:buChar char="•"/>
            </a:pPr>
            <a:r>
              <a:rPr lang="en-US" dirty="0" smtClean="0"/>
              <a:t>Cloud DNS API authentication troubleshooting and verification</a:t>
            </a:r>
          </a:p>
          <a:p>
            <a:pPr marL="628650" lvl="1" indent="-171450">
              <a:buFont typeface="Arial"/>
              <a:buChar char="•"/>
            </a:pPr>
            <a:r>
              <a:rPr lang="en-US" dirty="0" smtClean="0"/>
              <a:t>Cloud DNS SMEs - 1st Level Escalated Support</a:t>
            </a:r>
          </a:p>
          <a:p>
            <a:pPr marL="628650" lvl="1" indent="-171450">
              <a:buFont typeface="Arial"/>
              <a:buChar char="•"/>
            </a:pPr>
            <a:r>
              <a:rPr lang="en-US" dirty="0" smtClean="0"/>
              <a:t>Cloud DNS Operations - 2nd Level Escalated Support</a:t>
            </a:r>
          </a:p>
          <a:p>
            <a:pPr marL="628650" lvl="1" indent="-171450">
              <a:buFont typeface="Arial"/>
              <a:buChar char="•"/>
            </a:pPr>
            <a:r>
              <a:rPr lang="en-US" dirty="0" smtClean="0"/>
              <a:t>Cloud DNS Development - 3rd Level Escalated Support</a:t>
            </a:r>
          </a:p>
          <a:p>
            <a:pPr marL="628650" lvl="1" indent="-171450">
              <a:buFont typeface="Arial"/>
              <a:buChar char="•"/>
            </a:pPr>
            <a:r>
              <a:rPr lang="en-US" dirty="0" smtClean="0"/>
              <a:t>Customers should be directed to submit any Cloud DNS feature requests and/or enhancements to http://</a:t>
            </a:r>
            <a:r>
              <a:rPr lang="en-US" dirty="0" err="1" smtClean="0"/>
              <a:t>feedback.rackspacecloud.com</a:t>
            </a:r>
            <a:r>
              <a:rPr lang="en-US" dirty="0" smtClean="0"/>
              <a:t>/forums/71021-product-feedback/category/28803-rackspace-cloud-dns.</a:t>
            </a:r>
          </a:p>
          <a:p>
            <a:pPr marL="171450" indent="-171450">
              <a:buFont typeface="Arial"/>
              <a:buChar char="•"/>
            </a:pPr>
            <a:r>
              <a:rPr lang="en-US" b="1" dirty="0" smtClean="0"/>
              <a:t>Same Support Stuff:</a:t>
            </a:r>
          </a:p>
          <a:p>
            <a:pPr marL="628650" lvl="1" indent="-171450">
              <a:buFont typeface="Arial"/>
              <a:buChar char="•"/>
            </a:pPr>
            <a:r>
              <a:rPr lang="en-US" dirty="0" smtClean="0"/>
              <a:t>Existing CP ticket categories and sub-categories + routing will remain available and as-is today</a:t>
            </a:r>
          </a:p>
          <a:p>
            <a:pPr marL="628650" lvl="1" indent="-171450">
              <a:buFont typeface="Arial"/>
              <a:buChar char="•"/>
            </a:pPr>
            <a:r>
              <a:rPr lang="en-US" dirty="0" smtClean="0"/>
              <a:t>CP authentication troubleshooting and verification</a:t>
            </a:r>
          </a:p>
          <a:p>
            <a:pPr marL="628650" lvl="1" indent="-171450">
              <a:buFont typeface="Arial"/>
              <a:buChar char="•"/>
            </a:pPr>
            <a:r>
              <a:rPr lang="en-US" dirty="0" smtClean="0"/>
              <a:t>Verify Cloud DNS infrastructure availability via existing DNS management/support tools</a:t>
            </a:r>
          </a:p>
          <a:p>
            <a:pPr marL="628650" lvl="1" indent="-171450">
              <a:buFont typeface="Arial"/>
              <a:buChar char="•"/>
            </a:pPr>
            <a:r>
              <a:rPr lang="en-US" dirty="0" smtClean="0"/>
              <a:t>Provide users with documentation where/when available</a:t>
            </a:r>
          </a:p>
          <a:p>
            <a:pPr marL="628650" lvl="1" indent="-171450">
              <a:buFont typeface="Arial"/>
              <a:buChar char="•"/>
            </a:pPr>
            <a:r>
              <a:rPr lang="en-US" dirty="0" smtClean="0"/>
              <a:t>Verify/confirm domain details via existing DNS management/support tools</a:t>
            </a:r>
          </a:p>
          <a:p>
            <a:pPr marL="628650" lvl="1" indent="-171450">
              <a:buFont typeface="Arial"/>
              <a:buChar char="•"/>
            </a:pPr>
            <a:r>
              <a:rPr lang="en-US" dirty="0" smtClean="0"/>
              <a:t>Assistance with domain migrations/transfers</a:t>
            </a:r>
          </a:p>
          <a:p>
            <a:pPr marL="628650" lvl="1" indent="-171450">
              <a:buFont typeface="Arial"/>
              <a:buChar char="•"/>
            </a:pPr>
            <a:r>
              <a:rPr lang="en-US" dirty="0" smtClean="0"/>
              <a:t>DNS Manager - General Support</a:t>
            </a:r>
          </a:p>
          <a:p>
            <a:pPr marL="628650" lvl="1" indent="-171450">
              <a:buFont typeface="Arial"/>
              <a:buChar char="•"/>
            </a:pPr>
            <a:r>
              <a:rPr lang="en-US" dirty="0" smtClean="0"/>
              <a:t>DNS Manager - Escalated Support</a:t>
            </a:r>
          </a:p>
          <a:p>
            <a:pPr marL="628650" lvl="1" indent="-171450">
              <a:buFont typeface="Arial"/>
              <a:buChar char="•"/>
            </a:pPr>
            <a:r>
              <a:rPr lang="en-US" dirty="0" smtClean="0"/>
              <a:t>Rackspace DNS Infrastructure - Escalated Support</a:t>
            </a:r>
          </a:p>
          <a:p>
            <a:pPr marL="0" indent="0">
              <a:buNone/>
            </a:pPr>
            <a:endParaRPr lang="en-US" dirty="0" smtClean="0"/>
          </a:p>
          <a:p>
            <a:pPr marL="171450" indent="-171450">
              <a:buFont typeface="Arial"/>
              <a:buChar char="•"/>
            </a:pPr>
            <a:r>
              <a:rPr lang="en-US" dirty="0" smtClean="0"/>
              <a:t>Core account Support should not create, configure, or delete any domains on behalf of a user; users will be solely responsible for creating, configuring, and deleting domains via API.</a:t>
            </a:r>
          </a:p>
          <a:p>
            <a:pPr marL="171450" indent="-171450">
              <a:buFont typeface="Arial"/>
              <a:buChar char="•"/>
            </a:pPr>
            <a:r>
              <a:rPr lang="en-US" b="1" dirty="0" smtClean="0"/>
              <a:t>NOTE: Managed Cloud Support may choose to provide this level of service based on their discretion and currently set expectations around DNS support at the Managed Cloud account level.</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11</a:t>
            </a:fld>
            <a:endParaRPr lang="en-US" dirty="0"/>
          </a:p>
        </p:txBody>
      </p:sp>
    </p:spTree>
    <p:extLst>
      <p:ext uri="{BB962C8B-B14F-4D97-AF65-F5344CB8AC3E}">
        <p14:creationId xmlns:p14="http://schemas.microsoft.com/office/powerpoint/2010/main" val="364377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12</a:t>
            </a:fld>
            <a:endParaRPr lang="en-US" dirty="0"/>
          </a:p>
        </p:txBody>
      </p:sp>
    </p:spTree>
    <p:extLst>
      <p:ext uri="{BB962C8B-B14F-4D97-AF65-F5344CB8AC3E}">
        <p14:creationId xmlns:p14="http://schemas.microsoft.com/office/powerpoint/2010/main" val="228363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a:t>
            </a:r>
            <a:r>
              <a:rPr lang="en-US" baseline="0" dirty="0" smtClean="0"/>
              <a:t> information can be found at the following links.  </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15</a:t>
            </a:fld>
            <a:endParaRPr lang="en-US" dirty="0"/>
          </a:p>
        </p:txBody>
      </p:sp>
    </p:spTree>
    <p:extLst>
      <p:ext uri="{BB962C8B-B14F-4D97-AF65-F5344CB8AC3E}">
        <p14:creationId xmlns:p14="http://schemas.microsoft.com/office/powerpoint/2010/main" val="3056402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Rackspace Cloud DNS automates and simplifies your Domain Name System management and has many of the features our</a:t>
            </a:r>
            <a:r>
              <a:rPr lang="en-US" sz="1200" kern="1200" baseline="0" dirty="0" smtClean="0">
                <a:solidFill>
                  <a:schemeClr val="tx1"/>
                </a:solidFill>
                <a:effectLst/>
                <a:latin typeface="+mn-lt"/>
                <a:ea typeface="+mn-ea"/>
                <a:cs typeface="+mn-cs"/>
              </a:rPr>
              <a:t> customers have</a:t>
            </a:r>
            <a:r>
              <a:rPr lang="en-US" sz="1200" kern="1200" dirty="0" smtClean="0">
                <a:solidFill>
                  <a:schemeClr val="tx1"/>
                </a:solidFill>
                <a:effectLst/>
                <a:latin typeface="+mn-lt"/>
                <a:ea typeface="+mn-ea"/>
                <a:cs typeface="+mn-cs"/>
              </a:rPr>
              <a:t> been asking for, including:</a:t>
            </a:r>
          </a:p>
          <a:p>
            <a:pPr marL="171450" lvl="0" indent="-171450">
              <a:buFont typeface="Arial"/>
              <a:buChar char="•"/>
            </a:pPr>
            <a:r>
              <a:rPr lang="en-US" sz="1200" kern="1200" dirty="0" smtClean="0">
                <a:solidFill>
                  <a:schemeClr val="tx1"/>
                </a:solidFill>
                <a:effectLst/>
                <a:latin typeface="+mn-lt"/>
                <a:ea typeface="+mn-ea"/>
                <a:cs typeface="+mn-cs"/>
              </a:rPr>
              <a:t>Comprehensive REST-based API </a:t>
            </a:r>
          </a:p>
          <a:p>
            <a:pPr marL="171450" lvl="0" indent="-171450">
              <a:buFont typeface="Arial"/>
              <a:buChar char="•"/>
            </a:pPr>
            <a:r>
              <a:rPr lang="en-US" sz="1200" kern="1200" dirty="0" smtClean="0">
                <a:solidFill>
                  <a:schemeClr val="tx1"/>
                </a:solidFill>
                <a:effectLst/>
                <a:latin typeface="+mn-lt"/>
                <a:ea typeface="+mn-ea"/>
                <a:cs typeface="+mn-cs"/>
              </a:rPr>
              <a:t>Multiple Record Types </a:t>
            </a:r>
          </a:p>
          <a:p>
            <a:pPr marL="171450" lvl="0" indent="-171450">
              <a:buFont typeface="Arial"/>
              <a:buChar char="•"/>
            </a:pPr>
            <a:r>
              <a:rPr lang="en-US" sz="1200" kern="1200" dirty="0" smtClean="0">
                <a:solidFill>
                  <a:schemeClr val="tx1"/>
                </a:solidFill>
                <a:effectLst/>
                <a:latin typeface="+mn-lt"/>
                <a:ea typeface="+mn-ea"/>
                <a:cs typeface="+mn-cs"/>
              </a:rPr>
              <a:t>Performance Improvements</a:t>
            </a:r>
          </a:p>
          <a:p>
            <a:pPr marL="171450" lvl="0" indent="-171450">
              <a:buFont typeface="Arial"/>
              <a:buChar char="•"/>
            </a:pPr>
            <a:r>
              <a:rPr lang="en-US" sz="1200" kern="1200" dirty="0" smtClean="0">
                <a:solidFill>
                  <a:schemeClr val="tx1"/>
                </a:solidFill>
                <a:effectLst/>
                <a:latin typeface="+mn-lt"/>
                <a:ea typeface="+mn-ea"/>
                <a:cs typeface="+mn-cs"/>
              </a:rPr>
              <a:t>Domain Delegation </a:t>
            </a:r>
          </a:p>
          <a:p>
            <a:pPr marL="171450" lvl="0" indent="-171450">
              <a:buFont typeface="Arial"/>
              <a:buChar char="•"/>
            </a:pPr>
            <a:r>
              <a:rPr lang="en-US" sz="1200" kern="1200" dirty="0" smtClean="0">
                <a:solidFill>
                  <a:schemeClr val="tx1"/>
                </a:solidFill>
                <a:effectLst/>
                <a:latin typeface="+mn-lt"/>
                <a:ea typeface="+mn-ea"/>
                <a:cs typeface="+mn-cs"/>
              </a:rPr>
              <a:t>Full TTL Control</a:t>
            </a:r>
          </a:p>
          <a:p>
            <a:pPr marL="171450" lvl="0" indent="-171450">
              <a:buFont typeface="Arial"/>
              <a:buChar char="•"/>
            </a:pPr>
            <a:r>
              <a:rPr lang="en-US" sz="1200" kern="1200" dirty="0" smtClean="0">
                <a:solidFill>
                  <a:schemeClr val="tx1"/>
                </a:solidFill>
                <a:effectLst/>
                <a:latin typeface="+mn-lt"/>
                <a:ea typeface="+mn-ea"/>
                <a:cs typeface="+mn-cs"/>
              </a:rPr>
              <a:t>Simplified Migration </a:t>
            </a:r>
          </a:p>
          <a:p>
            <a:endParaRPr lang="en-US" baseline="0" dirty="0" smtClean="0"/>
          </a:p>
          <a:p>
            <a:r>
              <a:rPr lang="en-US" dirty="0" smtClean="0"/>
              <a:t>The</a:t>
            </a:r>
            <a:r>
              <a:rPr lang="en-US" baseline="0" dirty="0" smtClean="0"/>
              <a:t> available management operations allow you to e</a:t>
            </a:r>
            <a:r>
              <a:rPr lang="en-US" dirty="0" smtClean="0"/>
              <a:t>asily manage domains, sub-domains, and records via the REST-based API. You can list, add, modify, and remove domains and records, as well as import and export domains.</a:t>
            </a:r>
          </a:p>
          <a:p>
            <a:endParaRPr lang="en-US" dirty="0" smtClean="0"/>
          </a:p>
          <a:p>
            <a:r>
              <a:rPr lang="en-US" dirty="0" smtClean="0"/>
              <a:t>Additionally,</a:t>
            </a:r>
            <a:r>
              <a:rPr lang="en-US" baseline="0" dirty="0" smtClean="0"/>
              <a:t> advanced operations are available that allow you to easily manage </a:t>
            </a:r>
            <a:r>
              <a:rPr lang="en-US" dirty="0" smtClean="0"/>
              <a:t>mail servers, zone delegation, and create SPF records.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a:t>
            </a:r>
            <a:r>
              <a:rPr lang="en-US" baseline="0" dirty="0" smtClean="0"/>
              <a:t> bringing your DNS configurations to Rackspace is simple. </a:t>
            </a:r>
            <a:r>
              <a:rPr lang="en-US" dirty="0" smtClean="0"/>
              <a:t>The import and export feature allows you to import a BIND 9 formatted zone file of domains and their records into and out of your account.</a:t>
            </a:r>
          </a:p>
          <a:p>
            <a:endParaRPr lang="en-US" dirty="0" smtClean="0"/>
          </a:p>
          <a:p>
            <a:pPr marL="0" indent="0">
              <a:buNone/>
            </a:pPr>
            <a:r>
              <a:rPr lang="en-US" dirty="0" smtClean="0"/>
              <a:t> </a:t>
            </a:r>
          </a:p>
          <a:p>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1464064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6</a:t>
            </a:fld>
            <a:endParaRPr lang="en-US" dirty="0"/>
          </a:p>
        </p:txBody>
      </p:sp>
    </p:spTree>
    <p:extLst>
      <p:ext uri="{BB962C8B-B14F-4D97-AF65-F5344CB8AC3E}">
        <p14:creationId xmlns:p14="http://schemas.microsoft.com/office/powerpoint/2010/main" val="312300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t>
            </a:r>
            <a:r>
              <a:rPr lang="en-US" sz="1200" dirty="0" smtClean="0"/>
              <a:t> – IPv4 address used to map hostnames to an IP address of the host</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CNAME</a:t>
            </a:r>
            <a:r>
              <a:rPr lang="en-US" sz="1200" dirty="0" smtClean="0"/>
              <a:t> – canonical name</a:t>
            </a:r>
            <a:r>
              <a:rPr lang="en-US" sz="1200" baseline="0" dirty="0" smtClean="0"/>
              <a:t> record – points to another hostname that already has an A record associated with it.  The CNAME works like an alias.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MX</a:t>
            </a:r>
            <a:r>
              <a:rPr lang="en-US" sz="1200" dirty="0" smtClean="0"/>
              <a:t> – used to specify a mail server that is responsible for accepting email messages on behalf of a recipients domain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SOA</a:t>
            </a:r>
            <a:r>
              <a:rPr lang="en-US" sz="1200" dirty="0" smtClean="0"/>
              <a:t> - </a:t>
            </a:r>
            <a:r>
              <a:rPr lang="en-US" dirty="0" smtClean="0"/>
              <a:t>Specifies authoritative information about a domain, including the primary name server(s), the email of the domain administrator, the domain serial number, and TTL’s</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AAAA</a:t>
            </a:r>
            <a:r>
              <a:rPr lang="en-US" sz="1200" dirty="0" smtClean="0"/>
              <a:t> – IPv6 address used to map hostnames to an</a:t>
            </a:r>
            <a:r>
              <a:rPr lang="en-US" sz="1200" baseline="0" dirty="0" smtClean="0"/>
              <a:t> IP address of the host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NS</a:t>
            </a:r>
            <a:r>
              <a:rPr lang="en-US" sz="1200" dirty="0" smtClean="0"/>
              <a:t> - </a:t>
            </a:r>
            <a:r>
              <a:rPr lang="en-US" dirty="0" smtClean="0"/>
              <a:t>NS (or Name Server) records indicate where the domain’s DNS hosting services are located.  It effectively delegates</a:t>
            </a:r>
            <a:r>
              <a:rPr lang="en-US" baseline="0" dirty="0" smtClean="0"/>
              <a:t> a domain to use a set of name servers.</a:t>
            </a:r>
            <a:r>
              <a:rPr lang="en-US" dirty="0" smtClean="0"/>
              <a:t> </a:t>
            </a:r>
            <a:endParaRPr lang="en-US" sz="1200" dirty="0" smtClean="0"/>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TXT</a:t>
            </a:r>
            <a:r>
              <a:rPr lang="en-US" sz="1200" dirty="0" smtClean="0"/>
              <a:t> -</a:t>
            </a:r>
            <a:r>
              <a:rPr lang="en-US" sz="1200" baseline="0" dirty="0" smtClean="0"/>
              <a:t> This is a text record and is used primarily for SPF and DKIM records. An SPF (Sender Policy Framework) record allows administrators to specify which hosts are allowed to send e-mail from a given domain by creating a specific SPF Record in the public (DNS). Mail exchangers then use the DNS to check that mail from a given domain is being sent by a host sanctioned by that domain's administrators. DomainKeys Identified Mail (DKIM) is a method for associating a domain name to an email, thereby allowing an organization to take responsibility for a message in a way that can be validated by a recipient.</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dirty="0" smtClean="0"/>
              <a:t>SRV</a:t>
            </a:r>
            <a:r>
              <a:rPr lang="en-US" sz="1200" dirty="0" smtClean="0"/>
              <a:t> – used to define the location of (hostname and port) of</a:t>
            </a:r>
            <a:r>
              <a:rPr lang="en-US" sz="1200" baseline="0" dirty="0" smtClean="0"/>
              <a:t> servers used for a specific service</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*Additionally, the service supports DKIM and SPF records. These are TXT records with custom attributes indicating the record type. We do not currently support the SPF RR type as defined in the following RFC</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7</a:t>
            </a:fld>
            <a:endParaRPr lang="en-US" dirty="0"/>
          </a:p>
        </p:txBody>
      </p:sp>
    </p:spTree>
    <p:extLst>
      <p:ext uri="{BB962C8B-B14F-4D97-AF65-F5344CB8AC3E}">
        <p14:creationId xmlns:p14="http://schemas.microsoft.com/office/powerpoint/2010/main" val="313019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As part of the next phase of this project, we will be completely overhauling the DNS management</a:t>
            </a:r>
            <a:r>
              <a:rPr lang="en-US" sz="1200" kern="1200" baseline="0" dirty="0" smtClean="0">
                <a:solidFill>
                  <a:schemeClr val="tx1"/>
                </a:solidFill>
                <a:effectLst/>
                <a:latin typeface="+mn-lt"/>
                <a:ea typeface="+mn-ea"/>
                <a:cs typeface="+mn-cs"/>
              </a:rPr>
              <a:t> within the new Reach UI</a:t>
            </a:r>
            <a:r>
              <a:rPr lang="en-US" sz="1200" kern="1200" dirty="0" smtClean="0">
                <a:solidFill>
                  <a:schemeClr val="tx1"/>
                </a:solidFill>
                <a:effectLst/>
                <a:latin typeface="+mn-lt"/>
                <a:ea typeface="+mn-ea"/>
                <a:cs typeface="+mn-cs"/>
              </a:rPr>
              <a:t>. We will be exposing the full set of capabilities that are available via API, including management of TXT records, TTL settings, import/export and more.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1" i="1" kern="1200" dirty="0" smtClean="0">
                <a:solidFill>
                  <a:schemeClr val="tx1"/>
                </a:solidFill>
                <a:effectLst/>
                <a:latin typeface="+mn-lt"/>
                <a:ea typeface="+mn-ea"/>
                <a:cs typeface="+mn-cs"/>
              </a:rPr>
              <a:t>Note: The Cloud</a:t>
            </a:r>
            <a:r>
              <a:rPr lang="en-US" sz="1200" b="1" i="1" kern="1200" baseline="0" dirty="0" smtClean="0">
                <a:solidFill>
                  <a:schemeClr val="tx1"/>
                </a:solidFill>
                <a:effectLst/>
                <a:latin typeface="+mn-lt"/>
                <a:ea typeface="+mn-ea"/>
                <a:cs typeface="+mn-cs"/>
              </a:rPr>
              <a:t> DNS API will not be integrated into the existing Control Panel.  Minor enhancements to supported record types will continue to be made but will be done through a different set of client libraries.</a:t>
            </a:r>
            <a:endParaRPr lang="en-US" sz="1200" b="1" i="1"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8</a:t>
            </a:fld>
            <a:endParaRPr lang="en-US" dirty="0"/>
          </a:p>
        </p:txBody>
      </p:sp>
    </p:spTree>
    <p:extLst>
      <p:ext uri="{BB962C8B-B14F-4D97-AF65-F5344CB8AC3E}">
        <p14:creationId xmlns:p14="http://schemas.microsoft.com/office/powerpoint/2010/main" val="88816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on to</a:t>
            </a:r>
            <a:r>
              <a:rPr lang="en-US" sz="1200" kern="1200" baseline="0" dirty="0" smtClean="0">
                <a:solidFill>
                  <a:schemeClr val="tx1"/>
                </a:solidFill>
                <a:effectLst/>
                <a:latin typeface="+mn-lt"/>
                <a:ea typeface="+mn-ea"/>
                <a:cs typeface="+mn-cs"/>
              </a:rPr>
              <a:t> the big question, price.  </a:t>
            </a:r>
            <a:r>
              <a:rPr lang="en-US" sz="1200" kern="1200" dirty="0" smtClean="0">
                <a:solidFill>
                  <a:schemeClr val="tx1"/>
                </a:solidFill>
                <a:effectLst/>
                <a:latin typeface="+mn-lt"/>
                <a:ea typeface="+mn-ea"/>
                <a:cs typeface="+mn-cs"/>
              </a:rPr>
              <a:t>Rackspace Cloud DNS  is </a:t>
            </a:r>
            <a:r>
              <a:rPr lang="en-US" sz="1200" b="1" u="sng" kern="1200" dirty="0" smtClean="0">
                <a:solidFill>
                  <a:schemeClr val="tx1"/>
                </a:solidFill>
                <a:effectLst/>
                <a:latin typeface="+mn-lt"/>
                <a:ea typeface="+mn-ea"/>
                <a:cs typeface="+mn-cs"/>
              </a:rPr>
              <a:t>FREE</a:t>
            </a:r>
            <a:r>
              <a:rPr lang="en-US" sz="1200" kern="1200" dirty="0" smtClean="0">
                <a:solidFill>
                  <a:schemeClr val="tx1"/>
                </a:solidFill>
                <a:effectLst/>
                <a:latin typeface="+mn-lt"/>
                <a:ea typeface="+mn-ea"/>
                <a:cs typeface="+mn-cs"/>
              </a:rPr>
              <a:t>.  There is no cost for using the Rackspace Cloud DNS !  Existing Cloud Servers™, Cloud Servers with a managed service level, Cloud Sites™, and RackConnect™ customers have access to the Rackspace Cloud DNS  by default.  This is an excellent product to help sell existing cloud services.</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9</a:t>
            </a:fld>
            <a:endParaRPr lang="en-US" dirty="0"/>
          </a:p>
        </p:txBody>
      </p:sp>
    </p:spTree>
    <p:extLst>
      <p:ext uri="{BB962C8B-B14F-4D97-AF65-F5344CB8AC3E}">
        <p14:creationId xmlns:p14="http://schemas.microsoft.com/office/powerpoint/2010/main" val="200849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a:buChar char="•"/>
            </a:pPr>
            <a:r>
              <a:rPr lang="en-US" sz="1200" kern="1200" dirty="0" smtClean="0">
                <a:solidFill>
                  <a:schemeClr val="tx1"/>
                </a:solidFill>
                <a:effectLst/>
                <a:latin typeface="+mn-lt"/>
                <a:ea typeface="+mn-ea"/>
                <a:cs typeface="+mn-cs"/>
              </a:rPr>
              <a:t>Getting started using</a:t>
            </a:r>
            <a:r>
              <a:rPr lang="en-US" sz="1200" kern="1200" baseline="0" dirty="0" smtClean="0">
                <a:solidFill>
                  <a:schemeClr val="tx1"/>
                </a:solidFill>
                <a:effectLst/>
                <a:latin typeface="+mn-lt"/>
                <a:ea typeface="+mn-ea"/>
                <a:cs typeface="+mn-cs"/>
              </a:rPr>
              <a:t> Rackspace Cloud DNS is easy…</a:t>
            </a:r>
            <a:endParaRPr lang="en-US" sz="1200" kern="1200" dirty="0" smtClean="0">
              <a:solidFill>
                <a:schemeClr val="tx1"/>
              </a:solidFill>
              <a:effectLst/>
              <a:latin typeface="+mn-lt"/>
              <a:ea typeface="+mn-ea"/>
              <a:cs typeface="+mn-cs"/>
            </a:endParaRPr>
          </a:p>
          <a:p>
            <a:pPr marL="171450" lvl="0" indent="-171450">
              <a:buFont typeface="Arial"/>
              <a:buChar char="•"/>
            </a:pPr>
            <a:endParaRPr lang="en-US"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Sign-Up for a Rackspace Cloud Account </a:t>
            </a:r>
          </a:p>
          <a:p>
            <a:pPr marL="628650" lvl="1" indent="-171450">
              <a:buFont typeface="Arial"/>
              <a:buChar char="•"/>
            </a:pPr>
            <a:r>
              <a:rPr lang="en-US" sz="1200" kern="1200" dirty="0" smtClean="0">
                <a:solidFill>
                  <a:schemeClr val="tx1"/>
                </a:solidFill>
                <a:effectLst/>
                <a:latin typeface="+mn-lt"/>
                <a:ea typeface="+mn-ea"/>
                <a:cs typeface="+mn-cs"/>
              </a:rPr>
              <a:t>If you don't have a Rackspace Cloud account, go to the Order Now page and sign up for an account. Once you have a Rackspace Cloud account, you automatically have access to the Rackspace Cloud DNS  using your existing Rackspace Cloud Authentication credentials.  Before you begin, take a look at the Rackspace Cloud DNS  Developers guide for information on accessing and authenticating with the service.</a:t>
            </a:r>
          </a:p>
          <a:p>
            <a:pPr marL="171450" lvl="0" indent="-171450">
              <a:buFont typeface="Arial"/>
              <a:buChar char="•"/>
            </a:pPr>
            <a:r>
              <a:rPr lang="en-US" sz="1200" kern="1200" dirty="0" smtClean="0">
                <a:solidFill>
                  <a:schemeClr val="tx1"/>
                </a:solidFill>
                <a:effectLst/>
                <a:latin typeface="+mn-lt"/>
                <a:ea typeface="+mn-ea"/>
                <a:cs typeface="+mn-cs"/>
              </a:rPr>
              <a:t>Create or Import Domains</a:t>
            </a:r>
          </a:p>
          <a:p>
            <a:pPr marL="628650" lvl="1" indent="-171450">
              <a:buFont typeface="Arial"/>
              <a:buChar char="•"/>
            </a:pPr>
            <a:r>
              <a:rPr lang="en-US" sz="1200" kern="1200" dirty="0" smtClean="0">
                <a:solidFill>
                  <a:schemeClr val="tx1"/>
                </a:solidFill>
                <a:effectLst/>
                <a:latin typeface="+mn-lt"/>
                <a:ea typeface="+mn-ea"/>
                <a:cs typeface="+mn-cs"/>
              </a:rPr>
              <a:t>Using the Rackspace Cloud DNS  API, use the "Create Domains" or “Import Domains” API operation to start managing your domains. </a:t>
            </a:r>
            <a:r>
              <a:rPr lang="en-US" sz="1200" i="1" kern="1200" dirty="0" smtClean="0">
                <a:solidFill>
                  <a:schemeClr val="tx1"/>
                </a:solidFill>
                <a:effectLst/>
                <a:latin typeface="+mn-lt"/>
                <a:ea typeface="+mn-ea"/>
                <a:cs typeface="+mn-cs"/>
              </a:rPr>
              <a:t> Note: If you are already using the DNS management capabilities of the Cloud control panel, then all your existing domains will be capable of being managed from the API.</a:t>
            </a:r>
            <a:endParaRPr lang="en-US"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Begin Managing your Domains</a:t>
            </a:r>
          </a:p>
          <a:p>
            <a:pPr marL="628650" lvl="1" indent="-171450">
              <a:buFont typeface="Arial"/>
              <a:buChar char="•"/>
            </a:pPr>
            <a:r>
              <a:rPr lang="en-US" sz="1200" kern="1200" dirty="0" smtClean="0">
                <a:solidFill>
                  <a:schemeClr val="tx1"/>
                </a:solidFill>
                <a:effectLst/>
                <a:latin typeface="+mn-lt"/>
                <a:ea typeface="+mn-ea"/>
                <a:cs typeface="+mn-cs"/>
              </a:rPr>
              <a:t>Leverage the API to list, add, modify, and remove domains and records as needed.</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10</a:t>
            </a:fld>
            <a:endParaRPr lang="en-US" dirty="0"/>
          </a:p>
        </p:txBody>
      </p:sp>
    </p:spTree>
    <p:extLst>
      <p:ext uri="{BB962C8B-B14F-4D97-AF65-F5344CB8AC3E}">
        <p14:creationId xmlns:p14="http://schemas.microsoft.com/office/powerpoint/2010/main" val="85953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3090676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770607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3100" cy="350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30425"/>
            <a:ext cx="5676900" cy="350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636063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318999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505559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886200"/>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952304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792425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36413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5486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122879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50646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1371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pic>
        <p:nvPicPr>
          <p:cNvPr id="4"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5" name="Rectangle 4"/>
          <p:cNvSpPr>
            <a:spLocks/>
          </p:cNvSpPr>
          <p:nvPr userDrawn="1"/>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6" name="Picture 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7" name="Rectangle 6"/>
          <p:cNvSpPr>
            <a:spLocks/>
          </p:cNvSpPr>
          <p:nvPr userDrawn="1"/>
        </p:nvSpPr>
        <p:spPr bwMode="auto">
          <a:xfrm>
            <a:off x="1066800" y="1143000"/>
            <a:ext cx="7099300" cy="4038600"/>
          </a:xfrm>
          <a:prstGeom prst="rect">
            <a:avLst/>
          </a:prstGeom>
          <a:solidFill>
            <a:schemeClr val="bg1">
              <a:lumMod val="95000"/>
            </a:schemeClr>
          </a:solidFill>
          <a:ln>
            <a:noFill/>
          </a:ln>
          <a:effectLst>
            <a:outerShdw blurRad="254000" dist="38099" dir="2700000" algn="ctr" rotWithShape="0">
              <a:schemeClr val="bg2">
                <a:alpha val="34000"/>
              </a:schemeClr>
            </a:outerShdw>
          </a:effectLst>
          <a:extLst/>
        </p:spPr>
        <p:txBody>
          <a:bodyPr lIns="0" tIns="0" rIns="0" bIns="0"/>
          <a:lstStyle/>
          <a:p>
            <a:pPr>
              <a:defRPr/>
            </a:pPr>
            <a:endParaRPr lang="en-US" dirty="0"/>
          </a:p>
        </p:txBody>
      </p:sp>
      <p:sp>
        <p:nvSpPr>
          <p:cNvPr id="8" name="Rectangle 8"/>
          <p:cNvSpPr>
            <a:spLocks/>
          </p:cNvSpPr>
          <p:nvPr userDrawn="1"/>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hf hdr="0" ftr="0" dt="0"/>
  <p:txStyles>
    <p:titleStyle>
      <a:lvl1pPr algn="ctr" rtl="0" eaLnBrk="0" fontAlgn="base" hangingPunct="0">
        <a:spcBef>
          <a:spcPct val="0"/>
        </a:spcBef>
        <a:spcAft>
          <a:spcPct val="0"/>
        </a:spcAft>
        <a:defRPr sz="4400">
          <a:solidFill>
            <a:srgbClr val="FFFFFF"/>
          </a:solidFill>
          <a:latin typeface="+mj-lt"/>
          <a:ea typeface="+mj-ea"/>
          <a:cs typeface="+mj-cs"/>
          <a:sym typeface="Calibri Bold" charset="0"/>
        </a:defRPr>
      </a:lvl1pPr>
      <a:lvl2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44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ctr" rtl="0" eaLnBrk="0" fontAlgn="base" hangingPunct="0">
        <a:spcBef>
          <a:spcPts val="700"/>
        </a:spcBef>
        <a:spcAft>
          <a:spcPct val="0"/>
        </a:spcAft>
        <a:defRPr sz="2800">
          <a:solidFill>
            <a:srgbClr val="FFFFFF"/>
          </a:solidFill>
          <a:latin typeface="+mn-lt"/>
          <a:ea typeface="+mn-ea"/>
          <a:cs typeface="+mn-cs"/>
          <a:sym typeface="Calibri" charset="0"/>
        </a:defRPr>
      </a:lvl1pPr>
      <a:lvl2pPr marL="419100" indent="38100" algn="ctr" rtl="0" eaLnBrk="0" fontAlgn="base" hangingPunct="0">
        <a:spcBef>
          <a:spcPts val="700"/>
        </a:spcBef>
        <a:spcAft>
          <a:spcPct val="0"/>
        </a:spcAft>
        <a:defRPr sz="2800">
          <a:solidFill>
            <a:srgbClr val="878787"/>
          </a:solidFill>
          <a:latin typeface="+mn-lt"/>
          <a:ea typeface="+mn-ea"/>
          <a:cs typeface="+mn-cs"/>
          <a:sym typeface="Calibri" charset="0"/>
        </a:defRPr>
      </a:lvl2pPr>
      <a:lvl3pPr marL="876300" indent="38100" algn="ctr" rtl="0" eaLnBrk="0" fontAlgn="base" hangingPunct="0">
        <a:spcBef>
          <a:spcPts val="600"/>
        </a:spcBef>
        <a:spcAft>
          <a:spcPct val="0"/>
        </a:spcAft>
        <a:defRPr sz="2400">
          <a:solidFill>
            <a:srgbClr val="878787"/>
          </a:solidFill>
          <a:latin typeface="+mn-lt"/>
          <a:ea typeface="+mn-ea"/>
          <a:cs typeface="+mn-cs"/>
          <a:sym typeface="Calibri" charset="0"/>
        </a:defRPr>
      </a:lvl3pPr>
      <a:lvl4pPr marL="1333500" indent="38100" algn="ctr" rtl="0" eaLnBrk="0" fontAlgn="base" hangingPunct="0">
        <a:spcBef>
          <a:spcPts val="500"/>
        </a:spcBef>
        <a:spcAft>
          <a:spcPct val="0"/>
        </a:spcAft>
        <a:defRPr sz="2000">
          <a:solidFill>
            <a:srgbClr val="878787"/>
          </a:solidFill>
          <a:latin typeface="+mn-lt"/>
          <a:ea typeface="+mn-ea"/>
          <a:cs typeface="+mn-cs"/>
          <a:sym typeface="Calibri" charset="0"/>
        </a:defRPr>
      </a:lvl4pPr>
      <a:lvl5pPr marL="1790700" indent="38100" algn="ctr" rtl="0" eaLnBrk="0" fontAlgn="base" hangingPunct="0">
        <a:spcBef>
          <a:spcPts val="500"/>
        </a:spcBef>
        <a:spcAft>
          <a:spcPct val="0"/>
        </a:spcAft>
        <a:defRPr sz="2000">
          <a:solidFill>
            <a:srgbClr val="878787"/>
          </a:solidFill>
          <a:latin typeface="+mn-lt"/>
          <a:ea typeface="+mn-ea"/>
          <a:cs typeface="+mn-cs"/>
          <a:sym typeface="Calibri" charset="0"/>
        </a:defRPr>
      </a:lvl5pPr>
      <a:lvl6pPr marL="2247900" algn="ctr" rtl="0" fontAlgn="base">
        <a:spcBef>
          <a:spcPts val="500"/>
        </a:spcBef>
        <a:spcAft>
          <a:spcPct val="0"/>
        </a:spcAft>
        <a:defRPr sz="2000">
          <a:solidFill>
            <a:srgbClr val="878787"/>
          </a:solidFill>
          <a:latin typeface="+mn-lt"/>
          <a:ea typeface="+mn-ea"/>
          <a:cs typeface="+mn-cs"/>
          <a:sym typeface="Calibri" charset="0"/>
        </a:defRPr>
      </a:lvl6pPr>
      <a:lvl7pPr marL="2705100" algn="ctr" rtl="0" fontAlgn="base">
        <a:spcBef>
          <a:spcPts val="500"/>
        </a:spcBef>
        <a:spcAft>
          <a:spcPct val="0"/>
        </a:spcAft>
        <a:defRPr sz="2000">
          <a:solidFill>
            <a:srgbClr val="878787"/>
          </a:solidFill>
          <a:latin typeface="+mn-lt"/>
          <a:ea typeface="+mn-ea"/>
          <a:cs typeface="+mn-cs"/>
          <a:sym typeface="Calibri" charset="0"/>
        </a:defRPr>
      </a:lvl7pPr>
      <a:lvl8pPr marL="3162300" algn="ctr" rtl="0" fontAlgn="base">
        <a:spcBef>
          <a:spcPts val="500"/>
        </a:spcBef>
        <a:spcAft>
          <a:spcPct val="0"/>
        </a:spcAft>
        <a:defRPr sz="2000">
          <a:solidFill>
            <a:srgbClr val="878787"/>
          </a:solidFill>
          <a:latin typeface="+mn-lt"/>
          <a:ea typeface="+mn-ea"/>
          <a:cs typeface="+mn-cs"/>
          <a:sym typeface="Calibri" charset="0"/>
        </a:defRPr>
      </a:lvl8pPr>
      <a:lvl9pPr marL="3619500" algn="ctr" rtl="0" fontAlgn="base">
        <a:spcBef>
          <a:spcPts val="500"/>
        </a:spcBef>
        <a:spcAft>
          <a:spcPct val="0"/>
        </a:spcAft>
        <a:defRPr sz="2000">
          <a:solidFill>
            <a:srgbClr val="878787"/>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docs.rackspace.com/api/" TargetMode="External"/><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daniel.morris@rackspace.com" TargetMode="External"/><Relationship Id="rId5" Type="http://schemas.openxmlformats.org/officeDocument/2006/relationships/hyperlink" Target="mailto:nicole.hairston@rackspace.com" TargetMode="External"/><Relationship Id="rId6" Type="http://schemas.openxmlformats.org/officeDocument/2006/relationships/hyperlink" Target="mailto:betsy.luzader@rackspace.com" TargetMode="External"/><Relationship Id="rId7" Type="http://schemas.openxmlformats.org/officeDocument/2006/relationships/hyperlink" Target="mailto:jerry.schwartz@rackspace.com" TargetMode="External"/><Relationship Id="rId8" Type="http://schemas.openxmlformats.org/officeDocument/2006/relationships/hyperlink" Target="mailto:heather.felty@rackspace.com" TargetMode="External"/><Relationship Id="rId9" Type="http://schemas.openxmlformats.org/officeDocument/2006/relationships/hyperlink" Target="mailto:peter.day@rackspace.co.uk" TargetMode="External"/><Relationship Id="rId10" Type="http://schemas.openxmlformats.org/officeDocument/2006/relationships/hyperlink" Target="mailto:matt.johns@rackspace.co.uk" TargetMode="External"/><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www.rackspace.com/cloud/cloud_hosting_products/clouddns" TargetMode="External"/><Relationship Id="rId4" Type="http://schemas.openxmlformats.org/officeDocument/2006/relationships/hyperlink" Target="http://docs.rackspace.com/api/" TargetMode="External"/><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l="1613" r="1613" b="4827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76" name="Rectangle 4"/>
          <p:cNvSpPr>
            <a:spLocks/>
          </p:cNvSpPr>
          <p:nvPr/>
        </p:nvSpPr>
        <p:spPr bwMode="auto">
          <a:xfrm>
            <a:off x="0" y="5791200"/>
            <a:ext cx="9156700" cy="1066800"/>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dirty="0"/>
          </a:p>
        </p:txBody>
      </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6096000"/>
            <a:ext cx="1566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3080" name="Rectangle 8"/>
          <p:cNvSpPr>
            <a:spLocks/>
          </p:cNvSpPr>
          <p:nvPr/>
        </p:nvSpPr>
        <p:spPr bwMode="auto">
          <a:xfrm>
            <a:off x="152400" y="6553200"/>
            <a:ext cx="18875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l"/>
            <a:r>
              <a:rPr lang="en-US" sz="1400" dirty="0">
                <a:solidFill>
                  <a:srgbClr val="BFBFBF"/>
                </a:solidFill>
                <a:latin typeface="Arial Bold" charset="0"/>
                <a:ea typeface="ＭＳ Ｐゴシック" charset="0"/>
                <a:sym typeface="Arial Bold" charset="0"/>
              </a:rPr>
              <a:t>Confidential Material</a:t>
            </a:r>
          </a:p>
        </p:txBody>
      </p:sp>
      <p:sp>
        <p:nvSpPr>
          <p:cNvPr id="3" name="Rectangle 2"/>
          <p:cNvSpPr/>
          <p:nvPr/>
        </p:nvSpPr>
        <p:spPr>
          <a:xfrm>
            <a:off x="228600" y="3048000"/>
            <a:ext cx="8686800" cy="2708434"/>
          </a:xfrm>
          <a:prstGeom prst="rect">
            <a:avLst/>
          </a:prstGeom>
        </p:spPr>
        <p:txBody>
          <a:bodyPr wrap="square">
            <a:spAutoFit/>
          </a:bodyPr>
          <a:lstStyle/>
          <a:p>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Automate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and </a:t>
            </a:r>
            <a:r>
              <a:rPr lang="en-US" sz="4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Simplify </a:t>
            </a:r>
            <a: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DNS Management</a:t>
            </a:r>
            <a:br>
              <a:rPr lang="en-US" sz="4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br>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
            </a:r>
            <a:br>
              <a:rPr lang="en-US" sz="5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br>
            <a:r>
              <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sym typeface="Calibri" charset="0"/>
              </a:rPr>
              <a:t>Daniel Morris, Sr. Product Manager - Platform</a:t>
            </a:r>
            <a:endParaRPr lang="en-US" sz="28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endParaRPr>
          </a:p>
        </p:txBody>
      </p:sp>
      <p:sp>
        <p:nvSpPr>
          <p:cNvPr id="5" name="Rectangle 4"/>
          <p:cNvSpPr/>
          <p:nvPr/>
        </p:nvSpPr>
        <p:spPr>
          <a:xfrm>
            <a:off x="1219200" y="838200"/>
            <a:ext cx="6400800" cy="1415772"/>
          </a:xfrm>
          <a:prstGeom prst="rect">
            <a:avLst/>
          </a:prstGeom>
        </p:spPr>
        <p:txBody>
          <a:bodyPr wrap="square">
            <a:spAutoFit/>
          </a:bodyPr>
          <a:lstStyle/>
          <a:p>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Cloud </a:t>
            </a: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DNS</a:t>
            </a:r>
          </a:p>
          <a:p>
            <a:r>
              <a:rPr lang="en-US" sz="32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a:cs typeface="Arial"/>
              </a:rPr>
              <a:t>Tech Training</a:t>
            </a:r>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SIGN UP</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10</a:t>
            </a:fld>
            <a:endParaRPr lang="en-US" dirty="0"/>
          </a:p>
        </p:txBody>
      </p:sp>
      <p:sp>
        <p:nvSpPr>
          <p:cNvPr id="5" name="Rectangle 4"/>
          <p:cNvSpPr/>
          <p:nvPr/>
        </p:nvSpPr>
        <p:spPr>
          <a:xfrm>
            <a:off x="3733800" y="6324600"/>
            <a:ext cx="1620957" cy="461665"/>
          </a:xfrm>
          <a:prstGeom prst="rect">
            <a:avLst/>
          </a:prstGeom>
        </p:spPr>
        <p:txBody>
          <a:bodyPr wrap="none">
            <a:spAutoFit/>
          </a:bodyPr>
          <a:lstStyle/>
          <a:p>
            <a:pPr lvl="0"/>
            <a:r>
              <a:rPr lang="en-US" sz="2400" dirty="0">
                <a:hlinkClick r:id="rId3"/>
              </a:rPr>
              <a:t>API GUIDE</a:t>
            </a:r>
            <a:endParaRPr lang="en-US" sz="2400" dirty="0"/>
          </a:p>
        </p:txBody>
      </p:sp>
      <p:pic>
        <p:nvPicPr>
          <p:cNvPr id="8" name="Picture 7"/>
          <p:cNvPicPr>
            <a:picLocks noChangeAspect="1"/>
          </p:cNvPicPr>
          <p:nvPr/>
        </p:nvPicPr>
        <p:blipFill>
          <a:blip r:embed="rId4"/>
          <a:stretch>
            <a:fillRect/>
          </a:stretch>
        </p:blipFill>
        <p:spPr>
          <a:xfrm>
            <a:off x="3886200" y="1295400"/>
            <a:ext cx="4577202" cy="468379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Box 8"/>
          <p:cNvSpPr txBox="1"/>
          <p:nvPr/>
        </p:nvSpPr>
        <p:spPr>
          <a:xfrm>
            <a:off x="-228600" y="2286000"/>
            <a:ext cx="4000200" cy="2031325"/>
          </a:xfrm>
          <a:prstGeom prst="rect">
            <a:avLst/>
          </a:prstGeom>
          <a:noFill/>
        </p:spPr>
        <p:txBody>
          <a:bodyPr wrap="square" rtlCol="0">
            <a:spAutoFit/>
          </a:bodyPr>
          <a:lstStyle/>
          <a:p>
            <a:r>
              <a:rPr lang="en-US" dirty="0" smtClean="0">
                <a:latin typeface="Chalkduster"/>
                <a:cs typeface="Chalkduster"/>
              </a:rPr>
              <a:t>Get a Cloud Account</a:t>
            </a:r>
            <a:endParaRPr lang="en-US" dirty="0">
              <a:latin typeface="Chalkduster"/>
              <a:cs typeface="Chalkduster"/>
            </a:endParaRPr>
          </a:p>
        </p:txBody>
      </p:sp>
      <p:cxnSp>
        <p:nvCxnSpPr>
          <p:cNvPr id="11" name="Curved Connector 10"/>
          <p:cNvCxnSpPr>
            <a:stCxn id="9" idx="2"/>
          </p:cNvCxnSpPr>
          <p:nvPr/>
        </p:nvCxnSpPr>
        <p:spPr bwMode="auto">
          <a:xfrm rot="16200000" flipH="1">
            <a:off x="2358613" y="3730212"/>
            <a:ext cx="788075" cy="1962300"/>
          </a:xfrm>
          <a:prstGeom prst="curvedConnector2">
            <a:avLst/>
          </a:prstGeom>
          <a:solidFill>
            <a:schemeClr val="accent1"/>
          </a:solid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4041277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SUPPORT?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Backed by Fanatical Support</a:t>
            </a:r>
          </a:p>
          <a:p>
            <a:r>
              <a:rPr lang="en-US" dirty="0"/>
              <a:t>Chat/phone/ticket support available during normal business hours</a:t>
            </a:r>
          </a:p>
          <a:p>
            <a:endParaRPr lang="en-US" dirty="0"/>
          </a:p>
          <a:p>
            <a:pPr marL="0" indent="0">
              <a:buNone/>
            </a:pPr>
            <a:r>
              <a:rPr lang="en-US" b="1" dirty="0"/>
              <a:t>Support includes:</a:t>
            </a:r>
          </a:p>
          <a:p>
            <a:pPr marL="285750" lvl="0" indent="-285750">
              <a:buFont typeface="Arial"/>
              <a:buChar char="•"/>
            </a:pPr>
            <a:r>
              <a:rPr lang="en-US" dirty="0"/>
              <a:t>Authentication troubleshooting and verification</a:t>
            </a:r>
          </a:p>
          <a:p>
            <a:pPr marL="285750" lvl="0" indent="-285750">
              <a:buFont typeface="Arial"/>
              <a:buChar char="•"/>
            </a:pPr>
            <a:r>
              <a:rPr lang="en-US" dirty="0"/>
              <a:t>Basic Guidance for what API calls to use based on user needs</a:t>
            </a:r>
          </a:p>
          <a:p>
            <a:pPr marL="285750" lvl="0" indent="-285750">
              <a:buFont typeface="Arial"/>
              <a:buChar char="•"/>
            </a:pPr>
            <a:r>
              <a:rPr lang="en-US" dirty="0"/>
              <a:t>Verify DNS infrastructure availability</a:t>
            </a:r>
          </a:p>
          <a:p>
            <a:pPr marL="285750" lvl="0" indent="-285750">
              <a:buFont typeface="Arial"/>
              <a:buChar char="•"/>
            </a:pPr>
            <a:r>
              <a:rPr lang="en-US" dirty="0"/>
              <a:t>Provide documentation where available</a:t>
            </a:r>
          </a:p>
          <a:p>
            <a:pPr marL="285750" lvl="0" indent="-285750">
              <a:buFont typeface="Arial"/>
              <a:buChar char="•"/>
            </a:pPr>
            <a:r>
              <a:rPr lang="en-US" dirty="0"/>
              <a:t>Verify/confirm DNS details</a:t>
            </a:r>
          </a:p>
          <a:p>
            <a:pPr marL="285750" lvl="0" indent="-285750">
              <a:buFont typeface="Arial"/>
              <a:buChar char="•"/>
            </a:pPr>
            <a:r>
              <a:rPr lang="en-US" dirty="0"/>
              <a:t>1</a:t>
            </a:r>
            <a:r>
              <a:rPr lang="en-US" baseline="30000" dirty="0"/>
              <a:t>st</a:t>
            </a:r>
            <a:r>
              <a:rPr lang="en-US" dirty="0"/>
              <a:t>, 2</a:t>
            </a:r>
            <a:r>
              <a:rPr lang="en-US" baseline="30000" dirty="0"/>
              <a:t>nd</a:t>
            </a:r>
            <a:r>
              <a:rPr lang="en-US" dirty="0"/>
              <a:t>, and 3</a:t>
            </a:r>
            <a:r>
              <a:rPr lang="en-US" baseline="30000" dirty="0"/>
              <a:t>rd</a:t>
            </a:r>
            <a:r>
              <a:rPr lang="en-US" dirty="0"/>
              <a:t> level escalation support (see speaker notes)</a:t>
            </a:r>
          </a:p>
          <a:p>
            <a:pPr marL="285750" lvl="0" indent="-285750">
              <a:buFont typeface="Arial"/>
              <a:buChar char="•"/>
            </a:pPr>
            <a:endParaRPr lang="en-US" dirty="0"/>
          </a:p>
          <a:p>
            <a:pPr marL="0" indent="0" algn="ctr">
              <a:buNone/>
            </a:pPr>
            <a:r>
              <a:rPr lang="en-US" sz="3600" i="1" dirty="0"/>
              <a:t>Encourage your customers to begin using the new Cloud DNS API today.  The API’s capabilities available for customers will significantly lower our existing support burden.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11</a:t>
            </a:fld>
            <a:endParaRPr lang="en-US" dirty="0"/>
          </a:p>
        </p:txBody>
      </p:sp>
    </p:spTree>
    <p:extLst>
      <p:ext uri="{BB962C8B-B14F-4D97-AF65-F5344CB8AC3E}">
        <p14:creationId xmlns:p14="http://schemas.microsoft.com/office/powerpoint/2010/main" val="2206875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958" b="17688"/>
          <a:stretch/>
        </p:blipFill>
        <p:spPr bwMode="auto">
          <a:xfrm>
            <a:off x="0" y="1"/>
            <a:ext cx="9144000" cy="84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9221" name="Rectangle 5"/>
          <p:cNvSpPr>
            <a:spLocks noGrp="1" noChangeArrowheads="1"/>
          </p:cNvSpPr>
          <p:nvPr>
            <p:ph type="title"/>
          </p:nvPr>
        </p:nvSpPr>
        <p:spPr>
          <a:xfrm>
            <a:off x="457200" y="-152400"/>
            <a:ext cx="8229600" cy="1143000"/>
          </a:xfrm>
        </p:spPr>
        <p:txBody>
          <a:bodyPr/>
          <a:lstStyle/>
          <a:p>
            <a:pPr eaLnBrk="1" hangingPunct="1">
              <a:defRPr/>
            </a:pPr>
            <a:r>
              <a:rPr lang="en-US" dirty="0" smtClean="0">
                <a:latin typeface="Calibri" charset="0"/>
                <a:cs typeface="Calibri" charset="0"/>
                <a:sym typeface="Calibri" charset="0"/>
              </a:rPr>
              <a:t>QUESTIONS?</a:t>
            </a:r>
            <a:endParaRPr lang="en-US" dirty="0" smtClean="0">
              <a:latin typeface="Calibri" charset="0"/>
              <a:ea typeface="ヒラギノ角ゴ ProN W3" charset="0"/>
              <a:cs typeface="ヒラギノ角ゴ ProN W3" charset="0"/>
              <a:sym typeface="Calibri" charset="0"/>
            </a:endParaRPr>
          </a:p>
        </p:txBody>
      </p:sp>
      <p:pic>
        <p:nvPicPr>
          <p:cNvPr id="6" name="Picture 5" descr="Unknown-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4698" y="1447800"/>
            <a:ext cx="3978404" cy="1981200"/>
          </a:xfrm>
          <a:prstGeom prst="rect">
            <a:avLst/>
          </a:prstGeom>
          <a:ln>
            <a:solidFill>
              <a:srgbClr val="000000"/>
            </a:solidFill>
          </a:ln>
        </p:spPr>
      </p:pic>
      <p:sp>
        <p:nvSpPr>
          <p:cNvPr id="3" name="Content Placeholder 2"/>
          <p:cNvSpPr>
            <a:spLocks noGrp="1"/>
          </p:cNvSpPr>
          <p:nvPr>
            <p:ph idx="1"/>
          </p:nvPr>
        </p:nvSpPr>
        <p:spPr>
          <a:xfrm>
            <a:off x="457200" y="3581400"/>
            <a:ext cx="8229600" cy="2590800"/>
          </a:xfrm>
        </p:spPr>
        <p:txBody>
          <a:bodyPr>
            <a:normAutofit fontScale="92500" lnSpcReduction="20000"/>
          </a:bodyPr>
          <a:lstStyle/>
          <a:p>
            <a:r>
              <a:rPr lang="en-US" dirty="0" smtClean="0"/>
              <a:t>Technical Questions (SME’s)</a:t>
            </a:r>
          </a:p>
          <a:p>
            <a:pPr lvl="1"/>
            <a:r>
              <a:rPr lang="en-US" b="1" dirty="0"/>
              <a:t>First shift: </a:t>
            </a:r>
            <a:r>
              <a:rPr lang="en-US" dirty="0"/>
              <a:t>Darren Carpenter, Travis Hall</a:t>
            </a:r>
          </a:p>
          <a:p>
            <a:pPr lvl="1"/>
            <a:r>
              <a:rPr lang="en-US" b="1" dirty="0"/>
              <a:t>Second shift: </a:t>
            </a:r>
            <a:r>
              <a:rPr lang="en-US" dirty="0"/>
              <a:t>Mark </a:t>
            </a:r>
            <a:r>
              <a:rPr lang="en-US" dirty="0" err="1"/>
              <a:t>Lessel</a:t>
            </a:r>
            <a:endParaRPr lang="en-US" dirty="0"/>
          </a:p>
          <a:p>
            <a:pPr lvl="1"/>
            <a:r>
              <a:rPr lang="en-US" b="1" dirty="0"/>
              <a:t>Third shift: </a:t>
            </a:r>
            <a:r>
              <a:rPr lang="en-US" dirty="0"/>
              <a:t>Sam </a:t>
            </a:r>
            <a:r>
              <a:rPr lang="en-US" dirty="0" err="1"/>
              <a:t>Chapler</a:t>
            </a:r>
            <a:r>
              <a:rPr lang="en-US" dirty="0"/>
              <a:t>, Miguel </a:t>
            </a:r>
            <a:r>
              <a:rPr lang="en-US" dirty="0" smtClean="0"/>
              <a:t>Salazar</a:t>
            </a:r>
          </a:p>
          <a:p>
            <a:r>
              <a:rPr lang="en-US" dirty="0" smtClean="0"/>
              <a:t>Product Questions</a:t>
            </a:r>
          </a:p>
          <a:p>
            <a:pPr lvl="1"/>
            <a:r>
              <a:rPr lang="en-US" dirty="0" smtClean="0"/>
              <a:t>Daniel Morris – daniel.morris@rackspace.com</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13</a:t>
            </a:fld>
            <a:endParaRPr lang="en-US" dirty="0"/>
          </a:p>
        </p:txBody>
      </p:sp>
    </p:spTree>
    <p:extLst>
      <p:ext uri="{BB962C8B-B14F-4D97-AF65-F5344CB8AC3E}">
        <p14:creationId xmlns:p14="http://schemas.microsoft.com/office/powerpoint/2010/main" val="3570639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pPr>
              <a:defRPr/>
            </a:pPr>
            <a:fld id="{40235B44-7812-E045-9CA3-91A28FD9D48B}" type="slidenum">
              <a:rPr lang="en-US"/>
              <a:pPr>
                <a:defRPr/>
              </a:pPr>
              <a:t>14</a:t>
            </a:fld>
            <a:endParaRPr lang="en-US" dirty="0"/>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195" name="Rectangle 3"/>
          <p:cNvSpPr>
            <a:spLocks noGrp="1" noChangeArrowheads="1"/>
          </p:cNvSpPr>
          <p:nvPr>
            <p:ph type="title"/>
          </p:nvPr>
        </p:nvSpPr>
        <p:spPr/>
        <p:txBody>
          <a:bodyPr/>
          <a:lstStyle/>
          <a:p>
            <a:pPr eaLnBrk="1" hangingPunct="1">
              <a:defRPr/>
            </a:pPr>
            <a:r>
              <a:rPr lang="en-US" dirty="0" smtClean="0">
                <a:latin typeface="Calibri" charset="0"/>
                <a:ea typeface="ヒラギノ角ゴ ProN W3" charset="0"/>
                <a:cs typeface="ヒラギノ角ゴ ProN W3" charset="0"/>
                <a:sym typeface="Calibri" charset="0"/>
              </a:rPr>
              <a:t>TEAM CONTACTS</a:t>
            </a:r>
          </a:p>
        </p:txBody>
      </p:sp>
      <p:sp>
        <p:nvSpPr>
          <p:cNvPr id="7173" name="TextBox 1"/>
          <p:cNvSpPr txBox="1">
            <a:spLocks noChangeArrowheads="1"/>
          </p:cNvSpPr>
          <p:nvPr/>
        </p:nvSpPr>
        <p:spPr bwMode="auto">
          <a:xfrm>
            <a:off x="3190875" y="1666875"/>
            <a:ext cx="1857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endParaRPr lang="en-US" dirty="0"/>
          </a:p>
        </p:txBody>
      </p:sp>
      <p:sp>
        <p:nvSpPr>
          <p:cNvPr id="5" name="TextBox 4"/>
          <p:cNvSpPr txBox="1"/>
          <p:nvPr/>
        </p:nvSpPr>
        <p:spPr>
          <a:xfrm>
            <a:off x="228600" y="1447800"/>
            <a:ext cx="8763000" cy="738664"/>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600331162"/>
              </p:ext>
            </p:extLst>
          </p:nvPr>
        </p:nvGraphicFramePr>
        <p:xfrm>
          <a:off x="76201" y="1397000"/>
          <a:ext cx="8991599" cy="3139440"/>
        </p:xfrm>
        <a:graphic>
          <a:graphicData uri="http://schemas.openxmlformats.org/drawingml/2006/table">
            <a:tbl>
              <a:tblPr firstRow="1" bandRow="1">
                <a:tableStyleId>{5202B0CA-FC54-4496-8BCA-5EF66A818D29}</a:tableStyleId>
              </a:tblPr>
              <a:tblGrid>
                <a:gridCol w="2819399"/>
                <a:gridCol w="1752600"/>
                <a:gridCol w="1066800"/>
                <a:gridCol w="3352800"/>
              </a:tblGrid>
              <a:tr h="370840">
                <a:tc>
                  <a:txBody>
                    <a:bodyPr/>
                    <a:lstStyle/>
                    <a:p>
                      <a:r>
                        <a:rPr lang="en-US" dirty="0" smtClean="0"/>
                        <a:t>Role</a:t>
                      </a:r>
                      <a:endParaRPr lang="en-US" dirty="0"/>
                    </a:p>
                  </a:txBody>
                  <a:tcPr/>
                </a:tc>
                <a:tc>
                  <a:txBody>
                    <a:bodyPr/>
                    <a:lstStyle/>
                    <a:p>
                      <a:r>
                        <a:rPr lang="en-US" dirty="0" smtClean="0"/>
                        <a:t>Name</a:t>
                      </a:r>
                      <a:endParaRPr lang="en-US" dirty="0"/>
                    </a:p>
                  </a:txBody>
                  <a:tcPr/>
                </a:tc>
                <a:tc>
                  <a:txBody>
                    <a:bodyPr/>
                    <a:lstStyle/>
                    <a:p>
                      <a:r>
                        <a:rPr lang="en-US" dirty="0" smtClean="0"/>
                        <a:t>Phone</a:t>
                      </a:r>
                      <a:endParaRPr lang="en-US" dirty="0"/>
                    </a:p>
                  </a:txBody>
                  <a:tcPr/>
                </a:tc>
                <a:tc>
                  <a:txBody>
                    <a:bodyPr/>
                    <a:lstStyle/>
                    <a:p>
                      <a:r>
                        <a:rPr lang="en-US" dirty="0" smtClean="0"/>
                        <a:t>E-mail</a:t>
                      </a:r>
                      <a:endParaRPr lang="en-US" dirty="0"/>
                    </a:p>
                  </a:txBody>
                  <a:tcPr/>
                </a:tc>
              </a:tr>
              <a:tr h="518160">
                <a:tc>
                  <a:txBody>
                    <a:bodyPr/>
                    <a:lstStyle/>
                    <a:p>
                      <a:r>
                        <a:rPr lang="en-US" dirty="0" smtClean="0"/>
                        <a:t>Product Manager</a:t>
                      </a:r>
                      <a:endParaRPr lang="en-US" dirty="0"/>
                    </a:p>
                  </a:txBody>
                  <a:tcPr/>
                </a:tc>
                <a:tc>
                  <a:txBody>
                    <a:bodyPr/>
                    <a:lstStyle/>
                    <a:p>
                      <a:r>
                        <a:rPr lang="en-US" dirty="0" smtClean="0"/>
                        <a:t>Daniel Morris</a:t>
                      </a:r>
                      <a:endParaRPr lang="en-US" dirty="0"/>
                    </a:p>
                  </a:txBody>
                  <a:tcPr/>
                </a:tc>
                <a:tc>
                  <a:txBody>
                    <a:bodyPr/>
                    <a:lstStyle/>
                    <a:p>
                      <a:r>
                        <a:rPr lang="en-US" dirty="0" smtClean="0"/>
                        <a:t>501.1176</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900" dirty="0" smtClean="0">
                          <a:hlinkClick r:id="rId4"/>
                        </a:rPr>
                        <a:t>daniel.morris</a:t>
                      </a:r>
                      <a:r>
                        <a:rPr lang="en-US" sz="1900" u="sng" dirty="0" smtClean="0">
                          <a:hlinkClick r:id="rId4"/>
                        </a:rPr>
                        <a:t>@rackspace.com</a:t>
                      </a:r>
                      <a:r>
                        <a:rPr lang="en-US" sz="1900" dirty="0" smtClean="0">
                          <a:hlinkClick r:id="rId4"/>
                        </a:rPr>
                        <a:t> </a:t>
                      </a:r>
                      <a:endParaRPr lang="en-US" sz="1900" dirty="0" smtClean="0"/>
                    </a:p>
                  </a:txBody>
                  <a:tcPr/>
                </a:tc>
              </a:tr>
              <a:tr h="396240">
                <a:tc>
                  <a:txBody>
                    <a:bodyPr/>
                    <a:lstStyle/>
                    <a:p>
                      <a:r>
                        <a:rPr lang="en-US" dirty="0" smtClean="0"/>
                        <a:t>Technical Product</a:t>
                      </a:r>
                      <a:r>
                        <a:rPr lang="en-US" baseline="0" dirty="0" smtClean="0"/>
                        <a:t> </a:t>
                      </a:r>
                      <a:r>
                        <a:rPr lang="en-US" dirty="0" smtClean="0"/>
                        <a:t>Manager</a:t>
                      </a:r>
                      <a:endParaRPr lang="en-US" dirty="0"/>
                    </a:p>
                  </a:txBody>
                  <a:tcPr/>
                </a:tc>
                <a:tc>
                  <a:txBody>
                    <a:bodyPr/>
                    <a:lstStyle/>
                    <a:p>
                      <a:r>
                        <a:rPr lang="en-US" dirty="0" smtClean="0"/>
                        <a:t>Nicole Hairston</a:t>
                      </a:r>
                      <a:endParaRPr lang="en-US" dirty="0"/>
                    </a:p>
                  </a:txBody>
                  <a:tcPr/>
                </a:tc>
                <a:tc>
                  <a:txBody>
                    <a:bodyPr/>
                    <a:lstStyle/>
                    <a:p>
                      <a:r>
                        <a:rPr lang="en-US" dirty="0" smtClean="0"/>
                        <a:t>501.5439</a:t>
                      </a:r>
                      <a:endParaRPr lang="en-US" dirty="0"/>
                    </a:p>
                  </a:txBody>
                  <a:tcPr/>
                </a:tc>
                <a:tc>
                  <a:txBody>
                    <a:bodyPr/>
                    <a:lstStyle/>
                    <a:p>
                      <a:r>
                        <a:rPr lang="en-US" dirty="0" smtClean="0">
                          <a:hlinkClick r:id="rId5"/>
                        </a:rPr>
                        <a:t>nicole.hairston@rackspace.com</a:t>
                      </a:r>
                      <a:endParaRPr lang="en-US" dirty="0"/>
                    </a:p>
                  </a:txBody>
                  <a:tcPr/>
                </a:tc>
              </a:tr>
              <a:tr h="370840">
                <a:tc>
                  <a:txBody>
                    <a:bodyPr/>
                    <a:lstStyle/>
                    <a:p>
                      <a:r>
                        <a:rPr lang="en-US" dirty="0" smtClean="0"/>
                        <a:t>Project Manager</a:t>
                      </a:r>
                      <a:endParaRPr lang="en-US" dirty="0"/>
                    </a:p>
                  </a:txBody>
                  <a:tcPr/>
                </a:tc>
                <a:tc>
                  <a:txBody>
                    <a:bodyPr/>
                    <a:lstStyle/>
                    <a:p>
                      <a:r>
                        <a:rPr lang="en-US" dirty="0" smtClean="0"/>
                        <a:t>Betsy Luzader</a:t>
                      </a:r>
                      <a:endParaRPr lang="en-US" dirty="0"/>
                    </a:p>
                  </a:txBody>
                  <a:tcPr/>
                </a:tc>
                <a:tc>
                  <a:txBody>
                    <a:bodyPr/>
                    <a:lstStyle/>
                    <a:p>
                      <a:r>
                        <a:rPr lang="en-US" dirty="0" smtClean="0"/>
                        <a:t>501.4458</a:t>
                      </a:r>
                      <a:endParaRPr lang="en-US" dirty="0"/>
                    </a:p>
                  </a:txBody>
                  <a:tcPr/>
                </a:tc>
                <a:tc>
                  <a:txBody>
                    <a:bodyPr/>
                    <a:lstStyle/>
                    <a:p>
                      <a:r>
                        <a:rPr lang="en-US" dirty="0" smtClean="0">
                          <a:hlinkClick r:id="rId6"/>
                        </a:rPr>
                        <a:t>betsy.luzader@rackspace.com</a:t>
                      </a:r>
                      <a:endParaRPr lang="en-US" dirty="0"/>
                    </a:p>
                  </a:txBody>
                  <a:tcPr/>
                </a:tc>
              </a:tr>
              <a:tr h="370840">
                <a:tc>
                  <a:txBody>
                    <a:bodyPr/>
                    <a:lstStyle/>
                    <a:p>
                      <a:r>
                        <a:rPr lang="en-US" dirty="0" smtClean="0"/>
                        <a:t>Product Marketing</a:t>
                      </a:r>
                      <a:endParaRPr lang="en-US" dirty="0"/>
                    </a:p>
                  </a:txBody>
                  <a:tcPr/>
                </a:tc>
                <a:tc>
                  <a:txBody>
                    <a:bodyPr/>
                    <a:lstStyle/>
                    <a:p>
                      <a:r>
                        <a:rPr lang="en-US" dirty="0" smtClean="0"/>
                        <a:t>Jerry Schwartz</a:t>
                      </a:r>
                      <a:endParaRPr lang="en-US" dirty="0"/>
                    </a:p>
                  </a:txBody>
                  <a:tcPr/>
                </a:tc>
                <a:tc>
                  <a:txBody>
                    <a:bodyPr/>
                    <a:lstStyle/>
                    <a:p>
                      <a:r>
                        <a:rPr lang="en-US" dirty="0" smtClean="0"/>
                        <a:t>501.3227</a:t>
                      </a:r>
                      <a:endParaRPr lang="en-US" dirty="0"/>
                    </a:p>
                  </a:txBody>
                  <a:tcPr/>
                </a:tc>
                <a:tc>
                  <a:txBody>
                    <a:bodyPr/>
                    <a:lstStyle/>
                    <a:p>
                      <a:r>
                        <a:rPr lang="en-US" sz="1800" u="sng" dirty="0" smtClean="0">
                          <a:hlinkClick r:id="rId7"/>
                        </a:rPr>
                        <a:t>jerry.schwartz@rackspace.com</a:t>
                      </a:r>
                      <a:r>
                        <a:rPr lang="en-US" sz="1800" dirty="0" smtClean="0"/>
                        <a:t> </a:t>
                      </a:r>
                      <a:endParaRPr lang="en-US" dirty="0"/>
                    </a:p>
                  </a:txBody>
                  <a:tcPr/>
                </a:tc>
              </a:tr>
              <a:tr h="370840">
                <a:tc>
                  <a:txBody>
                    <a:bodyPr/>
                    <a:lstStyle/>
                    <a:p>
                      <a:r>
                        <a:rPr lang="en-US" dirty="0" smtClean="0"/>
                        <a:t>Launch Manager</a:t>
                      </a:r>
                      <a:endParaRPr lang="en-US" dirty="0"/>
                    </a:p>
                  </a:txBody>
                  <a:tcPr/>
                </a:tc>
                <a:tc>
                  <a:txBody>
                    <a:bodyPr/>
                    <a:lstStyle/>
                    <a:p>
                      <a:r>
                        <a:rPr lang="en-US" dirty="0" smtClean="0"/>
                        <a:t>Heather</a:t>
                      </a:r>
                      <a:r>
                        <a:rPr lang="en-US" baseline="0" dirty="0" smtClean="0"/>
                        <a:t> Felty</a:t>
                      </a:r>
                      <a:endParaRPr lang="en-US" dirty="0"/>
                    </a:p>
                  </a:txBody>
                  <a:tcPr/>
                </a:tc>
                <a:tc>
                  <a:txBody>
                    <a:bodyPr/>
                    <a:lstStyle/>
                    <a:p>
                      <a:r>
                        <a:rPr lang="en-US" dirty="0" smtClean="0"/>
                        <a:t>501.5513</a:t>
                      </a:r>
                      <a:endParaRPr lang="en-US" dirty="0"/>
                    </a:p>
                  </a:txBody>
                  <a:tcPr/>
                </a:tc>
                <a:tc>
                  <a:txBody>
                    <a:bodyPr/>
                    <a:lstStyle/>
                    <a:p>
                      <a:r>
                        <a:rPr lang="en-US" dirty="0" smtClean="0">
                          <a:hlinkClick r:id="rId8"/>
                        </a:rPr>
                        <a:t>heather.felty@rackspace.com</a:t>
                      </a:r>
                      <a:endParaRPr lang="en-US" dirty="0"/>
                    </a:p>
                  </a:txBody>
                  <a:tcPr/>
                </a:tc>
              </a:tr>
              <a:tr h="370840">
                <a:tc>
                  <a:txBody>
                    <a:bodyPr/>
                    <a:lstStyle/>
                    <a:p>
                      <a:r>
                        <a:rPr lang="en-US" dirty="0" smtClean="0"/>
                        <a:t>UK Product Manager</a:t>
                      </a:r>
                      <a:endParaRPr lang="en-US" dirty="0"/>
                    </a:p>
                  </a:txBody>
                  <a:tcPr/>
                </a:tc>
                <a:tc>
                  <a:txBody>
                    <a:bodyPr/>
                    <a:lstStyle/>
                    <a:p>
                      <a:r>
                        <a:rPr lang="en-US" dirty="0" smtClean="0"/>
                        <a:t>Peter Day</a:t>
                      </a:r>
                      <a:endParaRPr lang="en-US" dirty="0"/>
                    </a:p>
                  </a:txBody>
                  <a:tcPr/>
                </a:tc>
                <a:tc>
                  <a:txBody>
                    <a:bodyPr/>
                    <a:lstStyle/>
                    <a:p>
                      <a:r>
                        <a:rPr lang="en-US" dirty="0" smtClean="0"/>
                        <a:t>507.4274</a:t>
                      </a:r>
                      <a:endParaRPr lang="en-US" dirty="0"/>
                    </a:p>
                  </a:txBody>
                  <a:tcPr/>
                </a:tc>
                <a:tc>
                  <a:txBody>
                    <a:bodyPr/>
                    <a:lstStyle/>
                    <a:p>
                      <a:r>
                        <a:rPr lang="en-US" dirty="0" smtClean="0">
                          <a:hlinkClick r:id="rId9"/>
                        </a:rPr>
                        <a:t>peter.day@rackspace.co.uk</a:t>
                      </a:r>
                      <a:endParaRPr lang="en-US" dirty="0"/>
                    </a:p>
                  </a:txBody>
                  <a:tcPr/>
                </a:tc>
              </a:tr>
              <a:tr h="370840">
                <a:tc>
                  <a:txBody>
                    <a:bodyPr/>
                    <a:lstStyle/>
                    <a:p>
                      <a:r>
                        <a:rPr lang="en-US" dirty="0" smtClean="0"/>
                        <a:t>UK Product Marketing</a:t>
                      </a:r>
                      <a:endParaRPr lang="en-US" dirty="0"/>
                    </a:p>
                  </a:txBody>
                  <a:tcPr/>
                </a:tc>
                <a:tc>
                  <a:txBody>
                    <a:bodyPr/>
                    <a:lstStyle/>
                    <a:p>
                      <a:r>
                        <a:rPr lang="en-US" dirty="0" smtClean="0"/>
                        <a:t>Matt Johns</a:t>
                      </a:r>
                      <a:endParaRPr lang="en-US" dirty="0"/>
                    </a:p>
                  </a:txBody>
                  <a:tcPr/>
                </a:tc>
                <a:tc>
                  <a:txBody>
                    <a:bodyPr/>
                    <a:lstStyle/>
                    <a:p>
                      <a:r>
                        <a:rPr lang="en-US" dirty="0" smtClean="0"/>
                        <a:t>507.4543</a:t>
                      </a:r>
                      <a:endParaRPr lang="en-US" dirty="0"/>
                    </a:p>
                  </a:txBody>
                  <a:tcPr/>
                </a:tc>
                <a:tc>
                  <a:txBody>
                    <a:bodyPr/>
                    <a:lstStyle/>
                    <a:p>
                      <a:r>
                        <a:rPr lang="en-US" dirty="0" smtClean="0">
                          <a:hlinkClick r:id="rId10"/>
                        </a:rPr>
                        <a:t>matt.johns@rackspace.co.uk</a:t>
                      </a:r>
                      <a:endParaRPr lang="en-US" dirty="0"/>
                    </a:p>
                  </a:txBody>
                  <a:tcPr/>
                </a:tc>
              </a:tr>
            </a:tbl>
          </a:graphicData>
        </a:graphic>
      </p:graphicFrame>
    </p:spTree>
    <p:extLst>
      <p:ext uri="{BB962C8B-B14F-4D97-AF65-F5344CB8AC3E}">
        <p14:creationId xmlns:p14="http://schemas.microsoft.com/office/powerpoint/2010/main" val="2567677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idx="1"/>
          </p:nvPr>
        </p:nvSpPr>
        <p:spPr/>
        <p:txBody>
          <a:bodyPr/>
          <a:lstStyle/>
          <a:p>
            <a:r>
              <a:rPr lang="en-US" dirty="0" smtClean="0"/>
              <a:t>Product Page</a:t>
            </a:r>
          </a:p>
          <a:p>
            <a:pPr lvl="1"/>
            <a:r>
              <a:rPr lang="en-US" sz="2000" dirty="0">
                <a:hlinkClick r:id="rId3"/>
              </a:rPr>
              <a:t>http://www.rackspace.com/cloud/cloud_hosting_products/</a:t>
            </a:r>
            <a:r>
              <a:rPr lang="en-US" sz="2000" dirty="0" smtClean="0">
                <a:hlinkClick r:id="rId3"/>
              </a:rPr>
              <a:t>clouddns</a:t>
            </a:r>
            <a:endParaRPr lang="en-US" sz="2000" dirty="0" smtClean="0"/>
          </a:p>
          <a:p>
            <a:r>
              <a:rPr lang="en-US" dirty="0" smtClean="0"/>
              <a:t>API / Developers Guide</a:t>
            </a:r>
          </a:p>
          <a:p>
            <a:pPr lvl="1"/>
            <a:r>
              <a:rPr lang="en-US" sz="2000" dirty="0">
                <a:hlinkClick r:id="rId4"/>
              </a:rPr>
              <a:t>http://docs.rackspace.com/api</a:t>
            </a:r>
            <a:r>
              <a:rPr lang="en-US" sz="2000" dirty="0" smtClean="0">
                <a:hlinkClick r:id="rId4"/>
              </a:rPr>
              <a:t>/</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15</a:t>
            </a:fld>
            <a:endParaRPr lang="en-US" dirty="0"/>
          </a:p>
        </p:txBody>
      </p:sp>
    </p:spTree>
    <p:extLst>
      <p:ext uri="{BB962C8B-B14F-4D97-AF65-F5344CB8AC3E}">
        <p14:creationId xmlns:p14="http://schemas.microsoft.com/office/powerpoint/2010/main" val="26136478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62500" lnSpcReduction="20000"/>
          </a:bodyPr>
          <a:lstStyle/>
          <a:p>
            <a:pPr marL="457200" indent="-457200">
              <a:buFont typeface="Arial"/>
              <a:buChar char="•"/>
            </a:pPr>
            <a:r>
              <a:rPr lang="en-US" dirty="0"/>
              <a:t>What is Cloud DNS?</a:t>
            </a:r>
          </a:p>
          <a:p>
            <a:pPr marL="457200" indent="-457200">
              <a:buFont typeface="Arial"/>
              <a:buChar char="•"/>
            </a:pPr>
            <a:endParaRPr lang="en-US" dirty="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endParaRPr lang="en-US" dirty="0"/>
          </a:p>
          <a:p>
            <a:pPr marL="457200" indent="-457200">
              <a:buFont typeface="Arial"/>
              <a:buChar char="•"/>
            </a:pPr>
            <a:endParaRPr lang="en-US" dirty="0" smtClean="0"/>
          </a:p>
          <a:p>
            <a:pPr marL="457200" indent="-457200">
              <a:buFont typeface="Arial"/>
              <a:buChar char="•"/>
            </a:pPr>
            <a:r>
              <a:rPr lang="en-US" dirty="0" smtClean="0"/>
              <a:t>When </a:t>
            </a:r>
            <a:r>
              <a:rPr lang="en-US" dirty="0"/>
              <a:t>does it </a:t>
            </a:r>
            <a:r>
              <a:rPr lang="en-US" dirty="0" smtClean="0"/>
              <a:t>launch?</a:t>
            </a:r>
            <a:endParaRPr lang="en-US" dirty="0"/>
          </a:p>
          <a:p>
            <a:pPr marL="457200" indent="-457200">
              <a:buFont typeface="Arial"/>
              <a:buChar char="•"/>
            </a:pPr>
            <a:endParaRPr lang="en-US" dirty="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a:t>
            </a:r>
            <a:r>
              <a:rPr lang="en-US" dirty="0"/>
              <a:t>does my customer get it?</a:t>
            </a:r>
          </a:p>
          <a:p>
            <a:pPr marL="0" indent="0">
              <a:buNone/>
            </a:pPr>
            <a:endParaRPr lang="en-US" dirty="0"/>
          </a:p>
          <a:p>
            <a:pPr marL="457200" indent="-457200">
              <a:buFont typeface="Arial"/>
              <a:buChar char="•"/>
            </a:pPr>
            <a:r>
              <a:rPr lang="en-US" dirty="0"/>
              <a:t>Who do I contact for questions?</a:t>
            </a:r>
          </a:p>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WHAT IS CLOUD DNS?</a:t>
            </a:r>
            <a:endParaRPr lang="en-US" dirty="0"/>
          </a:p>
        </p:txBody>
      </p:sp>
      <p:sp>
        <p:nvSpPr>
          <p:cNvPr id="6" name="Content Placeholder 5"/>
          <p:cNvSpPr>
            <a:spLocks noGrp="1"/>
          </p:cNvSpPr>
          <p:nvPr>
            <p:ph sz="half" idx="1"/>
          </p:nvPr>
        </p:nvSpPr>
        <p:spPr/>
        <p:txBody>
          <a:bodyPr>
            <a:normAutofit/>
          </a:bodyPr>
          <a:lstStyle/>
          <a:p>
            <a:pPr marL="457200" indent="-457200">
              <a:buFont typeface="Arial"/>
              <a:buChar char="•"/>
            </a:pPr>
            <a:r>
              <a:rPr lang="en-US" dirty="0" smtClean="0"/>
              <a:t>Internet phonebook</a:t>
            </a:r>
            <a:endParaRPr lang="en-US" dirty="0"/>
          </a:p>
          <a:p>
            <a:pPr marL="457200" indent="-457200">
              <a:buFont typeface="Arial"/>
              <a:buChar char="•"/>
            </a:pPr>
            <a:endParaRPr lang="en-US" dirty="0"/>
          </a:p>
          <a:p>
            <a:pPr marL="457200" indent="-457200">
              <a:buFont typeface="Arial"/>
              <a:buChar char="•"/>
            </a:pPr>
            <a:r>
              <a:rPr lang="en-US" dirty="0" smtClean="0"/>
              <a:t>Globally distributed network</a:t>
            </a:r>
          </a:p>
          <a:p>
            <a:pPr marL="457200" indent="-457200">
              <a:buFont typeface="Arial"/>
              <a:buChar char="•"/>
            </a:pPr>
            <a:endParaRPr lang="en-US" dirty="0" smtClean="0"/>
          </a:p>
          <a:p>
            <a:pPr marL="457200" indent="-457200">
              <a:buFont typeface="Arial"/>
              <a:buChar char="•"/>
            </a:pPr>
            <a:r>
              <a:rPr lang="en-US" dirty="0" smtClean="0"/>
              <a:t>Programmatic API</a:t>
            </a:r>
          </a:p>
          <a:p>
            <a:pPr marL="457200" indent="-457200">
              <a:buFont typeface="Arial"/>
              <a:buChar char="•"/>
            </a:pPr>
            <a:endParaRPr lang="en-US" dirty="0"/>
          </a:p>
          <a:p>
            <a:pPr marL="457200" indent="-457200">
              <a:buFont typeface="Arial"/>
              <a:buChar char="•"/>
            </a:pPr>
            <a:r>
              <a:rPr lang="en-US" dirty="0" smtClean="0"/>
              <a:t>Automated domain (zone) management</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pic>
        <p:nvPicPr>
          <p:cNvPr id="8" name="Picture 7"/>
          <p:cNvPicPr>
            <a:picLocks noChangeAspect="1"/>
          </p:cNvPicPr>
          <p:nvPr/>
        </p:nvPicPr>
        <p:blipFill>
          <a:blip r:embed="rId3"/>
          <a:stretch>
            <a:fillRect/>
          </a:stretch>
        </p:blipFill>
        <p:spPr>
          <a:xfrm>
            <a:off x="4539849" y="1828800"/>
            <a:ext cx="4299351" cy="4114800"/>
          </a:xfrm>
          <a:prstGeom prst="rect">
            <a:avLst/>
          </a:prstGeom>
        </p:spPr>
      </p:pic>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 ALREADY HAVE DNS … WHATS NEW?</a:t>
            </a:r>
            <a:endParaRPr lang="en-US" dirty="0"/>
          </a:p>
        </p:txBody>
      </p:sp>
      <p:sp>
        <p:nvSpPr>
          <p:cNvPr id="3" name="Content Placeholder 2"/>
          <p:cNvSpPr>
            <a:spLocks noGrp="1"/>
          </p:cNvSpPr>
          <p:nvPr>
            <p:ph idx="1"/>
          </p:nvPr>
        </p:nvSpPr>
        <p:spPr/>
        <p:txBody>
          <a:bodyPr>
            <a:normAutofit/>
          </a:bodyPr>
          <a:lstStyle/>
          <a:p>
            <a:r>
              <a:rPr lang="en-US" dirty="0" smtClean="0"/>
              <a:t>Contains features </a:t>
            </a:r>
            <a:r>
              <a:rPr lang="en-US" dirty="0"/>
              <a:t>customers requested</a:t>
            </a:r>
          </a:p>
          <a:p>
            <a:pPr lvl="1"/>
            <a:r>
              <a:rPr lang="en-US" dirty="0"/>
              <a:t>Comprehensive REST-based API </a:t>
            </a:r>
          </a:p>
          <a:p>
            <a:pPr lvl="1"/>
            <a:r>
              <a:rPr lang="en-US" dirty="0" smtClean="0"/>
              <a:t>New supported record types </a:t>
            </a:r>
            <a:endParaRPr lang="en-US" dirty="0"/>
          </a:p>
          <a:p>
            <a:pPr lvl="1"/>
            <a:r>
              <a:rPr lang="en-US" dirty="0"/>
              <a:t>Performance </a:t>
            </a:r>
            <a:r>
              <a:rPr lang="en-US" dirty="0" smtClean="0"/>
              <a:t>improvements</a:t>
            </a:r>
            <a:endParaRPr lang="en-US" dirty="0"/>
          </a:p>
          <a:p>
            <a:pPr lvl="1"/>
            <a:r>
              <a:rPr lang="en-US" dirty="0"/>
              <a:t>Full </a:t>
            </a:r>
            <a:r>
              <a:rPr lang="en-US" dirty="0" smtClean="0"/>
              <a:t>time-to-live (TTL) control</a:t>
            </a:r>
            <a:endParaRPr lang="en-US" dirty="0"/>
          </a:p>
          <a:p>
            <a:pPr lvl="1"/>
            <a:r>
              <a:rPr lang="en-US" dirty="0"/>
              <a:t>Simplified </a:t>
            </a:r>
            <a:r>
              <a:rPr lang="en-US" dirty="0" smtClean="0"/>
              <a:t>migration</a:t>
            </a:r>
            <a:endParaRPr lang="en-US" dirty="0"/>
          </a:p>
          <a:p>
            <a:r>
              <a:rPr lang="en-US" dirty="0" smtClean="0"/>
              <a:t>Simplified and automated domain </a:t>
            </a:r>
            <a:r>
              <a:rPr lang="en-US" dirty="0"/>
              <a:t>m</a:t>
            </a:r>
            <a:r>
              <a:rPr lang="en-US" dirty="0" smtClean="0"/>
              <a:t>anagement</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4</a:t>
            </a:fld>
            <a:endParaRPr lang="en-US" dirty="0"/>
          </a:p>
        </p:txBody>
      </p:sp>
    </p:spTree>
    <p:extLst>
      <p:ext uri="{BB962C8B-B14F-4D97-AF65-F5344CB8AC3E}">
        <p14:creationId xmlns:p14="http://schemas.microsoft.com/office/powerpoint/2010/main" val="281910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FEATURE SET</a:t>
            </a:r>
            <a:endParaRPr lang="en-US" dirty="0"/>
          </a:p>
        </p:txBody>
      </p:sp>
      <p:sp>
        <p:nvSpPr>
          <p:cNvPr id="3" name="Content Placeholder 2"/>
          <p:cNvSpPr>
            <a:spLocks noGrp="1"/>
          </p:cNvSpPr>
          <p:nvPr>
            <p:ph idx="1"/>
          </p:nvPr>
        </p:nvSpPr>
        <p:spPr/>
        <p:txBody>
          <a:bodyPr>
            <a:normAutofit fontScale="55000" lnSpcReduction="20000"/>
          </a:bodyPr>
          <a:lstStyle/>
          <a:p>
            <a:pPr marL="285750" indent="-285750">
              <a:buFont typeface="Arial"/>
              <a:buChar char="•"/>
            </a:pPr>
            <a:r>
              <a:rPr lang="en-US" b="1" i="1" dirty="0"/>
              <a:t>REST-based API </a:t>
            </a:r>
            <a:r>
              <a:rPr lang="en-US" dirty="0"/>
              <a:t>- RESTful API lets customers customize solutions to automate DNS management.</a:t>
            </a:r>
          </a:p>
          <a:p>
            <a:pPr marL="285750" indent="-285750">
              <a:buFont typeface="Arial"/>
              <a:buChar char="•"/>
            </a:pPr>
            <a:r>
              <a:rPr lang="en-US" b="1" i="1" dirty="0"/>
              <a:t>Multiple Record Types </a:t>
            </a:r>
            <a:r>
              <a:rPr lang="en-US" dirty="0"/>
              <a:t>– Supports the following record types: A, CNAME, NS, TXT, AAAA, DKIM, MX, SRVR, and SPF.</a:t>
            </a:r>
          </a:p>
          <a:p>
            <a:pPr marL="285750" indent="-285750">
              <a:buFont typeface="Arial"/>
              <a:buChar char="•"/>
            </a:pPr>
            <a:r>
              <a:rPr lang="en-US" b="1" i="1" dirty="0"/>
              <a:t>Comprehensive Management Capability</a:t>
            </a:r>
            <a:r>
              <a:rPr lang="en-US" dirty="0"/>
              <a:t> - List, add, modify, and remove domains.  List, add, modify, and remove DNS records.  Import and export domains.</a:t>
            </a:r>
          </a:p>
          <a:p>
            <a:pPr marL="285750" indent="-285750">
              <a:buFont typeface="Arial"/>
              <a:buChar char="•"/>
            </a:pPr>
            <a:r>
              <a:rPr lang="en-US" b="1" i="1" dirty="0"/>
              <a:t>Domain Delegation </a:t>
            </a:r>
            <a:r>
              <a:rPr lang="en-US" dirty="0"/>
              <a:t>– Delegate a domain or sub-domain to a non-Rackspace name server via modifications to a DNS record.</a:t>
            </a:r>
          </a:p>
          <a:p>
            <a:pPr marL="285750" indent="-285750">
              <a:buFont typeface="Arial"/>
              <a:buChar char="•"/>
            </a:pPr>
            <a:r>
              <a:rPr lang="en-US" b="1" i="1" dirty="0"/>
              <a:t>Full TTL Control </a:t>
            </a:r>
            <a:r>
              <a:rPr lang="en-US" dirty="0"/>
              <a:t>– Easily update the default time to live (TTL) and resource record TTL values.</a:t>
            </a:r>
          </a:p>
          <a:p>
            <a:pPr marL="285750" indent="-285750">
              <a:buFont typeface="Arial"/>
              <a:buChar char="•"/>
            </a:pPr>
            <a:r>
              <a:rPr lang="en-US" b="1" i="1" dirty="0"/>
              <a:t>Globally Distributed Anycast DNS Network </a:t>
            </a:r>
            <a:r>
              <a:rPr lang="en-US" dirty="0"/>
              <a:t>– Our internal network leverages Anycast to make DNS more reliable and resilient.</a:t>
            </a:r>
          </a:p>
          <a:p>
            <a:pPr marL="285750" indent="-285750">
              <a:buFont typeface="Arial"/>
              <a:buChar char="•"/>
            </a:pPr>
            <a:r>
              <a:rPr lang="en-US" b="1" i="1" dirty="0"/>
              <a:t>Simplified Migration </a:t>
            </a:r>
            <a:r>
              <a:rPr lang="en-US" dirty="0"/>
              <a:t>– To simply migrating DNS configurations to and from Rackspace, the import and export features allow you to import or export a text list or </a:t>
            </a:r>
            <a:r>
              <a:rPr lang="en-US" dirty="0" smtClean="0"/>
              <a:t>BIND 9 formatted </a:t>
            </a:r>
            <a:r>
              <a:rPr lang="en-US" dirty="0"/>
              <a:t>file of managed domains and their configuration details into and out of your account</a:t>
            </a:r>
          </a:p>
          <a:p>
            <a:pPr marL="285750" indent="-285750">
              <a:buFont typeface="Arial"/>
              <a:buChar char="•"/>
            </a:pPr>
            <a:r>
              <a:rPr lang="en-US" b="1" i="1" dirty="0"/>
              <a:t>IPv6 </a:t>
            </a:r>
            <a:r>
              <a:rPr lang="en-US" dirty="0"/>
              <a:t>- In addition to supporting IPv4, Cloud DNS is IPv6 ready when you are.</a:t>
            </a:r>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5</a:t>
            </a:fld>
            <a:endParaRPr lang="en-US" dirty="0"/>
          </a:p>
        </p:txBody>
      </p:sp>
    </p:spTree>
    <p:extLst>
      <p:ext uri="{BB962C8B-B14F-4D97-AF65-F5344CB8AC3E}">
        <p14:creationId xmlns:p14="http://schemas.microsoft.com/office/powerpoint/2010/main" val="3272782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AVAILABLE API OPERATIONS</a:t>
            </a:r>
            <a:endParaRPr lang="en-US" dirty="0"/>
          </a:p>
        </p:txBody>
      </p:sp>
      <p:sp>
        <p:nvSpPr>
          <p:cNvPr id="5" name="Content Placeholder 4"/>
          <p:cNvSpPr>
            <a:spLocks noGrp="1"/>
          </p:cNvSpPr>
          <p:nvPr>
            <p:ph sz="half" idx="1"/>
          </p:nvPr>
        </p:nvSpPr>
        <p:spPr/>
        <p:txBody>
          <a:bodyPr/>
          <a:lstStyle/>
          <a:p>
            <a:r>
              <a:rPr lang="en-US" dirty="0"/>
              <a:t>Domains</a:t>
            </a:r>
          </a:p>
          <a:p>
            <a:pPr lvl="1"/>
            <a:r>
              <a:rPr lang="en-US" dirty="0"/>
              <a:t>List Domains</a:t>
            </a:r>
          </a:p>
          <a:p>
            <a:pPr lvl="1"/>
            <a:r>
              <a:rPr lang="en-US" dirty="0"/>
              <a:t>List Domain </a:t>
            </a:r>
            <a:r>
              <a:rPr lang="en-US" dirty="0" smtClean="0"/>
              <a:t>Details</a:t>
            </a:r>
          </a:p>
          <a:p>
            <a:pPr lvl="1"/>
            <a:r>
              <a:rPr lang="en-US" dirty="0" smtClean="0"/>
              <a:t>List Domain Changes</a:t>
            </a:r>
            <a:endParaRPr lang="en-US" dirty="0"/>
          </a:p>
          <a:p>
            <a:pPr lvl="1"/>
            <a:r>
              <a:rPr lang="en-US" dirty="0"/>
              <a:t>Create Domain(s)</a:t>
            </a:r>
          </a:p>
          <a:p>
            <a:pPr lvl="1"/>
            <a:r>
              <a:rPr lang="en-US" dirty="0"/>
              <a:t>Modify Domain(s)</a:t>
            </a:r>
          </a:p>
          <a:p>
            <a:pPr lvl="1"/>
            <a:r>
              <a:rPr lang="en-US" dirty="0"/>
              <a:t>Delete Domains(s)</a:t>
            </a:r>
          </a:p>
          <a:p>
            <a:pPr lvl="1"/>
            <a:r>
              <a:rPr lang="en-US" dirty="0"/>
              <a:t>Search (Filter Domains)</a:t>
            </a:r>
          </a:p>
          <a:p>
            <a:pPr lvl="1"/>
            <a:r>
              <a:rPr lang="en-US" dirty="0"/>
              <a:t>Import Domain</a:t>
            </a:r>
          </a:p>
          <a:p>
            <a:pPr lvl="1"/>
            <a:r>
              <a:rPr lang="en-US" dirty="0"/>
              <a:t>Export Domain</a:t>
            </a:r>
          </a:p>
          <a:p>
            <a:endParaRPr lang="en-US" dirty="0"/>
          </a:p>
        </p:txBody>
      </p:sp>
      <p:sp>
        <p:nvSpPr>
          <p:cNvPr id="6" name="Content Placeholder 5"/>
          <p:cNvSpPr>
            <a:spLocks noGrp="1"/>
          </p:cNvSpPr>
          <p:nvPr>
            <p:ph sz="half" idx="2"/>
          </p:nvPr>
        </p:nvSpPr>
        <p:spPr/>
        <p:txBody>
          <a:bodyPr/>
          <a:lstStyle/>
          <a:p>
            <a:r>
              <a:rPr lang="en-US" dirty="0"/>
              <a:t>Records</a:t>
            </a:r>
          </a:p>
          <a:p>
            <a:pPr lvl="1"/>
            <a:r>
              <a:rPr lang="en-US" dirty="0"/>
              <a:t>List Records</a:t>
            </a:r>
          </a:p>
          <a:p>
            <a:pPr lvl="1"/>
            <a:r>
              <a:rPr lang="en-US" dirty="0"/>
              <a:t>List Record Details</a:t>
            </a:r>
          </a:p>
          <a:p>
            <a:pPr lvl="1"/>
            <a:r>
              <a:rPr lang="en-US" dirty="0"/>
              <a:t>Add Records</a:t>
            </a:r>
          </a:p>
          <a:p>
            <a:pPr lvl="1"/>
            <a:r>
              <a:rPr lang="en-US" dirty="0"/>
              <a:t>Modify Records</a:t>
            </a:r>
          </a:p>
          <a:p>
            <a:pPr lvl="1"/>
            <a:r>
              <a:rPr lang="en-US" dirty="0"/>
              <a:t>Remove Records</a:t>
            </a:r>
          </a:p>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6</a:t>
            </a:fld>
            <a:endParaRPr lang="en-US" dirty="0"/>
          </a:p>
        </p:txBody>
      </p:sp>
    </p:spTree>
    <p:extLst>
      <p:ext uri="{BB962C8B-B14F-4D97-AF65-F5344CB8AC3E}">
        <p14:creationId xmlns:p14="http://schemas.microsoft.com/office/powerpoint/2010/main" val="3533139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ヒラギノ角ゴ ProN W3" charset="0"/>
                <a:cs typeface="ヒラギノ角ゴ ProN W3" charset="0"/>
                <a:sym typeface="Calibri" charset="0"/>
              </a:rPr>
              <a:t>SUPPORTED RECORD TYPES</a:t>
            </a:r>
            <a:endParaRPr lang="en-US" dirty="0"/>
          </a:p>
        </p:txBody>
      </p:sp>
      <p:sp>
        <p:nvSpPr>
          <p:cNvPr id="3" name="Content Placeholder 2"/>
          <p:cNvSpPr>
            <a:spLocks noGrp="1"/>
          </p:cNvSpPr>
          <p:nvPr>
            <p:ph sz="half" idx="1"/>
          </p:nvPr>
        </p:nvSpPr>
        <p:spPr/>
        <p:txBody>
          <a:bodyPr/>
          <a:lstStyle/>
          <a:p>
            <a:r>
              <a:rPr lang="en-US" dirty="0" smtClean="0"/>
              <a:t>A</a:t>
            </a:r>
          </a:p>
          <a:p>
            <a:r>
              <a:rPr lang="en-US" dirty="0" smtClean="0"/>
              <a:t>AAAA</a:t>
            </a:r>
            <a:endParaRPr lang="en-US" dirty="0"/>
          </a:p>
          <a:p>
            <a:r>
              <a:rPr lang="en-US" dirty="0"/>
              <a:t>CNAME</a:t>
            </a:r>
          </a:p>
          <a:p>
            <a:r>
              <a:rPr lang="en-US" dirty="0"/>
              <a:t>MX</a:t>
            </a:r>
          </a:p>
          <a:p>
            <a:r>
              <a:rPr lang="en-US" dirty="0"/>
              <a:t>SOA*</a:t>
            </a:r>
          </a:p>
          <a:p>
            <a:endParaRPr lang="en-US" dirty="0"/>
          </a:p>
        </p:txBody>
      </p:sp>
      <p:sp>
        <p:nvSpPr>
          <p:cNvPr id="4" name="Content Placeholder 3"/>
          <p:cNvSpPr>
            <a:spLocks noGrp="1"/>
          </p:cNvSpPr>
          <p:nvPr>
            <p:ph sz="half" idx="2"/>
          </p:nvPr>
        </p:nvSpPr>
        <p:spPr/>
        <p:txBody>
          <a:bodyPr/>
          <a:lstStyle/>
          <a:p>
            <a:r>
              <a:rPr lang="en-US" dirty="0" smtClean="0"/>
              <a:t>NS </a:t>
            </a:r>
            <a:r>
              <a:rPr lang="en-US" dirty="0"/>
              <a:t>- NEW!</a:t>
            </a:r>
          </a:p>
          <a:p>
            <a:r>
              <a:rPr lang="en-US" dirty="0"/>
              <a:t>TXT - NEW</a:t>
            </a:r>
            <a:r>
              <a:rPr lang="en-US" dirty="0" smtClean="0"/>
              <a:t>!</a:t>
            </a:r>
          </a:p>
          <a:p>
            <a:pPr lvl="1"/>
            <a:r>
              <a:rPr lang="en-US" dirty="0" smtClean="0"/>
              <a:t>DKIM</a:t>
            </a:r>
          </a:p>
          <a:p>
            <a:pPr lvl="1"/>
            <a:r>
              <a:rPr lang="en-US" dirty="0" smtClean="0"/>
              <a:t>SPF</a:t>
            </a:r>
            <a:endParaRPr lang="en-US" dirty="0"/>
          </a:p>
          <a:p>
            <a:r>
              <a:rPr lang="en-US" dirty="0"/>
              <a:t>SRV - NEW!</a:t>
            </a:r>
          </a:p>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7</a:t>
            </a:fld>
            <a:endParaRPr lang="en-US" dirty="0"/>
          </a:p>
        </p:txBody>
      </p:sp>
      <p:sp>
        <p:nvSpPr>
          <p:cNvPr id="6" name="Rectangle 5"/>
          <p:cNvSpPr/>
          <p:nvPr/>
        </p:nvSpPr>
        <p:spPr>
          <a:xfrm>
            <a:off x="228600" y="5540514"/>
            <a:ext cx="8686800" cy="707886"/>
          </a:xfrm>
          <a:prstGeom prst="rect">
            <a:avLst/>
          </a:prstGeom>
        </p:spPr>
        <p:txBody>
          <a:bodyPr wrap="square">
            <a:spAutoFit/>
          </a:bodyPr>
          <a:lstStyle/>
          <a:p>
            <a:pPr algn="l"/>
            <a:r>
              <a:rPr lang="en-US" sz="2000" dirty="0" smtClean="0"/>
              <a:t>* </a:t>
            </a:r>
            <a:r>
              <a:rPr lang="en-US" sz="2000" i="1" dirty="0" smtClean="0"/>
              <a:t>users </a:t>
            </a:r>
            <a:r>
              <a:rPr lang="en-US" sz="2000" i="1" dirty="0"/>
              <a:t>will not be able to create SOA records (as this is handled by the system) but they will be able to modify TTL and email address</a:t>
            </a:r>
          </a:p>
        </p:txBody>
      </p:sp>
    </p:spTree>
    <p:extLst>
      <p:ext uri="{BB962C8B-B14F-4D97-AF65-F5344CB8AC3E}">
        <p14:creationId xmlns:p14="http://schemas.microsoft.com/office/powerpoint/2010/main" val="26256857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WHEN IS IT AVAILABLE?</a:t>
            </a:r>
            <a:endParaRPr lang="en-US" dirty="0"/>
          </a:p>
        </p:txBody>
      </p:sp>
      <p:sp>
        <p:nvSpPr>
          <p:cNvPr id="7" name="Content Placeholder 6"/>
          <p:cNvSpPr>
            <a:spLocks noGrp="1"/>
          </p:cNvSpPr>
          <p:nvPr>
            <p:ph idx="1"/>
          </p:nvPr>
        </p:nvSpPr>
        <p:spPr/>
        <p:txBody>
          <a:bodyPr>
            <a:normAutofit/>
          </a:bodyPr>
          <a:lstStyle/>
          <a:p>
            <a:r>
              <a:rPr lang="en-US" dirty="0" smtClean="0"/>
              <a:t>Cloud DNS is </a:t>
            </a:r>
            <a:r>
              <a:rPr lang="en-US" b="1" dirty="0" smtClean="0"/>
              <a:t>Generally Available </a:t>
            </a:r>
            <a:r>
              <a:rPr lang="en-US" dirty="0" smtClean="0"/>
              <a:t>as of Oct 26</a:t>
            </a:r>
            <a:r>
              <a:rPr lang="en-US" baseline="30000" dirty="0" smtClean="0"/>
              <a:t>th</a:t>
            </a:r>
            <a:r>
              <a:rPr lang="en-US" dirty="0" smtClean="0"/>
              <a:t>, 2011</a:t>
            </a:r>
            <a:endParaRPr lang="en-US" dirty="0"/>
          </a:p>
          <a:p>
            <a:pPr lvl="1"/>
            <a:r>
              <a:rPr lang="en-US" dirty="0" smtClean="0"/>
              <a:t>US and UK</a:t>
            </a:r>
          </a:p>
          <a:p>
            <a:endParaRPr lang="en-US" dirty="0"/>
          </a:p>
          <a:p>
            <a:r>
              <a:rPr lang="en-US" dirty="0"/>
              <a:t>Available via the API for customers with a Cloud account</a:t>
            </a:r>
          </a:p>
          <a:p>
            <a:pPr lvl="1"/>
            <a:r>
              <a:rPr lang="en-US" dirty="0"/>
              <a:t>UI integration will not be available until Reach (Q1 timeframe</a:t>
            </a:r>
            <a:r>
              <a:rPr lang="en-US" dirty="0" smtClean="0"/>
              <a:t>)</a:t>
            </a:r>
            <a:endParaRPr lang="en-US" dirty="0"/>
          </a:p>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8</a:t>
            </a:fld>
            <a:endParaRPr lang="en-US" dirty="0"/>
          </a:p>
        </p:txBody>
      </p:sp>
    </p:spTree>
    <p:extLst>
      <p:ext uri="{BB962C8B-B14F-4D97-AF65-F5344CB8AC3E}">
        <p14:creationId xmlns:p14="http://schemas.microsoft.com/office/powerpoint/2010/main" val="25549081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53200" y="1295400"/>
            <a:ext cx="2590800" cy="2590800"/>
          </a:xfrm>
          <a:prstGeom prst="rect">
            <a:avLst/>
          </a:prstGeom>
        </p:spPr>
      </p:pic>
      <p:sp>
        <p:nvSpPr>
          <p:cNvPr id="2" name="Title 1"/>
          <p:cNvSpPr>
            <a:spLocks noGrp="1"/>
          </p:cNvSpPr>
          <p:nvPr>
            <p:ph type="title"/>
          </p:nvPr>
        </p:nvSpPr>
        <p:spPr/>
        <p:txBody>
          <a:bodyPr/>
          <a:lstStyle/>
          <a:p>
            <a:r>
              <a:rPr lang="en-US" dirty="0" smtClean="0"/>
              <a:t>HOW MUCH DOES IT COST?</a:t>
            </a:r>
            <a:endParaRPr lang="en-US" dirty="0"/>
          </a:p>
        </p:txBody>
      </p:sp>
      <p:sp>
        <p:nvSpPr>
          <p:cNvPr id="3" name="Content Placeholder 2"/>
          <p:cNvSpPr>
            <a:spLocks noGrp="1"/>
          </p:cNvSpPr>
          <p:nvPr>
            <p:ph idx="1"/>
          </p:nvPr>
        </p:nvSpPr>
        <p:spPr>
          <a:xfrm>
            <a:off x="457200" y="1600200"/>
            <a:ext cx="6172200" cy="4572000"/>
          </a:xfrm>
        </p:spPr>
        <p:txBody>
          <a:bodyPr>
            <a:normAutofit/>
          </a:bodyPr>
          <a:lstStyle/>
          <a:p>
            <a:r>
              <a:rPr lang="en-US" dirty="0"/>
              <a:t>There is no cost for </a:t>
            </a:r>
            <a:r>
              <a:rPr lang="en-US" dirty="0" smtClean="0"/>
              <a:t>using </a:t>
            </a:r>
            <a:r>
              <a:rPr lang="en-US" dirty="0"/>
              <a:t>Rackspace Cloud </a:t>
            </a:r>
            <a:r>
              <a:rPr lang="en-US" dirty="0" smtClean="0"/>
              <a:t>DNS!</a:t>
            </a:r>
            <a:endParaRPr lang="en-US" dirty="0"/>
          </a:p>
          <a:p>
            <a:pPr marL="0" indent="0">
              <a:buNone/>
            </a:pPr>
            <a:endParaRPr lang="en-US" dirty="0"/>
          </a:p>
          <a:p>
            <a:r>
              <a:rPr lang="en-US" dirty="0"/>
              <a:t>Existing Cloud Servers, Cloud Servers with a Managed Service Level, RackConnect, and Cloud Sites customers have access to the Rackspace Cloud </a:t>
            </a:r>
            <a:r>
              <a:rPr lang="en-US" dirty="0" smtClean="0"/>
              <a:t>DNS </a:t>
            </a:r>
            <a:r>
              <a:rPr lang="en-US" dirty="0"/>
              <a:t>by default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9</a:t>
            </a:fld>
            <a:endParaRPr lang="en-US" dirty="0"/>
          </a:p>
        </p:txBody>
      </p:sp>
    </p:spTree>
    <p:extLst>
      <p:ext uri="{BB962C8B-B14F-4D97-AF65-F5344CB8AC3E}">
        <p14:creationId xmlns:p14="http://schemas.microsoft.com/office/powerpoint/2010/main" val="1619681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Default - 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13288</TotalTime>
  <Pages>0</Pages>
  <Words>2828</Words>
  <Characters>0</Characters>
  <Application>Microsoft Macintosh PowerPoint</Application>
  <PresentationFormat>On-screen Show (4:3)</PresentationFormat>
  <Lines>0</Lines>
  <Paragraphs>296</Paragraphs>
  <Slides>15</Slides>
  <Notes>12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Default - Title Slide</vt:lpstr>
      <vt:lpstr>Default - Title and Content</vt:lpstr>
      <vt:lpstr>PowerPoint Presentation</vt:lpstr>
      <vt:lpstr>AGENDA</vt:lpstr>
      <vt:lpstr>WHAT IS CLOUD DNS?</vt:lpstr>
      <vt:lpstr>WE ALREADY HAVE DNS … WHATS NEW?</vt:lpstr>
      <vt:lpstr>DETAILED FEATURE SET</vt:lpstr>
      <vt:lpstr>AVAILABLE API OPERATIONS</vt:lpstr>
      <vt:lpstr>SUPPORTED RECORD TYPES</vt:lpstr>
      <vt:lpstr>WHEN IS IT AVAILABLE?</vt:lpstr>
      <vt:lpstr>HOW MUCH DOES IT COST?</vt:lpstr>
      <vt:lpstr>HOW DO YOU SIGN UP</vt:lpstr>
      <vt:lpstr>WHAT DO WE SUPPORT?</vt:lpstr>
      <vt:lpstr>QUESTIONS?</vt:lpstr>
      <vt:lpstr>BACKUP SLIDES</vt:lpstr>
      <vt:lpstr>TEAM CONTACTS</vt:lpstr>
      <vt:lpstr>IMPORTANT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286</cp:revision>
  <cp:lastPrinted>2011-02-16T00:06:42Z</cp:lastPrinted>
  <dcterms:modified xsi:type="dcterms:W3CDTF">2011-10-19T19:48:33Z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