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9" r:id="rId4"/>
  </p:sldMasterIdLst>
  <p:notesMasterIdLst>
    <p:notesMasterId r:id="rId7"/>
  </p:notesMasterIdLst>
  <p:handoutMasterIdLst>
    <p:handoutMasterId r:id="rId8"/>
  </p:handoutMasterIdLst>
  <p:sldIdLst>
    <p:sldId id="295" r:id="rId5"/>
    <p:sldId id="296" r:id="rId6"/>
  </p:sldIdLst>
  <p:sldSz cx="9144000" cy="6858000" type="screen4x3"/>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399" autoAdjust="0"/>
  </p:normalViewPr>
  <p:slideViewPr>
    <p:cSldViewPr>
      <p:cViewPr>
        <p:scale>
          <a:sx n="75" d="100"/>
          <a:sy n="75" d="100"/>
        </p:scale>
        <p:origin x="-1512" y="3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notesMaster" Target="notesMasters/notesMaster1.xml"/><Relationship Id="rId8" Type="http://schemas.openxmlformats.org/officeDocument/2006/relationships/handoutMaster" Target="handoutMasters/handout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24717CF-9968-0D4D-9FC4-597B2E56B041}" type="datetimeFigureOut">
              <a:rPr lang="en-US" smtClean="0"/>
              <a:pPr/>
              <a:t>10/24/11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AD71AB9-3A05-CF4A-BD10-7270FEABB3FA}" type="slidenum">
              <a:rPr lang="en-US" smtClean="0"/>
              <a:pPr/>
              <a:t>‹#›</a:t>
            </a:fld>
            <a:endParaRPr lang="en-US" dirty="0"/>
          </a:p>
        </p:txBody>
      </p:sp>
    </p:spTree>
    <p:extLst>
      <p:ext uri="{BB962C8B-B14F-4D97-AF65-F5344CB8AC3E}">
        <p14:creationId xmlns:p14="http://schemas.microsoft.com/office/powerpoint/2010/main" val="12691451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9A0190-259B-884B-986E-E78E91DEEBF9}" type="datetimeFigureOut">
              <a:rPr lang="en-US" smtClean="0"/>
              <a:pPr/>
              <a:t>10/24/11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E8145B-E57F-7042-809D-EFEA36287416}" type="slidenum">
              <a:rPr lang="en-US" smtClean="0"/>
              <a:pPr/>
              <a:t>‹#›</a:t>
            </a:fld>
            <a:endParaRPr lang="en-US" dirty="0"/>
          </a:p>
        </p:txBody>
      </p:sp>
    </p:spTree>
    <p:extLst>
      <p:ext uri="{BB962C8B-B14F-4D97-AF65-F5344CB8AC3E}">
        <p14:creationId xmlns:p14="http://schemas.microsoft.com/office/powerpoint/2010/main" val="75895849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Implementation and management of our Cloud DNS  solution is available through our API. To use our API, customers should have a general understanding of DNS management and be familiar with:</a:t>
            </a:r>
          </a:p>
          <a:p>
            <a:pPr marL="171450" indent="-171450">
              <a:buFont typeface="Arial"/>
              <a:buChar char="•"/>
            </a:pPr>
            <a:r>
              <a:rPr lang="en-US" sz="1200" kern="1200" dirty="0" smtClean="0">
                <a:solidFill>
                  <a:schemeClr val="tx1"/>
                </a:solidFill>
                <a:effectLst/>
                <a:latin typeface="+mn-lt"/>
                <a:ea typeface="+mn-ea"/>
                <a:cs typeface="+mn-cs"/>
              </a:rPr>
              <a:t>RESTful Web Services</a:t>
            </a:r>
          </a:p>
          <a:p>
            <a:pPr marL="171450" indent="-171450">
              <a:buFont typeface="Arial"/>
              <a:buChar char="•"/>
            </a:pPr>
            <a:r>
              <a:rPr lang="en-US" sz="1200" kern="1200" dirty="0" smtClean="0">
                <a:solidFill>
                  <a:schemeClr val="tx1"/>
                </a:solidFill>
                <a:effectLst/>
                <a:latin typeface="+mn-lt"/>
                <a:ea typeface="+mn-ea"/>
                <a:cs typeface="+mn-cs"/>
              </a:rPr>
              <a:t>JSON and/or XML Data Serialization Formats</a:t>
            </a:r>
          </a:p>
          <a:p>
            <a:endParaRPr lang="en-US" b="1" dirty="0" smtClean="0"/>
          </a:p>
          <a:p>
            <a:r>
              <a:rPr lang="en-US" b="0" dirty="0" smtClean="0"/>
              <a:t>Available</a:t>
            </a:r>
            <a:r>
              <a:rPr lang="en-US" b="0" baseline="0" dirty="0" smtClean="0"/>
              <a:t> operations are listed on this chart</a:t>
            </a:r>
            <a:endParaRPr lang="en-US" b="0" dirty="0" smtClean="0"/>
          </a:p>
          <a:p>
            <a:endParaRPr lang="en-US" b="1" dirty="0" smtClean="0"/>
          </a:p>
          <a:p>
            <a:r>
              <a:rPr lang="en-US" b="1" dirty="0" smtClean="0"/>
              <a:t>List Domains</a:t>
            </a:r>
          </a:p>
          <a:p>
            <a:pPr marL="171450" indent="-171450">
              <a:buFont typeface="Arial"/>
              <a:buChar char="•"/>
            </a:pPr>
            <a:r>
              <a:rPr lang="en-US" sz="1200" kern="1200" dirty="0" smtClean="0">
                <a:solidFill>
                  <a:schemeClr val="tx1"/>
                </a:solidFill>
                <a:latin typeface="+mn-lt"/>
                <a:ea typeface="+mn-ea"/>
                <a:cs typeface="+mn-cs"/>
              </a:rPr>
              <a:t>List all domains and subdomains manageable by the account specified. Display IDs and names only.</a:t>
            </a:r>
          </a:p>
          <a:p>
            <a:pPr marL="171450" indent="-171450">
              <a:buFont typeface="Arial"/>
              <a:buChar char="•"/>
            </a:pPr>
            <a:r>
              <a:rPr lang="en-US" sz="1200" kern="1200" dirty="0" smtClean="0">
                <a:solidFill>
                  <a:schemeClr val="tx1"/>
                </a:solidFill>
                <a:latin typeface="+mn-lt"/>
                <a:ea typeface="+mn-ea"/>
                <a:cs typeface="+mn-cs"/>
              </a:rPr>
              <a:t>Filter domains by domain name: list all domains and subdomains manageable by the account specified that match the name </a:t>
            </a:r>
            <a:r>
              <a:rPr lang="en-US" sz="1200" i="1" kern="1200" dirty="0" smtClean="0">
                <a:solidFill>
                  <a:schemeClr val="tx1"/>
                </a:solidFill>
                <a:latin typeface="+mn-lt"/>
                <a:ea typeface="+mn-ea"/>
                <a:cs typeface="+mn-cs"/>
              </a:rPr>
              <a:t>domainName</a:t>
            </a:r>
            <a:r>
              <a:rPr lang="en-US" sz="1200" i="0" kern="1200" dirty="0" smtClean="0">
                <a:solidFill>
                  <a:schemeClr val="tx1"/>
                </a:solidFill>
                <a:latin typeface="+mn-lt"/>
                <a:ea typeface="+mn-ea"/>
                <a:cs typeface="+mn-cs"/>
              </a:rPr>
              <a:t>. Display IDs and names only.</a:t>
            </a:r>
          </a:p>
          <a:p>
            <a:pPr marL="0" indent="0">
              <a:buFont typeface="Arial"/>
              <a:buNone/>
            </a:pPr>
            <a:r>
              <a:rPr lang="en-US" b="1" dirty="0" smtClean="0"/>
              <a:t>List Domain Details</a:t>
            </a:r>
          </a:p>
          <a:p>
            <a:pPr marL="171450" indent="-171450">
              <a:buFont typeface="Arial"/>
              <a:buChar char="•"/>
            </a:pPr>
            <a:r>
              <a:rPr lang="en-US" sz="1200" kern="1200" dirty="0" smtClean="0">
                <a:solidFill>
                  <a:schemeClr val="tx1"/>
                </a:solidFill>
                <a:latin typeface="+mn-lt"/>
                <a:ea typeface="+mn-ea"/>
                <a:cs typeface="+mn-cs"/>
              </a:rPr>
              <a:t>List details of the specified domain. Display all details, including records. This operation provides the detailed output for a specific domain configured and associated with an account. This operation is not capable of returning details for a domain that has been deleted.</a:t>
            </a:r>
          </a:p>
          <a:p>
            <a:pPr marL="0" indent="0">
              <a:buFont typeface="Arial"/>
              <a:buNone/>
            </a:pPr>
            <a:r>
              <a:rPr lang="en-US" sz="1200" b="1" kern="1200" dirty="0" smtClean="0">
                <a:solidFill>
                  <a:schemeClr val="tx1"/>
                </a:solidFill>
                <a:latin typeface="+mn-lt"/>
                <a:ea typeface="+mn-ea"/>
                <a:cs typeface="+mn-cs"/>
              </a:rPr>
              <a:t>List Domain Changes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000" kern="1200" dirty="0" smtClean="0">
                <a:solidFill>
                  <a:schemeClr val="tx1"/>
                </a:solidFill>
                <a:latin typeface="+mn-lt"/>
                <a:ea typeface="+mn-ea"/>
                <a:cs typeface="+mn-cs"/>
              </a:rPr>
              <a:t>This call shows all changes to the specified domain since the specified date/time. The since parameter is optional and defaults to midnight of the current day. See Section 3.9, “Date/Time Format” for details on how to specify this parameter's value.</a:t>
            </a:r>
          </a:p>
          <a:p>
            <a:pPr marL="0" indent="0">
              <a:buFont typeface="Arial"/>
              <a:buNone/>
            </a:pPr>
            <a:r>
              <a:rPr lang="en-US" sz="1200" b="1" kern="1200" dirty="0" smtClean="0">
                <a:solidFill>
                  <a:schemeClr val="tx1"/>
                </a:solidFill>
                <a:latin typeface="+mn-lt"/>
                <a:ea typeface="+mn-ea"/>
                <a:cs typeface="+mn-cs"/>
              </a:rPr>
              <a:t>Create Domains</a:t>
            </a:r>
          </a:p>
          <a:p>
            <a:pPr marL="171450" indent="-171450">
              <a:buFont typeface="Arial"/>
              <a:buChar char="•"/>
            </a:pPr>
            <a:r>
              <a:rPr lang="en-US" sz="1200" kern="1200" dirty="0" smtClean="0">
                <a:solidFill>
                  <a:schemeClr val="tx1"/>
                </a:solidFill>
                <a:latin typeface="+mn-lt"/>
                <a:ea typeface="+mn-ea"/>
                <a:cs typeface="+mn-cs"/>
              </a:rPr>
              <a:t>This operation provisions one or more new DNS domains under the account specified, based on the configuration defined in the request object. If the corresponding request cannot be fulfilled due to insufficient or invalid data, an HTTP 400 (Bad Request) error response will be returned with information regarding the nature of the failure in the body of the response. Failures in the validation process are non-recoverable and require the caller to correct the cause of the failure and POST the request again.</a:t>
            </a:r>
          </a:p>
          <a:p>
            <a:pPr marL="0" indent="0">
              <a:buFont typeface="Arial"/>
              <a:buNone/>
            </a:pPr>
            <a:r>
              <a:rPr lang="en-US" b="1" dirty="0" smtClean="0"/>
              <a:t>Modify Domains</a:t>
            </a:r>
          </a:p>
          <a:p>
            <a:pPr marL="171450" indent="-171450">
              <a:buFont typeface="Arial"/>
              <a:buChar char="•"/>
            </a:pPr>
            <a:r>
              <a:rPr lang="en-US" sz="1200" kern="1200" dirty="0" smtClean="0">
                <a:solidFill>
                  <a:schemeClr val="tx1"/>
                </a:solidFill>
                <a:latin typeface="+mn-lt"/>
                <a:ea typeface="+mn-ea"/>
                <a:cs typeface="+mn-cs"/>
              </a:rPr>
              <a:t>This operation modifies DNS domain(s) attributes only. Records cannot be added, modified, or removed. Only the TTL and email address attributes of a domain can be modified.</a:t>
            </a:r>
          </a:p>
          <a:p>
            <a:pPr marL="0" indent="0">
              <a:buFont typeface="Arial"/>
              <a:buNone/>
            </a:pPr>
            <a:r>
              <a:rPr lang="en-US" b="1" dirty="0" smtClean="0"/>
              <a:t>Remove Domains</a:t>
            </a:r>
          </a:p>
          <a:p>
            <a:pPr marL="171450" indent="-171450">
              <a:buFont typeface="Arial"/>
              <a:buChar char="•"/>
            </a:pPr>
            <a:r>
              <a:rPr lang="en-US" sz="1200" kern="1200" dirty="0" smtClean="0">
                <a:solidFill>
                  <a:schemeClr val="tx1"/>
                </a:solidFill>
                <a:latin typeface="+mn-lt"/>
                <a:ea typeface="+mn-ea"/>
                <a:cs typeface="+mn-cs"/>
              </a:rPr>
              <a:t>This operation removes one or more specified domains from the account; when a domain is deleted, its immediate resource records are also deleted from the account. By default, if a deleted domain had subdomains, each subdomain becomes a root domain and is not deleted; this can be overridden by the optional deleteSubdomains parameter. When a domain is deleted, any and all configuration data is immediately purged and</a:t>
            </a:r>
          </a:p>
          <a:p>
            <a:pPr marL="171450" indent="-171450">
              <a:buFont typeface="Arial"/>
              <a:buChar char="•"/>
            </a:pPr>
            <a:r>
              <a:rPr lang="en-US" sz="1200" kern="1200" dirty="0" smtClean="0">
                <a:solidFill>
                  <a:schemeClr val="tx1"/>
                </a:solidFill>
                <a:latin typeface="+mn-lt"/>
                <a:ea typeface="+mn-ea"/>
                <a:cs typeface="+mn-cs"/>
              </a:rPr>
              <a:t>is not recoverable via the API. In a request to remove multiple domains, a failure on</a:t>
            </a:r>
            <a:r>
              <a:rPr lang="en-US" sz="1200" kern="1200" baseline="0" dirty="0" smtClean="0">
                <a:solidFill>
                  <a:schemeClr val="tx1"/>
                </a:solidFill>
                <a:latin typeface="+mn-lt"/>
                <a:ea typeface="+mn-ea"/>
                <a:cs typeface="+mn-cs"/>
              </a:rPr>
              <a:t> </a:t>
            </a:r>
            <a:r>
              <a:rPr lang="en-US" sz="1200" i="0" kern="1200" dirty="0" smtClean="0">
                <a:solidFill>
                  <a:schemeClr val="tx1"/>
                </a:solidFill>
                <a:latin typeface="+mn-lt"/>
                <a:ea typeface="+mn-ea"/>
                <a:cs typeface="+mn-cs"/>
              </a:rPr>
              <a:t>a single part of the request will cause the entire request to fail. Utilizing the optional deleteSubdomains parameter on domains without subdomains does not result in a failure.</a:t>
            </a:r>
            <a:endParaRPr lang="en-US" b="0" dirty="0" smtClean="0"/>
          </a:p>
          <a:p>
            <a:pPr marL="0" indent="0">
              <a:buFont typeface="Arial"/>
              <a:buNone/>
            </a:pPr>
            <a:r>
              <a:rPr lang="en-US" b="1" dirty="0" smtClean="0"/>
              <a:t>Import Domain</a:t>
            </a:r>
          </a:p>
          <a:p>
            <a:pPr marL="171450" indent="-171450">
              <a:buFont typeface="Arial"/>
              <a:buChar char="•"/>
            </a:pPr>
            <a:r>
              <a:rPr lang="en-US" sz="1200" kern="1200" dirty="0" smtClean="0">
                <a:solidFill>
                  <a:schemeClr val="tx1"/>
                </a:solidFill>
                <a:latin typeface="+mn-lt"/>
                <a:ea typeface="+mn-ea"/>
                <a:cs typeface="+mn-cs"/>
              </a:rPr>
              <a:t>This operation provisions a new DNS domain under the account specified by the bind9- formatted file configuration contents defined in the request object. If the corresponding request cannot be fulfilled due to insufficient or invalid data, an HTTP 400 (Bad Request) error response will be returned with information regarding the nature of the failure in the body of the response. Failures in the validation process are non-recoverable and require the caller to correct the cause of the failure and POST the request again.</a:t>
            </a:r>
            <a:endParaRPr lang="en-US" dirty="0" smtClean="0"/>
          </a:p>
          <a:p>
            <a:pPr marL="0" indent="0">
              <a:buFont typeface="Arial"/>
              <a:buNone/>
            </a:pPr>
            <a:r>
              <a:rPr lang="en-US" b="1" dirty="0" smtClean="0"/>
              <a:t>Export Domain</a:t>
            </a:r>
          </a:p>
          <a:p>
            <a:pPr marL="0" indent="0">
              <a:buFont typeface="Arial"/>
              <a:buNone/>
            </a:pPr>
            <a:r>
              <a:rPr lang="en-US" sz="1200" kern="1200" dirty="0" smtClean="0">
                <a:solidFill>
                  <a:schemeClr val="tx1"/>
                </a:solidFill>
                <a:latin typeface="+mn-lt"/>
                <a:ea typeface="+mn-ea"/>
                <a:cs typeface="+mn-cs"/>
              </a:rPr>
              <a:t>This operation provides the bind9-formatted contents of the requested domain. This operation is for a single domain only, and as such, does not traverse up or down the domain hierarchy for details (that is, no subdomain information is provided).</a:t>
            </a:r>
          </a:p>
          <a:p>
            <a:pPr marL="0" indent="0">
              <a:buFont typeface="Arial"/>
              <a:buNone/>
            </a:pPr>
            <a:r>
              <a:rPr lang="en-US" sz="1200" b="1" kern="1200" dirty="0" smtClean="0">
                <a:solidFill>
                  <a:schemeClr val="tx1"/>
                </a:solidFill>
                <a:latin typeface="+mn-lt"/>
                <a:ea typeface="+mn-ea"/>
                <a:cs typeface="+mn-cs"/>
              </a:rPr>
              <a:t>List Records</a:t>
            </a:r>
          </a:p>
          <a:p>
            <a:pPr marL="171450" indent="-171450">
              <a:buFont typeface="Arial"/>
              <a:buChar char="•"/>
            </a:pPr>
            <a:r>
              <a:rPr lang="en-US" sz="1200" kern="1200" dirty="0" smtClean="0">
                <a:solidFill>
                  <a:schemeClr val="tx1"/>
                </a:solidFill>
                <a:latin typeface="+mn-lt"/>
                <a:ea typeface="+mn-ea"/>
                <a:cs typeface="+mn-cs"/>
              </a:rPr>
              <a:t>List all records configured for the domain or list the details for a specific</a:t>
            </a:r>
            <a:r>
              <a:rPr lang="en-US" sz="1200" kern="1200" baseline="0" dirty="0" smtClean="0">
                <a:solidFill>
                  <a:schemeClr val="tx1"/>
                </a:solidFill>
                <a:latin typeface="+mn-lt"/>
                <a:ea typeface="+mn-ea"/>
                <a:cs typeface="+mn-cs"/>
              </a:rPr>
              <a:t> record</a:t>
            </a:r>
            <a:r>
              <a:rPr lang="en-US" sz="1200" kern="1200" dirty="0" smtClean="0">
                <a:solidFill>
                  <a:schemeClr val="tx1"/>
                </a:solidFill>
                <a:latin typeface="+mn-lt"/>
                <a:ea typeface="+mn-ea"/>
                <a:cs typeface="+mn-cs"/>
              </a:rPr>
              <a:t>. SOA cannot be modified.</a:t>
            </a:r>
          </a:p>
          <a:p>
            <a:pPr marL="0" indent="0">
              <a:buFont typeface="Arial"/>
              <a:buNone/>
            </a:pPr>
            <a:r>
              <a:rPr lang="en-US" sz="1200" b="1" kern="1200" dirty="0" smtClean="0">
                <a:solidFill>
                  <a:schemeClr val="tx1"/>
                </a:solidFill>
                <a:latin typeface="+mn-lt"/>
                <a:ea typeface="+mn-ea"/>
                <a:cs typeface="+mn-cs"/>
              </a:rPr>
              <a:t>Add Records</a:t>
            </a:r>
          </a:p>
          <a:p>
            <a:pPr marL="171450" indent="-171450">
              <a:buFont typeface="Arial"/>
              <a:buChar char="•"/>
            </a:pPr>
            <a:r>
              <a:rPr lang="en-US" sz="1200" kern="1200" dirty="0" smtClean="0">
                <a:solidFill>
                  <a:schemeClr val="tx1"/>
                </a:solidFill>
                <a:latin typeface="+mn-lt"/>
                <a:ea typeface="+mn-ea"/>
                <a:cs typeface="+mn-cs"/>
              </a:rPr>
              <a:t>Add new record(s) to the domain.</a:t>
            </a:r>
          </a:p>
          <a:p>
            <a:pPr marL="0" indent="0">
              <a:buFont typeface="Arial"/>
              <a:buNone/>
            </a:pPr>
            <a:r>
              <a:rPr lang="en-US" sz="1200" b="1" kern="1200" dirty="0" smtClean="0">
                <a:solidFill>
                  <a:schemeClr val="tx1"/>
                </a:solidFill>
                <a:latin typeface="+mn-lt"/>
                <a:ea typeface="+mn-ea"/>
                <a:cs typeface="+mn-cs"/>
              </a:rPr>
              <a:t>Modify</a:t>
            </a:r>
            <a:r>
              <a:rPr lang="en-US" sz="1200" b="1" kern="1200" baseline="0" dirty="0" smtClean="0">
                <a:solidFill>
                  <a:schemeClr val="tx1"/>
                </a:solidFill>
                <a:latin typeface="+mn-lt"/>
                <a:ea typeface="+mn-ea"/>
                <a:cs typeface="+mn-cs"/>
              </a:rPr>
              <a:t> Records</a:t>
            </a:r>
          </a:p>
          <a:p>
            <a:pPr marL="171450" indent="-171450">
              <a:buFont typeface="Arial"/>
              <a:buChar char="•"/>
            </a:pPr>
            <a:r>
              <a:rPr lang="en-US" sz="1200" kern="1200" baseline="0" dirty="0" smtClean="0">
                <a:solidFill>
                  <a:schemeClr val="tx1"/>
                </a:solidFill>
                <a:latin typeface="+mn-lt"/>
                <a:ea typeface="+mn-ea"/>
                <a:cs typeface="+mn-cs"/>
              </a:rPr>
              <a:t>Modify the configuration of a record or records in a domain</a:t>
            </a:r>
          </a:p>
          <a:p>
            <a:pPr marL="0" indent="0">
              <a:buFont typeface="Arial"/>
              <a:buNone/>
            </a:pPr>
            <a:r>
              <a:rPr lang="en-US" b="1" dirty="0" smtClean="0"/>
              <a:t>Remove Records</a:t>
            </a:r>
          </a:p>
          <a:p>
            <a:pPr marL="171450" indent="-171450">
              <a:buFont typeface="Arial"/>
              <a:buChar char="•"/>
            </a:pPr>
            <a:r>
              <a:rPr lang="en-US" dirty="0" smtClean="0"/>
              <a:t>Remove a record or multiple records from a domain</a:t>
            </a:r>
            <a:endParaRPr lang="en-US"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1</a:t>
            </a:fld>
            <a:endParaRPr lang="en-US" dirty="0"/>
          </a:p>
        </p:txBody>
      </p:sp>
    </p:spTree>
    <p:extLst>
      <p:ext uri="{BB962C8B-B14F-4D97-AF65-F5344CB8AC3E}">
        <p14:creationId xmlns:p14="http://schemas.microsoft.com/office/powerpoint/2010/main" val="3123009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b="1" dirty="0" smtClean="0"/>
              <a:t>A</a:t>
            </a:r>
            <a:r>
              <a:rPr lang="en-US" sz="1200" dirty="0" smtClean="0"/>
              <a:t> – IPv4 address used to map hostnames to an IP address of the host</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b="1" dirty="0" smtClean="0"/>
              <a:t>CNAME</a:t>
            </a:r>
            <a:r>
              <a:rPr lang="en-US" sz="1200" dirty="0" smtClean="0"/>
              <a:t> – canonical name</a:t>
            </a:r>
            <a:r>
              <a:rPr lang="en-US" sz="1200" baseline="0" dirty="0" smtClean="0"/>
              <a:t> record – points to another hostname that already has an A record associated with it.  The CNAME works like an alias.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b="1" dirty="0" smtClean="0"/>
              <a:t>MX</a:t>
            </a:r>
            <a:r>
              <a:rPr lang="en-US" sz="1200" dirty="0" smtClean="0"/>
              <a:t> – used to specify a mail server that is responsible for accepting email messages on behalf of a recipients domain</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b="1" dirty="0" smtClean="0"/>
              <a:t>SOA</a:t>
            </a:r>
            <a:r>
              <a:rPr lang="en-US" sz="1200" dirty="0" smtClean="0"/>
              <a:t> - </a:t>
            </a:r>
            <a:r>
              <a:rPr lang="en-US" dirty="0" smtClean="0"/>
              <a:t>Specifies authoritative information about a domain, including the primary name server(s), the email of the domain administrator, the domain serial number, and TTL’s</a:t>
            </a:r>
            <a:endParaRPr lang="en-US" sz="1200" dirty="0" smtClean="0"/>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b="1" dirty="0" smtClean="0"/>
              <a:t>AAAA</a:t>
            </a:r>
            <a:r>
              <a:rPr lang="en-US" sz="1200" dirty="0" smtClean="0"/>
              <a:t> – IPv6 address used to map hostnames to an</a:t>
            </a:r>
            <a:r>
              <a:rPr lang="en-US" sz="1200" baseline="0" dirty="0" smtClean="0"/>
              <a:t> IP address of the host</a:t>
            </a:r>
            <a:endParaRPr lang="en-US" sz="1200" dirty="0" smtClean="0"/>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b="1" dirty="0" smtClean="0"/>
              <a:t>NS</a:t>
            </a:r>
            <a:r>
              <a:rPr lang="en-US" sz="1200" dirty="0" smtClean="0"/>
              <a:t> - </a:t>
            </a:r>
            <a:r>
              <a:rPr lang="en-US" dirty="0" smtClean="0"/>
              <a:t>NS (or Name Server) records indicate where the domain’s DNS hosting services are located.  It effectively delegates</a:t>
            </a:r>
            <a:r>
              <a:rPr lang="en-US" baseline="0" dirty="0" smtClean="0"/>
              <a:t> a domain to use a set of name servers.</a:t>
            </a:r>
            <a:r>
              <a:rPr lang="en-US" dirty="0" smtClean="0"/>
              <a:t> </a:t>
            </a:r>
            <a:endParaRPr lang="en-US" sz="1200" dirty="0" smtClean="0"/>
          </a:p>
          <a:p>
            <a:pPr marL="171450" marR="0" lvl="0" indent="-171450" algn="l" defTabSz="457200" rtl="0" eaLnBrk="1" fontAlgn="auto" latinLnBrk="0" hangingPunct="1">
              <a:lnSpc>
                <a:spcPct val="100000"/>
              </a:lnSpc>
              <a:spcBef>
                <a:spcPts val="0"/>
              </a:spcBef>
              <a:spcAft>
                <a:spcPts val="0"/>
              </a:spcAft>
              <a:buClrTx/>
              <a:buSzTx/>
              <a:buFont typeface="Arial"/>
              <a:buChar char="•"/>
              <a:tabLst/>
              <a:defRPr/>
            </a:pPr>
            <a:r>
              <a:rPr lang="en-US" sz="1200" b="1" dirty="0" smtClean="0"/>
              <a:t>TXT</a:t>
            </a:r>
            <a:r>
              <a:rPr lang="en-US" sz="1200" dirty="0" smtClean="0"/>
              <a:t> -</a:t>
            </a:r>
            <a:r>
              <a:rPr lang="en-US" sz="1200" baseline="0" dirty="0" smtClean="0"/>
              <a:t> This is a text record and is used primarily for SPF and DKIM records. An SPF (Sender Policy Framework) record allows administrators to specify which hosts are allowed to send e-mail from a given domain by creating a specific SPF Record in the public (DNS). Mail exchangers then use the DNS to check that mail from a given domain is being sent by a host sanctioned by that domain's administrators. DomainKeys Identified Mail (DKIM) is a method for associating a domain name to an email, thereby allowing an organization to take responsibility for a message in a way that can be validated by a recipient.</a:t>
            </a:r>
            <a:endParaRPr lang="en-US" sz="1200" dirty="0" smtClean="0"/>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b="1" dirty="0" smtClean="0"/>
              <a:t>SRV</a:t>
            </a:r>
            <a:r>
              <a:rPr lang="en-US" sz="1200" dirty="0" smtClean="0"/>
              <a:t> – used to define the location of (hostname and port) of</a:t>
            </a:r>
            <a:r>
              <a:rPr lang="en-US" sz="1200" baseline="0" dirty="0" smtClean="0"/>
              <a:t> servers used for a specific service</a:t>
            </a:r>
            <a:endParaRPr lang="en-US" sz="120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i="1" dirty="0" smtClean="0"/>
              <a:t>*Additionally, the service supports DKIM and SPF records. These are TXT records with custom attributes indicating the record type. We do not currently support the SPF RR type as defined in the following RFC</a:t>
            </a:r>
          </a:p>
          <a:p>
            <a:endParaRPr lang="en-US"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2</a:t>
            </a:fld>
            <a:endParaRPr lang="en-US" dirty="0"/>
          </a:p>
        </p:txBody>
      </p:sp>
    </p:spTree>
    <p:extLst>
      <p:ext uri="{BB962C8B-B14F-4D97-AF65-F5344CB8AC3E}">
        <p14:creationId xmlns:p14="http://schemas.microsoft.com/office/powerpoint/2010/main" val="3130194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DF5EB3B8-87AF-954E-AE7E-DFC781C72BDD}" type="slidenum">
              <a:rPr lang="en-US"/>
              <a:pPr>
                <a:defRPr/>
              </a:pPr>
              <a:t>‹#›</a:t>
            </a:fld>
            <a:endParaRPr lang="en-US" dirty="0"/>
          </a:p>
        </p:txBody>
      </p:sp>
    </p:spTree>
    <p:extLst>
      <p:ext uri="{BB962C8B-B14F-4D97-AF65-F5344CB8AC3E}">
        <p14:creationId xmlns:p14="http://schemas.microsoft.com/office/powerpoint/2010/main" val="1965740201"/>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E9C40F25-ACDD-E74B-AACB-E4F5CA901D37}" type="slidenum">
              <a:rPr lang="en-US"/>
              <a:pPr>
                <a:defRPr/>
              </a:pPr>
              <a:t>‹#›</a:t>
            </a:fld>
            <a:endParaRPr lang="en-US" dirty="0"/>
          </a:p>
        </p:txBody>
      </p:sp>
    </p:spTree>
    <p:extLst>
      <p:ext uri="{BB962C8B-B14F-4D97-AF65-F5344CB8AC3E}">
        <p14:creationId xmlns:p14="http://schemas.microsoft.com/office/powerpoint/2010/main" val="4011530185"/>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6126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3971C5B0-EB0E-AD40-AF03-7E2E133CA564}" type="slidenum">
              <a:rPr lang="en-US"/>
              <a:pPr>
                <a:defRPr/>
              </a:pPr>
              <a:t>‹#›</a:t>
            </a:fld>
            <a:endParaRPr lang="en-US" dirty="0"/>
          </a:p>
        </p:txBody>
      </p:sp>
    </p:spTree>
    <p:extLst>
      <p:ext uri="{BB962C8B-B14F-4D97-AF65-F5344CB8AC3E}">
        <p14:creationId xmlns:p14="http://schemas.microsoft.com/office/powerpoint/2010/main" val="443634399"/>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72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0"/>
          </p:nvPr>
        </p:nvSpPr>
        <p:spPr>
          <a:ln/>
        </p:spPr>
        <p:txBody>
          <a:bodyPr/>
          <a:lstStyle>
            <a:lvl1pPr>
              <a:defRPr/>
            </a:lvl1pPr>
          </a:lstStyle>
          <a:p>
            <a:pPr>
              <a:defRPr/>
            </a:pPr>
            <a:fld id="{884F1976-FC0F-224B-8A7A-A2BF98A1E361}" type="slidenum">
              <a:rPr lang="en-US"/>
              <a:pPr>
                <a:defRPr/>
              </a:pPr>
              <a:t>‹#›</a:t>
            </a:fld>
            <a:endParaRPr lang="en-US" dirty="0"/>
          </a:p>
        </p:txBody>
      </p:sp>
    </p:spTree>
    <p:extLst>
      <p:ext uri="{BB962C8B-B14F-4D97-AF65-F5344CB8AC3E}">
        <p14:creationId xmlns:p14="http://schemas.microsoft.com/office/powerpoint/2010/main" val="3698419483"/>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ED91A00D-67BC-E343-AA7B-CD2193087BE1}" type="slidenum">
              <a:rPr lang="en-US"/>
              <a:pPr>
                <a:defRPr/>
              </a:pPr>
              <a:t>‹#›</a:t>
            </a:fld>
            <a:endParaRPr lang="en-US" dirty="0"/>
          </a:p>
        </p:txBody>
      </p:sp>
    </p:spTree>
    <p:extLst>
      <p:ext uri="{BB962C8B-B14F-4D97-AF65-F5344CB8AC3E}">
        <p14:creationId xmlns:p14="http://schemas.microsoft.com/office/powerpoint/2010/main" val="794181965"/>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98613"/>
            <a:ext cx="4038600"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598613"/>
            <a:ext cx="4038600"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Box 3"/>
          <p:cNvSpPr txBox="1">
            <a:spLocks noGrp="1" noChangeArrowheads="1"/>
          </p:cNvSpPr>
          <p:nvPr>
            <p:ph type="sldNum" sz="quarter" idx="10"/>
          </p:nvPr>
        </p:nvSpPr>
        <p:spPr>
          <a:ln/>
        </p:spPr>
        <p:txBody>
          <a:bodyPr/>
          <a:lstStyle>
            <a:lvl1pPr>
              <a:defRPr/>
            </a:lvl1pPr>
          </a:lstStyle>
          <a:p>
            <a:pPr>
              <a:defRPr/>
            </a:pPr>
            <a:fld id="{5AD72B1E-D928-4541-A172-112C6755B0A4}" type="slidenum">
              <a:rPr lang="en-US"/>
              <a:pPr>
                <a:defRPr/>
              </a:pPr>
              <a:t>‹#›</a:t>
            </a:fld>
            <a:endParaRPr lang="en-US" dirty="0"/>
          </a:p>
        </p:txBody>
      </p:sp>
    </p:spTree>
    <p:extLst>
      <p:ext uri="{BB962C8B-B14F-4D97-AF65-F5344CB8AC3E}">
        <p14:creationId xmlns:p14="http://schemas.microsoft.com/office/powerpoint/2010/main" val="3624537368"/>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Box 3"/>
          <p:cNvSpPr txBox="1">
            <a:spLocks noGrp="1" noChangeArrowheads="1"/>
          </p:cNvSpPr>
          <p:nvPr>
            <p:ph type="sldNum" sz="quarter" idx="10"/>
          </p:nvPr>
        </p:nvSpPr>
        <p:spPr>
          <a:ln/>
        </p:spPr>
        <p:txBody>
          <a:bodyPr/>
          <a:lstStyle>
            <a:lvl1pPr>
              <a:defRPr/>
            </a:lvl1pPr>
          </a:lstStyle>
          <a:p>
            <a:pPr>
              <a:defRPr/>
            </a:pPr>
            <a:fld id="{96006BE7-504D-C144-9D06-0626492E1D5F}" type="slidenum">
              <a:rPr lang="en-US"/>
              <a:pPr>
                <a:defRPr/>
              </a:pPr>
              <a:t>‹#›</a:t>
            </a:fld>
            <a:endParaRPr lang="en-US" dirty="0"/>
          </a:p>
        </p:txBody>
      </p:sp>
    </p:spTree>
    <p:extLst>
      <p:ext uri="{BB962C8B-B14F-4D97-AF65-F5344CB8AC3E}">
        <p14:creationId xmlns:p14="http://schemas.microsoft.com/office/powerpoint/2010/main" val="3668540980"/>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Box 3"/>
          <p:cNvSpPr txBox="1">
            <a:spLocks noGrp="1" noChangeArrowheads="1"/>
          </p:cNvSpPr>
          <p:nvPr>
            <p:ph type="sldNum" sz="quarter" idx="10"/>
          </p:nvPr>
        </p:nvSpPr>
        <p:spPr>
          <a:ln/>
        </p:spPr>
        <p:txBody>
          <a:bodyPr/>
          <a:lstStyle>
            <a:lvl1pPr>
              <a:defRPr/>
            </a:lvl1pPr>
          </a:lstStyle>
          <a:p>
            <a:pPr>
              <a:defRPr/>
            </a:pPr>
            <a:fld id="{0CD61A83-FBA0-2044-9342-69965054E76E}" type="slidenum">
              <a:rPr lang="en-US"/>
              <a:pPr>
                <a:defRPr/>
              </a:pPr>
              <a:t>‹#›</a:t>
            </a:fld>
            <a:endParaRPr lang="en-US" dirty="0"/>
          </a:p>
        </p:txBody>
      </p:sp>
    </p:spTree>
    <p:extLst>
      <p:ext uri="{BB962C8B-B14F-4D97-AF65-F5344CB8AC3E}">
        <p14:creationId xmlns:p14="http://schemas.microsoft.com/office/powerpoint/2010/main" val="758400751"/>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95F2700-A13F-EB46-97EA-750C3711C23E}" type="slidenum">
              <a:rPr lang="en-US"/>
              <a:pPr>
                <a:defRPr/>
              </a:pPr>
              <a:t>‹#›</a:t>
            </a:fld>
            <a:endParaRPr lang="en-US" dirty="0"/>
          </a:p>
        </p:txBody>
      </p:sp>
    </p:spTree>
    <p:extLst>
      <p:ext uri="{BB962C8B-B14F-4D97-AF65-F5344CB8AC3E}">
        <p14:creationId xmlns:p14="http://schemas.microsoft.com/office/powerpoint/2010/main" val="1957488430"/>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8D05AB1A-F9E2-3C47-A493-08EC84E1A4A7}" type="slidenum">
              <a:rPr lang="en-US"/>
              <a:pPr>
                <a:defRPr/>
              </a:pPr>
              <a:t>‹#›</a:t>
            </a:fld>
            <a:endParaRPr lang="en-US" dirty="0"/>
          </a:p>
        </p:txBody>
      </p:sp>
    </p:spTree>
    <p:extLst>
      <p:ext uri="{BB962C8B-B14F-4D97-AF65-F5344CB8AC3E}">
        <p14:creationId xmlns:p14="http://schemas.microsoft.com/office/powerpoint/2010/main" val="3976318458"/>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sym typeface="Calibri"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81B9511C-60AF-4547-AC7E-4DAF26D5D247}" type="slidenum">
              <a:rPr lang="en-US"/>
              <a:pPr>
                <a:defRPr/>
              </a:pPr>
              <a:t>‹#›</a:t>
            </a:fld>
            <a:endParaRPr lang="en-US" dirty="0"/>
          </a:p>
        </p:txBody>
      </p:sp>
    </p:spTree>
    <p:extLst>
      <p:ext uri="{BB962C8B-B14F-4D97-AF65-F5344CB8AC3E}">
        <p14:creationId xmlns:p14="http://schemas.microsoft.com/office/powerpoint/2010/main" val="3055428048"/>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t="15958"/>
          <a:stretch>
            <a:fillRect/>
          </a:stretch>
        </p:blipFill>
        <p:spPr bwMode="auto">
          <a:xfrm>
            <a:off x="0" y="0"/>
            <a:ext cx="9144000"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pic>
        <p:nvPicPr>
          <p:cNvPr id="6" name="Picture 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2049" name="Rectangle 1"/>
          <p:cNvSpPr>
            <a:spLocks noGrp="1" noChangeArrowheads="1"/>
          </p:cNvSpPr>
          <p:nvPr>
            <p:ph type="title"/>
          </p:nvPr>
        </p:nvSpPr>
        <p:spPr bwMode="auto">
          <a:xfrm>
            <a:off x="457200" y="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38100" tIns="38100" rIns="38100" bIns="38100" numCol="1" anchor="ctr" anchorCtr="0" compatLnSpc="1">
            <a:prstTxWarp prst="textNoShape">
              <a:avLst/>
            </a:prstTxWarp>
          </a:bodyPr>
          <a:lstStyle/>
          <a:p>
            <a:pPr lvl="0"/>
            <a:r>
              <a:rPr lang="en-US">
                <a:sym typeface="Calibri Bold" charset="0"/>
              </a:rPr>
              <a:t>Click to edit Master title style</a:t>
            </a:r>
          </a:p>
        </p:txBody>
      </p:sp>
      <p:sp>
        <p:nvSpPr>
          <p:cNvPr id="2050" name="Rectangle 2"/>
          <p:cNvSpPr>
            <a:spLocks noGrp="1" noChangeArrowheads="1"/>
          </p:cNvSpPr>
          <p:nvPr>
            <p:ph type="body" idx="1"/>
          </p:nvPr>
        </p:nvSpPr>
        <p:spPr bwMode="auto">
          <a:xfrm>
            <a:off x="457200" y="1598613"/>
            <a:ext cx="8229600" cy="452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38100" tIns="38100" rIns="38100" bIns="38100" numCol="1" anchor="t" anchorCtr="0" compatLnSpc="1">
            <a:prstTxWarp prst="textNoShape">
              <a:avLst/>
            </a:prstTxWarp>
          </a:bodyPr>
          <a:lstStyle/>
          <a:p>
            <a:pPr lvl="0"/>
            <a:r>
              <a:rPr lang="en-US" dirty="0">
                <a:sym typeface="Calibri" charset="0"/>
              </a:rPr>
              <a:t>Click to edit Master text styles</a:t>
            </a:r>
          </a:p>
          <a:p>
            <a:pPr lvl="1"/>
            <a:r>
              <a:rPr lang="en-US" dirty="0">
                <a:sym typeface="Calibri" charset="0"/>
              </a:rPr>
              <a:t>Second level</a:t>
            </a:r>
          </a:p>
          <a:p>
            <a:pPr lvl="2"/>
            <a:r>
              <a:rPr lang="en-US" dirty="0">
                <a:sym typeface="Calibri" charset="0"/>
              </a:rPr>
              <a:t>Third level</a:t>
            </a:r>
          </a:p>
          <a:p>
            <a:pPr lvl="3"/>
            <a:r>
              <a:rPr lang="en-US" dirty="0">
                <a:sym typeface="Calibri" charset="0"/>
              </a:rPr>
              <a:t>Fourth level</a:t>
            </a:r>
          </a:p>
          <a:p>
            <a:pPr lvl="4"/>
            <a:r>
              <a:rPr lang="en-US" dirty="0">
                <a:sym typeface="Calibri" charset="0"/>
              </a:rPr>
              <a:t>Fifth level</a:t>
            </a:r>
          </a:p>
        </p:txBody>
      </p:sp>
      <p:sp>
        <p:nvSpPr>
          <p:cNvPr id="2051" name="Text Box 3"/>
          <p:cNvSpPr txBox="1">
            <a:spLocks noGrp="1" noChangeArrowheads="1"/>
          </p:cNvSpPr>
          <p:nvPr>
            <p:ph type="sldNum" sz="quarter" idx="4"/>
          </p:nvPr>
        </p:nvSpPr>
        <p:spPr bwMode="auto">
          <a:xfrm>
            <a:off x="8850313" y="6477000"/>
            <a:ext cx="287337" cy="289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lvl1pPr algn="r">
              <a:defRPr sz="1400" smtClean="0">
                <a:solidFill>
                  <a:srgbClr val="FFFFFF"/>
                </a:solidFill>
                <a:latin typeface="Arial" charset="0"/>
                <a:ea typeface="ＭＳ Ｐゴシック" charset="0"/>
                <a:cs typeface="Arial" charset="0"/>
                <a:sym typeface="Arial" charset="0"/>
              </a:defRPr>
            </a:lvl1pPr>
            <a:lvl2pPr algn="l">
              <a:defRPr sz="1200">
                <a:solidFill>
                  <a:schemeClr val="tx1"/>
                </a:solidFill>
                <a:latin typeface="Gill Sans" charset="0"/>
                <a:ea typeface="ＭＳ Ｐゴシック" charset="0"/>
              </a:defRPr>
            </a:lvl2pPr>
            <a:lvl3pPr algn="l">
              <a:defRPr sz="1200">
                <a:solidFill>
                  <a:schemeClr val="tx1"/>
                </a:solidFill>
                <a:latin typeface="Gill Sans" charset="0"/>
                <a:ea typeface="ＭＳ Ｐゴシック" charset="0"/>
              </a:defRPr>
            </a:lvl3pPr>
            <a:lvl4pPr algn="l">
              <a:defRPr sz="1200">
                <a:solidFill>
                  <a:schemeClr val="tx1"/>
                </a:solidFill>
                <a:latin typeface="Gill Sans" charset="0"/>
                <a:ea typeface="ＭＳ Ｐゴシック" charset="0"/>
              </a:defRPr>
            </a:lvl4pPr>
            <a:lvl5pPr algn="l">
              <a:defRPr sz="1200">
                <a:solidFill>
                  <a:schemeClr val="tx1"/>
                </a:solidFill>
                <a:latin typeface="Gill Sans" charset="0"/>
                <a:ea typeface="ＭＳ Ｐゴシック" charset="0"/>
              </a:defRPr>
            </a:lvl5pPr>
            <a:lvl6pPr fontAlgn="base">
              <a:spcBef>
                <a:spcPct val="0"/>
              </a:spcBef>
              <a:spcAft>
                <a:spcPct val="0"/>
              </a:spcAft>
              <a:defRPr sz="1200">
                <a:solidFill>
                  <a:schemeClr val="tx1"/>
                </a:solidFill>
                <a:latin typeface="Gill Sans" charset="0"/>
                <a:ea typeface="ＭＳ Ｐゴシック" charset="0"/>
              </a:defRPr>
            </a:lvl6pPr>
            <a:lvl7pPr fontAlgn="base">
              <a:spcBef>
                <a:spcPct val="0"/>
              </a:spcBef>
              <a:spcAft>
                <a:spcPct val="0"/>
              </a:spcAft>
              <a:defRPr sz="1200">
                <a:solidFill>
                  <a:schemeClr val="tx1"/>
                </a:solidFill>
                <a:latin typeface="Gill Sans" charset="0"/>
                <a:ea typeface="ＭＳ Ｐゴシック" charset="0"/>
              </a:defRPr>
            </a:lvl7pPr>
            <a:lvl8pPr fontAlgn="base">
              <a:spcBef>
                <a:spcPct val="0"/>
              </a:spcBef>
              <a:spcAft>
                <a:spcPct val="0"/>
              </a:spcAft>
              <a:defRPr sz="1200">
                <a:solidFill>
                  <a:schemeClr val="tx1"/>
                </a:solidFill>
                <a:latin typeface="Gill Sans" charset="0"/>
                <a:ea typeface="ＭＳ Ｐゴシック" charset="0"/>
              </a:defRPr>
            </a:lvl8pPr>
            <a:lvl9pPr fontAlgn="base">
              <a:spcBef>
                <a:spcPct val="0"/>
              </a:spcBef>
              <a:spcAft>
                <a:spcPct val="0"/>
              </a:spcAft>
              <a:defRPr sz="1200">
                <a:solidFill>
                  <a:schemeClr val="tx1"/>
                </a:solidFill>
                <a:latin typeface="Gill Sans" charset="0"/>
                <a:ea typeface="ＭＳ Ｐゴシック" charset="0"/>
              </a:defRPr>
            </a:lvl9pPr>
          </a:lstStyle>
          <a:p>
            <a:pPr>
              <a:defRPr/>
            </a:pPr>
            <a:fld id="{863C3618-3DC4-8E47-BCDD-89F66E4B361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xmlns:p14="http://schemas.microsoft.com/office/powerpoint/2010/main"/>
  <p:hf hdr="0" ftr="0" dt="0"/>
  <p:txStyles>
    <p:titleStyle>
      <a:lvl1pPr algn="ctr" rtl="0" eaLnBrk="0" fontAlgn="base" hangingPunct="0">
        <a:spcBef>
          <a:spcPct val="0"/>
        </a:spcBef>
        <a:spcAft>
          <a:spcPct val="0"/>
        </a:spcAft>
        <a:defRPr sz="3600">
          <a:solidFill>
            <a:srgbClr val="FFFFFF"/>
          </a:solidFill>
          <a:latin typeface="+mj-lt"/>
          <a:ea typeface="+mj-ea"/>
          <a:cs typeface="+mj-cs"/>
          <a:sym typeface="Calibri Bold" charset="0"/>
        </a:defRPr>
      </a:lvl1pPr>
      <a:lvl2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2pPr>
      <a:lvl3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3pPr>
      <a:lvl4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4pPr>
      <a:lvl5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5pPr>
      <a:lvl6pPr marL="4572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6pPr>
      <a:lvl7pPr marL="9144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7pPr>
      <a:lvl8pPr marL="13716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8pPr>
      <a:lvl9pPr marL="18288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9pPr>
    </p:titleStyle>
    <p:bodyStyle>
      <a:lvl1pPr marL="342900" indent="-342900" algn="l" rtl="0" eaLnBrk="0" fontAlgn="base" hangingPunct="0">
        <a:spcBef>
          <a:spcPts val="800"/>
        </a:spcBef>
        <a:spcAft>
          <a:spcPct val="0"/>
        </a:spcAft>
        <a:buClr>
          <a:srgbClr val="000000"/>
        </a:buClr>
        <a:buSzPct val="100000"/>
        <a:buFont typeface="Arial" charset="0"/>
        <a:buChar char="•"/>
        <a:defRPr sz="3200">
          <a:solidFill>
            <a:schemeClr val="tx1"/>
          </a:solidFill>
          <a:latin typeface="+mn-lt"/>
          <a:ea typeface="+mn-ea"/>
          <a:cs typeface="+mn-cs"/>
          <a:sym typeface="Calibri" charset="0"/>
        </a:defRPr>
      </a:lvl1pPr>
      <a:lvl2pPr marL="704850" indent="-285750" algn="l" rtl="0" eaLnBrk="0" fontAlgn="base" hangingPunct="0">
        <a:spcBef>
          <a:spcPts val="700"/>
        </a:spcBef>
        <a:spcAft>
          <a:spcPct val="0"/>
        </a:spcAft>
        <a:buClr>
          <a:srgbClr val="000000"/>
        </a:buClr>
        <a:buSzPct val="100000"/>
        <a:buFont typeface="Arial" charset="0"/>
        <a:buChar char="–"/>
        <a:defRPr sz="2800">
          <a:solidFill>
            <a:schemeClr val="tx1"/>
          </a:solidFill>
          <a:latin typeface="+mn-lt"/>
          <a:ea typeface="+mn-ea"/>
          <a:cs typeface="+mn-cs"/>
          <a:sym typeface="Calibri" charset="0"/>
        </a:defRPr>
      </a:lvl2pPr>
      <a:lvl3pPr marL="1104900" indent="-228600" algn="l" rtl="0" eaLnBrk="0" fontAlgn="base" hangingPunct="0">
        <a:spcBef>
          <a:spcPts val="600"/>
        </a:spcBef>
        <a:spcAft>
          <a:spcPct val="0"/>
        </a:spcAft>
        <a:buClr>
          <a:srgbClr val="000000"/>
        </a:buClr>
        <a:buSzPct val="100000"/>
        <a:buFont typeface="Arial" charset="0"/>
        <a:buChar char="•"/>
        <a:defRPr sz="2400">
          <a:solidFill>
            <a:schemeClr val="tx1"/>
          </a:solidFill>
          <a:latin typeface="+mn-lt"/>
          <a:ea typeface="+mn-ea"/>
          <a:cs typeface="+mn-cs"/>
          <a:sym typeface="Calibri" charset="0"/>
        </a:defRPr>
      </a:lvl3pPr>
      <a:lvl4pPr marL="1562100" indent="-228600" algn="l" rtl="0" eaLnBrk="0" fontAlgn="base" hangingPunct="0">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4pPr>
      <a:lvl5pPr marL="2019300" indent="-228600" algn="l" rtl="0" eaLnBrk="0" fontAlgn="base" hangingPunct="0">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5pPr>
      <a:lvl6pPr marL="24765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6pPr>
      <a:lvl7pPr marL="29337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7pPr>
      <a:lvl8pPr marL="33909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8pPr>
      <a:lvl9pPr marL="38481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ヒラギノ角ゴ ProN W3" charset="0"/>
                <a:cs typeface="ヒラギノ角ゴ ProN W3" charset="0"/>
                <a:sym typeface="Calibri" charset="0"/>
              </a:rPr>
              <a:t>AVAILABLE API OPERATIONS</a:t>
            </a:r>
            <a:endParaRPr lang="en-US" dirty="0"/>
          </a:p>
        </p:txBody>
      </p:sp>
      <p:sp>
        <p:nvSpPr>
          <p:cNvPr id="5" name="Content Placeholder 4"/>
          <p:cNvSpPr>
            <a:spLocks noGrp="1"/>
          </p:cNvSpPr>
          <p:nvPr>
            <p:ph sz="half" idx="1"/>
          </p:nvPr>
        </p:nvSpPr>
        <p:spPr/>
        <p:txBody>
          <a:bodyPr/>
          <a:lstStyle/>
          <a:p>
            <a:r>
              <a:rPr lang="en-US" dirty="0"/>
              <a:t>Domains</a:t>
            </a:r>
          </a:p>
          <a:p>
            <a:pPr lvl="1"/>
            <a:r>
              <a:rPr lang="en-US" dirty="0"/>
              <a:t>List Domains</a:t>
            </a:r>
          </a:p>
          <a:p>
            <a:pPr lvl="1"/>
            <a:r>
              <a:rPr lang="en-US" dirty="0"/>
              <a:t>List Domain </a:t>
            </a:r>
            <a:r>
              <a:rPr lang="en-US" dirty="0" smtClean="0"/>
              <a:t>Details</a:t>
            </a:r>
          </a:p>
          <a:p>
            <a:pPr lvl="1"/>
            <a:r>
              <a:rPr lang="en-US" dirty="0" smtClean="0"/>
              <a:t>List Domain Changes</a:t>
            </a:r>
            <a:endParaRPr lang="en-US" dirty="0"/>
          </a:p>
          <a:p>
            <a:pPr lvl="1"/>
            <a:r>
              <a:rPr lang="en-US" dirty="0"/>
              <a:t>Create Domain(s)</a:t>
            </a:r>
          </a:p>
          <a:p>
            <a:pPr lvl="1"/>
            <a:r>
              <a:rPr lang="en-US" dirty="0"/>
              <a:t>Modify Domain(s)</a:t>
            </a:r>
          </a:p>
          <a:p>
            <a:pPr lvl="1"/>
            <a:r>
              <a:rPr lang="en-US" dirty="0"/>
              <a:t>Delete Domains(s)</a:t>
            </a:r>
          </a:p>
          <a:p>
            <a:pPr lvl="1"/>
            <a:r>
              <a:rPr lang="en-US" dirty="0"/>
              <a:t>Search (Filter Domains)</a:t>
            </a:r>
          </a:p>
          <a:p>
            <a:pPr lvl="1"/>
            <a:r>
              <a:rPr lang="en-US" dirty="0"/>
              <a:t>Import Domain</a:t>
            </a:r>
          </a:p>
          <a:p>
            <a:pPr lvl="1"/>
            <a:r>
              <a:rPr lang="en-US" dirty="0"/>
              <a:t>Export Domain</a:t>
            </a:r>
          </a:p>
          <a:p>
            <a:endParaRPr lang="en-US" dirty="0"/>
          </a:p>
        </p:txBody>
      </p:sp>
      <p:sp>
        <p:nvSpPr>
          <p:cNvPr id="6" name="Content Placeholder 5"/>
          <p:cNvSpPr>
            <a:spLocks noGrp="1"/>
          </p:cNvSpPr>
          <p:nvPr>
            <p:ph sz="half" idx="2"/>
          </p:nvPr>
        </p:nvSpPr>
        <p:spPr>
          <a:xfrm>
            <a:off x="4648200" y="1371600"/>
            <a:ext cx="4038600" cy="4754563"/>
          </a:xfrm>
        </p:spPr>
        <p:txBody>
          <a:bodyPr/>
          <a:lstStyle/>
          <a:p>
            <a:r>
              <a:rPr lang="en-US" dirty="0"/>
              <a:t>Records</a:t>
            </a:r>
          </a:p>
          <a:p>
            <a:pPr lvl="1"/>
            <a:r>
              <a:rPr lang="en-US" dirty="0"/>
              <a:t>List Records</a:t>
            </a:r>
          </a:p>
          <a:p>
            <a:pPr lvl="1"/>
            <a:r>
              <a:rPr lang="en-US" dirty="0"/>
              <a:t>List Record Details</a:t>
            </a:r>
          </a:p>
          <a:p>
            <a:pPr lvl="1"/>
            <a:r>
              <a:rPr lang="en-US" dirty="0"/>
              <a:t>Add Records</a:t>
            </a:r>
          </a:p>
          <a:p>
            <a:pPr lvl="1"/>
            <a:r>
              <a:rPr lang="en-US" dirty="0"/>
              <a:t>Modify Records</a:t>
            </a:r>
          </a:p>
          <a:p>
            <a:pPr lvl="1"/>
            <a:r>
              <a:rPr lang="en-US" dirty="0"/>
              <a:t>Remove Records</a:t>
            </a:r>
          </a:p>
          <a:p>
            <a:r>
              <a:rPr lang="en-US" dirty="0" smtClean="0"/>
              <a:t>Jobs </a:t>
            </a:r>
            <a:r>
              <a:rPr lang="en-US" dirty="0" smtClean="0"/>
              <a:t>Status</a:t>
            </a:r>
          </a:p>
          <a:p>
            <a:pPr lvl="1"/>
            <a:r>
              <a:rPr lang="en-US" dirty="0" smtClean="0"/>
              <a:t>List Pending </a:t>
            </a:r>
            <a:r>
              <a:rPr lang="en-US" dirty="0" smtClean="0"/>
              <a:t>J</a:t>
            </a:r>
            <a:r>
              <a:rPr lang="en-US" dirty="0" smtClean="0"/>
              <a:t>obs Status summary</a:t>
            </a:r>
          </a:p>
          <a:p>
            <a:pPr lvl="1"/>
            <a:r>
              <a:rPr lang="en-US" dirty="0" smtClean="0"/>
              <a:t>List Pending </a:t>
            </a:r>
            <a:r>
              <a:rPr lang="en-US" dirty="0"/>
              <a:t>J</a:t>
            </a:r>
            <a:r>
              <a:rPr lang="en-US" dirty="0" smtClean="0"/>
              <a:t>obs </a:t>
            </a:r>
            <a:r>
              <a:rPr lang="en-US" dirty="0"/>
              <a:t>S</a:t>
            </a:r>
            <a:r>
              <a:rPr lang="en-US" dirty="0" smtClean="0"/>
              <a:t>tatus Details</a:t>
            </a:r>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1</a:t>
            </a:fld>
            <a:endParaRPr lang="en-US" dirty="0"/>
          </a:p>
        </p:txBody>
      </p:sp>
    </p:spTree>
    <p:extLst>
      <p:ext uri="{BB962C8B-B14F-4D97-AF65-F5344CB8AC3E}">
        <p14:creationId xmlns:p14="http://schemas.microsoft.com/office/powerpoint/2010/main" val="353313985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ヒラギノ角ゴ ProN W3" charset="0"/>
                <a:cs typeface="ヒラギノ角ゴ ProN W3" charset="0"/>
                <a:sym typeface="Calibri" charset="0"/>
              </a:rPr>
              <a:t>SUPPORTED RECORD TYPES</a:t>
            </a:r>
            <a:endParaRPr lang="en-US" dirty="0"/>
          </a:p>
        </p:txBody>
      </p:sp>
      <p:sp>
        <p:nvSpPr>
          <p:cNvPr id="3" name="Content Placeholder 2"/>
          <p:cNvSpPr>
            <a:spLocks noGrp="1"/>
          </p:cNvSpPr>
          <p:nvPr>
            <p:ph sz="half" idx="1"/>
          </p:nvPr>
        </p:nvSpPr>
        <p:spPr/>
        <p:txBody>
          <a:bodyPr/>
          <a:lstStyle/>
          <a:p>
            <a:r>
              <a:rPr lang="en-US" dirty="0" smtClean="0"/>
              <a:t>A</a:t>
            </a:r>
          </a:p>
          <a:p>
            <a:r>
              <a:rPr lang="en-US" dirty="0" smtClean="0"/>
              <a:t>AAAA</a:t>
            </a:r>
            <a:endParaRPr lang="en-US" dirty="0"/>
          </a:p>
          <a:p>
            <a:r>
              <a:rPr lang="en-US" dirty="0"/>
              <a:t>CNAME</a:t>
            </a:r>
          </a:p>
          <a:p>
            <a:r>
              <a:rPr lang="en-US" dirty="0"/>
              <a:t>MX</a:t>
            </a:r>
          </a:p>
          <a:p>
            <a:r>
              <a:rPr lang="en-US" dirty="0"/>
              <a:t>SOA*</a:t>
            </a:r>
          </a:p>
          <a:p>
            <a:endParaRPr lang="en-US" dirty="0"/>
          </a:p>
        </p:txBody>
      </p:sp>
      <p:sp>
        <p:nvSpPr>
          <p:cNvPr id="4" name="Content Placeholder 3"/>
          <p:cNvSpPr>
            <a:spLocks noGrp="1"/>
          </p:cNvSpPr>
          <p:nvPr>
            <p:ph sz="half" idx="2"/>
          </p:nvPr>
        </p:nvSpPr>
        <p:spPr/>
        <p:txBody>
          <a:bodyPr/>
          <a:lstStyle/>
          <a:p>
            <a:r>
              <a:rPr lang="en-US" dirty="0" smtClean="0"/>
              <a:t>NS </a:t>
            </a:r>
            <a:r>
              <a:rPr lang="en-US" dirty="0"/>
              <a:t>- NEW!</a:t>
            </a:r>
          </a:p>
          <a:p>
            <a:r>
              <a:rPr lang="en-US" dirty="0"/>
              <a:t>TXT - NEW</a:t>
            </a:r>
            <a:r>
              <a:rPr lang="en-US" dirty="0" smtClean="0"/>
              <a:t>!</a:t>
            </a:r>
          </a:p>
          <a:p>
            <a:pPr lvl="1"/>
            <a:r>
              <a:rPr lang="en-US" dirty="0" smtClean="0"/>
              <a:t>DKIM</a:t>
            </a:r>
          </a:p>
          <a:p>
            <a:pPr lvl="1"/>
            <a:r>
              <a:rPr lang="en-US" dirty="0" smtClean="0"/>
              <a:t>SPF</a:t>
            </a:r>
            <a:endParaRPr lang="en-US" dirty="0"/>
          </a:p>
          <a:p>
            <a:r>
              <a:rPr lang="en-US" dirty="0"/>
              <a:t>SRV - NEW!</a:t>
            </a:r>
          </a:p>
          <a:p>
            <a:endParaRPr lang="en-US" dirty="0"/>
          </a:p>
        </p:txBody>
      </p:sp>
      <p:sp>
        <p:nvSpPr>
          <p:cNvPr id="5" name="Slide Number Placeholder 4"/>
          <p:cNvSpPr>
            <a:spLocks noGrp="1"/>
          </p:cNvSpPr>
          <p:nvPr>
            <p:ph type="sldNum" sz="quarter" idx="10"/>
          </p:nvPr>
        </p:nvSpPr>
        <p:spPr/>
        <p:txBody>
          <a:bodyPr/>
          <a:lstStyle/>
          <a:p>
            <a:pPr>
              <a:defRPr/>
            </a:pPr>
            <a:fld id="{5AD72B1E-D928-4541-A172-112C6755B0A4}" type="slidenum">
              <a:rPr lang="en-US" smtClean="0"/>
              <a:pPr>
                <a:defRPr/>
              </a:pPr>
              <a:t>2</a:t>
            </a:fld>
            <a:endParaRPr lang="en-US" dirty="0"/>
          </a:p>
        </p:txBody>
      </p:sp>
      <p:sp>
        <p:nvSpPr>
          <p:cNvPr id="6" name="Rectangle 5"/>
          <p:cNvSpPr/>
          <p:nvPr/>
        </p:nvSpPr>
        <p:spPr>
          <a:xfrm>
            <a:off x="228600" y="5540514"/>
            <a:ext cx="8686800" cy="707886"/>
          </a:xfrm>
          <a:prstGeom prst="rect">
            <a:avLst/>
          </a:prstGeom>
        </p:spPr>
        <p:txBody>
          <a:bodyPr wrap="square">
            <a:spAutoFit/>
          </a:bodyPr>
          <a:lstStyle/>
          <a:p>
            <a:pPr algn="l"/>
            <a:r>
              <a:rPr lang="en-US" sz="2000" dirty="0" smtClean="0"/>
              <a:t>* </a:t>
            </a:r>
            <a:r>
              <a:rPr lang="en-US" sz="2000" i="1" dirty="0" smtClean="0"/>
              <a:t>users </a:t>
            </a:r>
            <a:r>
              <a:rPr lang="en-US" sz="2000" i="1" dirty="0"/>
              <a:t>will not be able to create SOA records (as this is handled by the system) but they will be able to modify TTL and email address</a:t>
            </a:r>
          </a:p>
        </p:txBody>
      </p:sp>
    </p:spTree>
    <p:extLst>
      <p:ext uri="{BB962C8B-B14F-4D97-AF65-F5344CB8AC3E}">
        <p14:creationId xmlns:p14="http://schemas.microsoft.com/office/powerpoint/2010/main" val="262568572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 Title and Content">
  <a:themeElements>
    <a:clrScheme name="">
      <a:dk1>
        <a:srgbClr val="000000"/>
      </a:dk1>
      <a:lt1>
        <a:srgbClr val="FFFFFF"/>
      </a:lt1>
      <a:dk2>
        <a:srgbClr val="000000"/>
      </a:dk2>
      <a:lt2>
        <a:srgbClr val="00000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Default - Title and Content">
      <a:majorFont>
        <a:latin typeface="Calibri Bold"/>
        <a:ea typeface="ヒラギノ角ゴ ProN W6"/>
        <a:cs typeface="ヒラギノ角ゴ ProN W6"/>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ED0EA2870DE34C8CDD9D866D92E10A" ma:contentTypeVersion="0" ma:contentTypeDescription="Create a new document." ma:contentTypeScope="" ma:versionID="d1b4309b15ba6fdd6b0b077525d219d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95B125B8-F366-4283-B926-41D8C901C0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758188B-0D45-4098-9DF8-0F8888753FD7}">
  <ds:schemaRefs>
    <ds:schemaRef ds:uri="http://schemas.microsoft.com/sharepoint/v3/contenttype/forms"/>
  </ds:schemaRefs>
</ds:datastoreItem>
</file>

<file path=customXml/itemProps3.xml><?xml version="1.0" encoding="utf-8"?>
<ds:datastoreItem xmlns:ds="http://schemas.openxmlformats.org/officeDocument/2006/customXml" ds:itemID="{85F57E1B-8E8E-4B61-9917-25689DDB4980}">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13367</TotalTime>
  <Pages>0</Pages>
  <Words>1096</Words>
  <Characters>0</Characters>
  <Application>Microsoft Macintosh PowerPoint</Application>
  <PresentationFormat>On-screen Show (4:3)</PresentationFormat>
  <Lines>0</Lines>
  <Paragraphs>78</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Default - Title and Content</vt:lpstr>
      <vt:lpstr>AVAILABLE API OPERATIONS</vt:lpstr>
      <vt:lpstr>SUPPORTED RECORD TYPES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rackspace</dc:creator>
  <cp:keywords/>
  <dc:description/>
  <cp:lastModifiedBy>Microsoft Office User</cp:lastModifiedBy>
  <cp:revision>297</cp:revision>
  <cp:lastPrinted>2011-02-16T00:06:42Z</cp:lastPrinted>
  <dcterms:modified xsi:type="dcterms:W3CDTF">2011-10-24T20:16:21Z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0x0101007CED0EA2870DE34C8CDD9D866D92E10A</vt:lpwstr>
  </property>
</Properties>
</file>