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49" r:id="rId5"/>
  </p:sldMasterIdLst>
  <p:notesMasterIdLst>
    <p:notesMasterId r:id="rId31"/>
  </p:notesMasterIdLst>
  <p:handoutMasterIdLst>
    <p:handoutMasterId r:id="rId32"/>
  </p:handoutMasterIdLst>
  <p:sldIdLst>
    <p:sldId id="256"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33" autoAdjust="0"/>
  </p:normalViewPr>
  <p:slideViewPr>
    <p:cSldViewPr>
      <p:cViewPr>
        <p:scale>
          <a:sx n="99" d="100"/>
          <a:sy n="99" d="100"/>
        </p:scale>
        <p:origin x="-1904"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10/27/11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10/27/11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2924107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13</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14</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15</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16</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Implementation and management of our Cloud DNS  solution is available through our API. To use our API, customers should have a general understanding of DNS management and be familiar with:</a:t>
            </a:r>
          </a:p>
          <a:p>
            <a:pPr marL="171450" indent="-171450">
              <a:buFont typeface="Arial"/>
              <a:buChar char="•"/>
            </a:pPr>
            <a:r>
              <a:rPr lang="en-US" sz="1200" kern="1200" dirty="0" smtClean="0">
                <a:solidFill>
                  <a:schemeClr val="tx1"/>
                </a:solidFill>
                <a:effectLst/>
                <a:latin typeface="+mn-lt"/>
                <a:ea typeface="+mn-ea"/>
                <a:cs typeface="+mn-cs"/>
              </a:rPr>
              <a:t>RESTful Web Services</a:t>
            </a:r>
          </a:p>
          <a:p>
            <a:pPr marL="171450" indent="-171450">
              <a:buFont typeface="Arial"/>
              <a:buChar char="•"/>
            </a:pPr>
            <a:r>
              <a:rPr lang="en-US" sz="1200" kern="1200" dirty="0" smtClean="0">
                <a:solidFill>
                  <a:schemeClr val="tx1"/>
                </a:solidFill>
                <a:effectLst/>
                <a:latin typeface="+mn-lt"/>
                <a:ea typeface="+mn-ea"/>
                <a:cs typeface="+mn-cs"/>
              </a:rPr>
              <a:t>JSON and/or XML Data Serialization Formats</a:t>
            </a:r>
          </a:p>
          <a:p>
            <a:endParaRPr lang="en-US" b="1" dirty="0" smtClean="0"/>
          </a:p>
          <a:p>
            <a:r>
              <a:rPr lang="en-US" b="0" dirty="0" smtClean="0"/>
              <a:t>Available</a:t>
            </a:r>
            <a:r>
              <a:rPr lang="en-US" b="0" baseline="0" dirty="0" smtClean="0"/>
              <a:t> operations are listed on this chart</a:t>
            </a:r>
            <a:endParaRPr lang="en-US" b="0" dirty="0" smtClean="0"/>
          </a:p>
          <a:p>
            <a:endParaRPr lang="en-US" b="1" dirty="0" smtClean="0"/>
          </a:p>
          <a:p>
            <a:r>
              <a:rPr lang="en-US" b="1" dirty="0" smtClean="0"/>
              <a:t>List Domains</a:t>
            </a:r>
          </a:p>
          <a:p>
            <a:pPr marL="171450" indent="-171450">
              <a:buFont typeface="Arial"/>
              <a:buChar char="•"/>
            </a:pPr>
            <a:r>
              <a:rPr lang="en-US" sz="1200" kern="1200" dirty="0" smtClean="0">
                <a:solidFill>
                  <a:schemeClr val="tx1"/>
                </a:solidFill>
                <a:latin typeface="+mn-lt"/>
                <a:ea typeface="+mn-ea"/>
                <a:cs typeface="+mn-cs"/>
              </a:rPr>
              <a:t>List all domains and subdomains manageable by the account specified. Display IDs and names only.</a:t>
            </a:r>
          </a:p>
          <a:p>
            <a:pPr marL="171450" indent="-171450">
              <a:buFont typeface="Arial"/>
              <a:buChar char="•"/>
            </a:pPr>
            <a:r>
              <a:rPr lang="en-US" sz="1200" kern="1200" dirty="0" smtClean="0">
                <a:solidFill>
                  <a:schemeClr val="tx1"/>
                </a:solidFill>
                <a:latin typeface="+mn-lt"/>
                <a:ea typeface="+mn-ea"/>
                <a:cs typeface="+mn-cs"/>
              </a:rPr>
              <a:t>Filter domains by domain name: list all domains and subdomains manageable by the account specified that match the name </a:t>
            </a:r>
            <a:r>
              <a:rPr lang="en-US" sz="1200" i="1" kern="1200" dirty="0" smtClean="0">
                <a:solidFill>
                  <a:schemeClr val="tx1"/>
                </a:solidFill>
                <a:latin typeface="+mn-lt"/>
                <a:ea typeface="+mn-ea"/>
                <a:cs typeface="+mn-cs"/>
              </a:rPr>
              <a:t>domainName</a:t>
            </a:r>
            <a:r>
              <a:rPr lang="en-US" sz="1200" i="0" kern="1200" dirty="0" smtClean="0">
                <a:solidFill>
                  <a:schemeClr val="tx1"/>
                </a:solidFill>
                <a:latin typeface="+mn-lt"/>
                <a:ea typeface="+mn-ea"/>
                <a:cs typeface="+mn-cs"/>
              </a:rPr>
              <a:t>. Display IDs and names only.</a:t>
            </a:r>
          </a:p>
          <a:p>
            <a:pPr marL="0" indent="0">
              <a:buFont typeface="Arial"/>
              <a:buNone/>
            </a:pPr>
            <a:r>
              <a:rPr lang="en-US" b="1" dirty="0" smtClean="0"/>
              <a:t>List Domain Details</a:t>
            </a:r>
          </a:p>
          <a:p>
            <a:pPr marL="171450" indent="-171450">
              <a:buFont typeface="Arial"/>
              <a:buChar char="•"/>
            </a:pPr>
            <a:r>
              <a:rPr lang="en-US" sz="1200" kern="1200" dirty="0" smtClean="0">
                <a:solidFill>
                  <a:schemeClr val="tx1"/>
                </a:solidFill>
                <a:latin typeface="+mn-lt"/>
                <a:ea typeface="+mn-ea"/>
                <a:cs typeface="+mn-cs"/>
              </a:rPr>
              <a:t>List details of the specified domain. Display all details, including records. This operation provides the detailed output for a specific domain configured and associated with an account. This operation is not capable of returning details for a domain that has been deleted.</a:t>
            </a:r>
          </a:p>
          <a:p>
            <a:pPr marL="0" indent="0">
              <a:buFont typeface="Arial"/>
              <a:buNone/>
            </a:pPr>
            <a:r>
              <a:rPr lang="en-US" sz="1200" b="1" kern="1200" dirty="0" smtClean="0">
                <a:solidFill>
                  <a:schemeClr val="tx1"/>
                </a:solidFill>
                <a:latin typeface="+mn-lt"/>
                <a:ea typeface="+mn-ea"/>
                <a:cs typeface="+mn-cs"/>
              </a:rPr>
              <a:t>List Domain Changes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This call shows all changes to the specified domain since the specified date/time. The since parameter is optional and defaults to midnight of the current day. See Section 3.9, “Date/Time Format” for details on how to specify this parameter's value.</a:t>
            </a:r>
          </a:p>
          <a:p>
            <a:pPr marL="0" indent="0">
              <a:buFont typeface="Arial"/>
              <a:buNone/>
            </a:pPr>
            <a:r>
              <a:rPr lang="en-US" sz="1200" b="1" kern="1200" dirty="0" smtClean="0">
                <a:solidFill>
                  <a:schemeClr val="tx1"/>
                </a:solidFill>
                <a:latin typeface="+mn-lt"/>
                <a:ea typeface="+mn-ea"/>
                <a:cs typeface="+mn-cs"/>
              </a:rPr>
              <a:t>Create Domains</a:t>
            </a:r>
          </a:p>
          <a:p>
            <a:pPr marL="171450" indent="-171450">
              <a:buFont typeface="Arial"/>
              <a:buChar char="•"/>
            </a:pPr>
            <a:r>
              <a:rPr lang="en-US" sz="1200" kern="1200" dirty="0" smtClean="0">
                <a:solidFill>
                  <a:schemeClr val="tx1"/>
                </a:solidFill>
                <a:latin typeface="+mn-lt"/>
                <a:ea typeface="+mn-ea"/>
                <a:cs typeface="+mn-cs"/>
              </a:rPr>
              <a:t>This operation provisions one or more new DNS domains under the account specified, based on the configuration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p>
          <a:p>
            <a:pPr marL="0" indent="0">
              <a:buFont typeface="Arial"/>
              <a:buNone/>
            </a:pPr>
            <a:r>
              <a:rPr lang="en-US" b="1" dirty="0" smtClean="0"/>
              <a:t>Modify Domains</a:t>
            </a:r>
          </a:p>
          <a:p>
            <a:pPr marL="171450" indent="-171450">
              <a:buFont typeface="Arial"/>
              <a:buChar char="•"/>
            </a:pPr>
            <a:r>
              <a:rPr lang="en-US" sz="1200" kern="1200" dirty="0" smtClean="0">
                <a:solidFill>
                  <a:schemeClr val="tx1"/>
                </a:solidFill>
                <a:latin typeface="+mn-lt"/>
                <a:ea typeface="+mn-ea"/>
                <a:cs typeface="+mn-cs"/>
              </a:rPr>
              <a:t>This operation modifies DNS domain(s) attributes only. Records cannot be added, modified, or removed. Only the TTL and email address attributes of a domain can be modified.</a:t>
            </a:r>
          </a:p>
          <a:p>
            <a:pPr marL="0" indent="0">
              <a:buFont typeface="Arial"/>
              <a:buNone/>
            </a:pPr>
            <a:r>
              <a:rPr lang="en-US" b="1" dirty="0" smtClean="0"/>
              <a:t>Remove Domains</a:t>
            </a:r>
          </a:p>
          <a:p>
            <a:pPr marL="171450" indent="-171450">
              <a:buFont typeface="Arial"/>
              <a:buChar char="•"/>
            </a:pPr>
            <a:r>
              <a:rPr lang="en-US" sz="1200" kern="1200" dirty="0" smtClean="0">
                <a:solidFill>
                  <a:schemeClr val="tx1"/>
                </a:solidFill>
                <a:latin typeface="+mn-lt"/>
                <a:ea typeface="+mn-ea"/>
                <a:cs typeface="+mn-cs"/>
              </a:rPr>
              <a:t>This operation removes one or more specified domains from the account; when a domain is deleted, its immediate resource records are also deleted from the account. By default, if a deleted domain had subdomains, each subdomain becomes a root domain and is not deleted; this can be overridden by the optional deleteSubdomains parameter. When a domain is deleted, any and all configuration data is immediately purged and</a:t>
            </a:r>
          </a:p>
          <a:p>
            <a:pPr marL="171450" indent="-171450">
              <a:buFont typeface="Arial"/>
              <a:buChar char="•"/>
            </a:pPr>
            <a:r>
              <a:rPr lang="en-US" sz="1200" kern="1200" dirty="0" smtClean="0">
                <a:solidFill>
                  <a:schemeClr val="tx1"/>
                </a:solidFill>
                <a:latin typeface="+mn-lt"/>
                <a:ea typeface="+mn-ea"/>
                <a:cs typeface="+mn-cs"/>
              </a:rPr>
              <a:t>is not recoverable via the API. In a request to remove multiple domains, a failure on</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 single part of the request will cause the entire request to fail. Utilizing the optional deleteSubdomains parameter on domains without subdomains does not result in a failure.</a:t>
            </a:r>
            <a:endParaRPr lang="en-US" b="0" dirty="0" smtClean="0"/>
          </a:p>
          <a:p>
            <a:pPr marL="0" indent="0">
              <a:buFont typeface="Arial"/>
              <a:buNone/>
            </a:pPr>
            <a:r>
              <a:rPr lang="en-US" b="1" dirty="0" smtClean="0"/>
              <a:t>Import Domain</a:t>
            </a:r>
          </a:p>
          <a:p>
            <a:pPr marL="171450" indent="-171450">
              <a:buFont typeface="Arial"/>
              <a:buChar char="•"/>
            </a:pPr>
            <a:r>
              <a:rPr lang="en-US" sz="1200" kern="1200" dirty="0" smtClean="0">
                <a:solidFill>
                  <a:schemeClr val="tx1"/>
                </a:solidFill>
                <a:latin typeface="+mn-lt"/>
                <a:ea typeface="+mn-ea"/>
                <a:cs typeface="+mn-cs"/>
              </a:rPr>
              <a:t>This operation provisions a new DNS domain under the account specified by the bind9- formatted file configuration contents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endParaRPr lang="en-US" dirty="0" smtClean="0"/>
          </a:p>
          <a:p>
            <a:pPr marL="0" indent="0">
              <a:buFont typeface="Arial"/>
              <a:buNone/>
            </a:pPr>
            <a:r>
              <a:rPr lang="en-US" b="1" dirty="0" smtClean="0"/>
              <a:t>Export Domain</a:t>
            </a:r>
          </a:p>
          <a:p>
            <a:pPr marL="0" indent="0">
              <a:buFont typeface="Arial"/>
              <a:buNone/>
            </a:pPr>
            <a:r>
              <a:rPr lang="en-US" sz="1200" kern="1200" dirty="0" smtClean="0">
                <a:solidFill>
                  <a:schemeClr val="tx1"/>
                </a:solidFill>
                <a:latin typeface="+mn-lt"/>
                <a:ea typeface="+mn-ea"/>
                <a:cs typeface="+mn-cs"/>
              </a:rPr>
              <a:t>This operation provides the bind9-formatted contents of the requested domain. This operation is for a single domain only, and as such, does not traverse up or down the domain hierarchy for details (that is, no subdomain information is provided).</a:t>
            </a:r>
          </a:p>
          <a:p>
            <a:pPr marL="0" indent="0">
              <a:buFont typeface="Arial"/>
              <a:buNone/>
            </a:pPr>
            <a:r>
              <a:rPr lang="en-US" sz="1200" b="1" kern="1200" dirty="0" smtClean="0">
                <a:solidFill>
                  <a:schemeClr val="tx1"/>
                </a:solidFill>
                <a:latin typeface="+mn-lt"/>
                <a:ea typeface="+mn-ea"/>
                <a:cs typeface="+mn-cs"/>
              </a:rPr>
              <a:t>List Records</a:t>
            </a:r>
          </a:p>
          <a:p>
            <a:pPr marL="171450" indent="-171450">
              <a:buFont typeface="Arial"/>
              <a:buChar char="•"/>
            </a:pPr>
            <a:r>
              <a:rPr lang="en-US" sz="1200" kern="1200" dirty="0" smtClean="0">
                <a:solidFill>
                  <a:schemeClr val="tx1"/>
                </a:solidFill>
                <a:latin typeface="+mn-lt"/>
                <a:ea typeface="+mn-ea"/>
                <a:cs typeface="+mn-cs"/>
              </a:rPr>
              <a:t>List all records configured for the domain or list the details for a specific</a:t>
            </a:r>
            <a:r>
              <a:rPr lang="en-US" sz="1200" kern="1200" baseline="0" dirty="0" smtClean="0">
                <a:solidFill>
                  <a:schemeClr val="tx1"/>
                </a:solidFill>
                <a:latin typeface="+mn-lt"/>
                <a:ea typeface="+mn-ea"/>
                <a:cs typeface="+mn-cs"/>
              </a:rPr>
              <a:t> record</a:t>
            </a:r>
            <a:r>
              <a:rPr lang="en-US" sz="1200" kern="1200" dirty="0" smtClean="0">
                <a:solidFill>
                  <a:schemeClr val="tx1"/>
                </a:solidFill>
                <a:latin typeface="+mn-lt"/>
                <a:ea typeface="+mn-ea"/>
                <a:cs typeface="+mn-cs"/>
              </a:rPr>
              <a:t>. SOA cannot be modified.</a:t>
            </a:r>
          </a:p>
          <a:p>
            <a:pPr marL="0" indent="0">
              <a:buFont typeface="Arial"/>
              <a:buNone/>
            </a:pPr>
            <a:r>
              <a:rPr lang="en-US" sz="1200" b="1" kern="1200" dirty="0" smtClean="0">
                <a:solidFill>
                  <a:schemeClr val="tx1"/>
                </a:solidFill>
                <a:latin typeface="+mn-lt"/>
                <a:ea typeface="+mn-ea"/>
                <a:cs typeface="+mn-cs"/>
              </a:rPr>
              <a:t>Add Records</a:t>
            </a:r>
          </a:p>
          <a:p>
            <a:pPr marL="171450" indent="-171450">
              <a:buFont typeface="Arial"/>
              <a:buChar char="•"/>
            </a:pPr>
            <a:r>
              <a:rPr lang="en-US" sz="1200" kern="1200" dirty="0" smtClean="0">
                <a:solidFill>
                  <a:schemeClr val="tx1"/>
                </a:solidFill>
                <a:latin typeface="+mn-lt"/>
                <a:ea typeface="+mn-ea"/>
                <a:cs typeface="+mn-cs"/>
              </a:rPr>
              <a:t>Add new record(s) to the domain.</a:t>
            </a:r>
          </a:p>
          <a:p>
            <a:pPr marL="0" indent="0">
              <a:buFont typeface="Arial"/>
              <a:buNone/>
            </a:pPr>
            <a:r>
              <a:rPr lang="en-US" sz="1200" b="1" kern="1200" dirty="0" smtClean="0">
                <a:solidFill>
                  <a:schemeClr val="tx1"/>
                </a:solidFill>
                <a:latin typeface="+mn-lt"/>
                <a:ea typeface="+mn-ea"/>
                <a:cs typeface="+mn-cs"/>
              </a:rPr>
              <a:t>Modify</a:t>
            </a:r>
            <a:r>
              <a:rPr lang="en-US" sz="1200" b="1" kern="1200" baseline="0" dirty="0" smtClean="0">
                <a:solidFill>
                  <a:schemeClr val="tx1"/>
                </a:solidFill>
                <a:latin typeface="+mn-lt"/>
                <a:ea typeface="+mn-ea"/>
                <a:cs typeface="+mn-cs"/>
              </a:rPr>
              <a:t> Records</a:t>
            </a:r>
          </a:p>
          <a:p>
            <a:pPr marL="171450" indent="-171450">
              <a:buFont typeface="Arial"/>
              <a:buChar char="•"/>
            </a:pPr>
            <a:r>
              <a:rPr lang="en-US" sz="1200" kern="1200" baseline="0" dirty="0" smtClean="0">
                <a:solidFill>
                  <a:schemeClr val="tx1"/>
                </a:solidFill>
                <a:latin typeface="+mn-lt"/>
                <a:ea typeface="+mn-ea"/>
                <a:cs typeface="+mn-cs"/>
              </a:rPr>
              <a:t>Modify the configuration of a record or records in a domain</a:t>
            </a:r>
          </a:p>
          <a:p>
            <a:pPr marL="0" indent="0">
              <a:buFont typeface="Arial"/>
              <a:buNone/>
            </a:pPr>
            <a:r>
              <a:rPr lang="en-US" b="1" dirty="0" smtClean="0"/>
              <a:t>Remove Records</a:t>
            </a:r>
          </a:p>
          <a:p>
            <a:pPr marL="171450" indent="-171450">
              <a:buFont typeface="Arial"/>
              <a:buChar char="•"/>
            </a:pPr>
            <a:r>
              <a:rPr lang="en-US" dirty="0" smtClean="0"/>
              <a:t>Remove a record or multiple records from a domain</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17</a:t>
            </a:fld>
            <a:endParaRPr lang="en-US" dirty="0"/>
          </a:p>
        </p:txBody>
      </p:sp>
    </p:spTree>
    <p:extLst>
      <p:ext uri="{BB962C8B-B14F-4D97-AF65-F5344CB8AC3E}">
        <p14:creationId xmlns:p14="http://schemas.microsoft.com/office/powerpoint/2010/main" val="312300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A</a:t>
            </a:r>
            <a:r>
              <a:rPr lang="en-US" sz="1200" dirty="0" smtClean="0"/>
              <a:t> – IPv4 address used to map hostnames to an IP address of the host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CNAME</a:t>
            </a:r>
            <a:r>
              <a:rPr lang="en-US" sz="1200" dirty="0" smtClean="0"/>
              <a:t> – canonical name</a:t>
            </a:r>
            <a:r>
              <a:rPr lang="en-US" sz="1200" baseline="0" dirty="0" smtClean="0"/>
              <a:t> record – points to another hostname that already has an A record associated with it.  The CNAME works like an alias.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MX</a:t>
            </a:r>
            <a:r>
              <a:rPr lang="en-US" sz="1200" dirty="0" smtClean="0"/>
              <a:t> – used to specify a mail server that is responsible for accepting email messages on behalf of a recipients domain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SOA</a:t>
            </a:r>
            <a:r>
              <a:rPr lang="en-US" sz="1200" dirty="0" smtClean="0"/>
              <a:t> - </a:t>
            </a:r>
            <a:r>
              <a:rPr lang="en-US" dirty="0" smtClean="0"/>
              <a:t>Specifies authoritative information about a domain, including the primary name server(s), the email of the domain administrator, the domain serial number, and TTL’s</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AAAA</a:t>
            </a:r>
            <a:r>
              <a:rPr lang="en-US" sz="1200" dirty="0" smtClean="0"/>
              <a:t> – IPv6 address used to map hostnames to an</a:t>
            </a:r>
            <a:r>
              <a:rPr lang="en-US" sz="1200" baseline="0" dirty="0" smtClean="0"/>
              <a:t> IP address of the host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NS</a:t>
            </a:r>
            <a:r>
              <a:rPr lang="en-US" sz="1200" dirty="0" smtClean="0"/>
              <a:t> - </a:t>
            </a:r>
            <a:r>
              <a:rPr lang="en-US" dirty="0" smtClean="0"/>
              <a:t>NS (or Name Server) records indicate where the domain’s DNS hosting services are located.  It effectively delegates</a:t>
            </a:r>
            <a:r>
              <a:rPr lang="en-US" baseline="0" dirty="0" smtClean="0"/>
              <a:t> a domain to use a set of name servers.</a:t>
            </a:r>
            <a:r>
              <a:rPr lang="en-US" dirty="0" smtClean="0"/>
              <a:t> </a:t>
            </a:r>
            <a:endParaRPr lang="en-US" sz="1200" dirty="0" smtClean="0"/>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TXT</a:t>
            </a:r>
            <a:r>
              <a:rPr lang="en-US" sz="1200" dirty="0" smtClean="0"/>
              <a:t> -</a:t>
            </a:r>
            <a:r>
              <a:rPr lang="en-US" sz="1200" baseline="0" dirty="0" smtClean="0"/>
              <a:t> This is a text record and is used primarily for SPF and DKIM records. An SPF (Sender Policy Framework) record allows administrators to specify which hosts are allowed to send e-mail from a given domain by creating a specific SPF Record in the public (DNS). Mail exchangers then use the DNS to check that mail from a given domain is being sent by a host sanctioned by that domain's administrators. DomainKeys Identified Mail (DKIM) is a method for associating a domain name to an email, thereby allowing an organization to take responsibility for a message in a way that can be validated by a recipient.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SRV</a:t>
            </a:r>
            <a:r>
              <a:rPr lang="en-US" sz="1200" dirty="0" smtClean="0"/>
              <a:t> – used to define the location of (hostname and port) of</a:t>
            </a:r>
            <a:r>
              <a:rPr lang="en-US" sz="1200" baseline="0" dirty="0" smtClean="0"/>
              <a:t> servers used for a specific service</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*Additionally, the service supports DKIM and SPF records. These are TXT records with custom attributes indicating the record type. We do not currently support the SPF RR type as defined in the following RFC</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18</a:t>
            </a:fld>
            <a:endParaRPr lang="en-US" dirty="0"/>
          </a:p>
        </p:txBody>
      </p:sp>
    </p:spTree>
    <p:extLst>
      <p:ext uri="{BB962C8B-B14F-4D97-AF65-F5344CB8AC3E}">
        <p14:creationId xmlns:p14="http://schemas.microsoft.com/office/powerpoint/2010/main" val="313019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19</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20</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22</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23</a:t>
            </a:fld>
            <a:endParaRPr lang="en-US" dirty="0"/>
          </a:p>
        </p:txBody>
      </p:sp>
    </p:spTree>
    <p:extLst>
      <p:ext uri="{BB962C8B-B14F-4D97-AF65-F5344CB8AC3E}">
        <p14:creationId xmlns:p14="http://schemas.microsoft.com/office/powerpoint/2010/main" val="3056402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presentation we will cover </a:t>
            </a:r>
          </a:p>
          <a:p>
            <a:endParaRPr lang="en-US" dirty="0" smtClean="0"/>
          </a:p>
          <a:p>
            <a:pPr marL="457200" indent="-457200">
              <a:buFont typeface="Arial"/>
              <a:buChar char="•"/>
            </a:pPr>
            <a:r>
              <a:rPr lang="en-US" dirty="0" smtClean="0"/>
              <a:t>What is Cloud DNS?</a:t>
            </a:r>
          </a:p>
          <a:p>
            <a:pPr marL="457200" indent="-457200">
              <a:buFont typeface="Arial"/>
              <a:buChar char="•"/>
            </a:pPr>
            <a:endParaRPr lang="en-US" dirty="0" smtClean="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p>
          <a:p>
            <a:pPr marL="457200" indent="-457200">
              <a:buFont typeface="Arial"/>
              <a:buChar char="•"/>
            </a:pPr>
            <a:endParaRPr lang="en-US" dirty="0" smtClean="0"/>
          </a:p>
          <a:p>
            <a:pPr marL="457200" indent="-457200">
              <a:buFont typeface="Arial"/>
              <a:buChar char="•"/>
            </a:pPr>
            <a:r>
              <a:rPr lang="en-US" dirty="0" smtClean="0"/>
              <a:t>When does it launch?</a:t>
            </a:r>
          </a:p>
          <a:p>
            <a:pPr marL="457200" indent="-457200">
              <a:buFont typeface="Arial"/>
              <a:buChar char="•"/>
            </a:pPr>
            <a:endParaRPr lang="en-US" dirty="0" smtClean="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does my customer get it?</a:t>
            </a:r>
          </a:p>
          <a:p>
            <a:pPr marL="0" indent="0">
              <a:buNone/>
            </a:pPr>
            <a:endParaRPr lang="en-US" dirty="0" smtClean="0"/>
          </a:p>
          <a:p>
            <a:pPr marL="457200" indent="-457200">
              <a:buFont typeface="Arial"/>
              <a:buChar char="•"/>
            </a:pPr>
            <a:r>
              <a:rPr lang="en-US" dirty="0" smtClean="0"/>
              <a:t>Who do I contact for questions?</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24</a:t>
            </a:fld>
            <a:endParaRPr lang="en-US" dirty="0"/>
          </a:p>
        </p:txBody>
      </p:sp>
    </p:spTree>
    <p:extLst>
      <p:ext uri="{BB962C8B-B14F-4D97-AF65-F5344CB8AC3E}">
        <p14:creationId xmlns:p14="http://schemas.microsoft.com/office/powerpoint/2010/main" val="2283639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25</a:t>
            </a:fld>
            <a:endParaRPr lang="en-US" dirty="0"/>
          </a:p>
        </p:txBody>
      </p:sp>
    </p:spTree>
    <p:extLst>
      <p:ext uri="{BB962C8B-B14F-4D97-AF65-F5344CB8AC3E}">
        <p14:creationId xmlns:p14="http://schemas.microsoft.com/office/powerpoint/2010/main" val="120682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3</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Rackspace Cloud DNS automates and simplifies your Domain Name System management and has many of the features our</a:t>
            </a:r>
            <a:r>
              <a:rPr lang="en-US" sz="1200" kern="1200" baseline="0" dirty="0" smtClean="0">
                <a:solidFill>
                  <a:schemeClr val="tx1"/>
                </a:solidFill>
                <a:effectLst/>
                <a:latin typeface="+mn-lt"/>
                <a:ea typeface="+mn-ea"/>
                <a:cs typeface="+mn-cs"/>
              </a:rPr>
              <a:t> customers have</a:t>
            </a:r>
            <a:r>
              <a:rPr lang="en-US" sz="1200" kern="1200" dirty="0" smtClean="0">
                <a:solidFill>
                  <a:schemeClr val="tx1"/>
                </a:solidFill>
                <a:effectLst/>
                <a:latin typeface="+mn-lt"/>
                <a:ea typeface="+mn-ea"/>
                <a:cs typeface="+mn-cs"/>
              </a:rPr>
              <a:t> been asking for, including:</a:t>
            </a:r>
          </a:p>
          <a:p>
            <a:pPr marL="171450" lvl="0" indent="-171450">
              <a:buFont typeface="Arial"/>
              <a:buChar char="•"/>
            </a:pPr>
            <a:r>
              <a:rPr lang="en-US" sz="1200" kern="1200" dirty="0" smtClean="0">
                <a:solidFill>
                  <a:schemeClr val="tx1"/>
                </a:solidFill>
                <a:effectLst/>
                <a:latin typeface="+mn-lt"/>
                <a:ea typeface="+mn-ea"/>
                <a:cs typeface="+mn-cs"/>
              </a:rPr>
              <a:t>Comprehensive REST-based API </a:t>
            </a:r>
          </a:p>
          <a:p>
            <a:pPr marL="171450" lvl="0" indent="-171450">
              <a:buFont typeface="Arial"/>
              <a:buChar char="•"/>
            </a:pPr>
            <a:r>
              <a:rPr lang="en-US" sz="1200" kern="1200" dirty="0" smtClean="0">
                <a:solidFill>
                  <a:schemeClr val="tx1"/>
                </a:solidFill>
                <a:effectLst/>
                <a:latin typeface="+mn-lt"/>
                <a:ea typeface="+mn-ea"/>
                <a:cs typeface="+mn-cs"/>
              </a:rPr>
              <a:t>Multiple Record Types </a:t>
            </a:r>
          </a:p>
          <a:p>
            <a:pPr marL="171450" lvl="0" indent="-171450">
              <a:buFont typeface="Arial"/>
              <a:buChar char="•"/>
            </a:pPr>
            <a:r>
              <a:rPr lang="en-US" sz="1200" kern="1200" dirty="0" smtClean="0">
                <a:solidFill>
                  <a:schemeClr val="tx1"/>
                </a:solidFill>
                <a:effectLst/>
                <a:latin typeface="+mn-lt"/>
                <a:ea typeface="+mn-ea"/>
                <a:cs typeface="+mn-cs"/>
              </a:rPr>
              <a:t>Performance Improvements</a:t>
            </a:r>
          </a:p>
          <a:p>
            <a:pPr marL="171450" lvl="0" indent="-171450">
              <a:buFont typeface="Arial"/>
              <a:buChar char="•"/>
            </a:pPr>
            <a:r>
              <a:rPr lang="en-US" sz="1200" kern="1200" dirty="0" smtClean="0">
                <a:solidFill>
                  <a:schemeClr val="tx1"/>
                </a:solidFill>
                <a:effectLst/>
                <a:latin typeface="+mn-lt"/>
                <a:ea typeface="+mn-ea"/>
                <a:cs typeface="+mn-cs"/>
              </a:rPr>
              <a:t>Domain Delegation </a:t>
            </a:r>
          </a:p>
          <a:p>
            <a:pPr marL="171450" lvl="0" indent="-171450">
              <a:buFont typeface="Arial"/>
              <a:buChar char="•"/>
            </a:pPr>
            <a:r>
              <a:rPr lang="en-US" sz="1200" kern="1200" dirty="0" smtClean="0">
                <a:solidFill>
                  <a:schemeClr val="tx1"/>
                </a:solidFill>
                <a:effectLst/>
                <a:latin typeface="+mn-lt"/>
                <a:ea typeface="+mn-ea"/>
                <a:cs typeface="+mn-cs"/>
              </a:rPr>
              <a:t>Full TTL Control</a:t>
            </a:r>
          </a:p>
          <a:p>
            <a:pPr marL="171450" lvl="0" indent="-171450">
              <a:buFont typeface="Arial"/>
              <a:buChar char="•"/>
            </a:pPr>
            <a:r>
              <a:rPr lang="en-US" sz="1200" kern="1200" dirty="0" smtClean="0">
                <a:solidFill>
                  <a:schemeClr val="tx1"/>
                </a:solidFill>
                <a:effectLst/>
                <a:latin typeface="+mn-lt"/>
                <a:ea typeface="+mn-ea"/>
                <a:cs typeface="+mn-cs"/>
              </a:rPr>
              <a:t>Simplified Migration </a:t>
            </a:r>
          </a:p>
          <a:p>
            <a:endParaRPr lang="en-US" baseline="0" dirty="0" smtClean="0"/>
          </a:p>
          <a:p>
            <a:r>
              <a:rPr lang="en-US" dirty="0" smtClean="0"/>
              <a:t>The</a:t>
            </a:r>
            <a:r>
              <a:rPr lang="en-US" baseline="0" dirty="0" smtClean="0"/>
              <a:t> available management operations allow you to e</a:t>
            </a:r>
            <a:r>
              <a:rPr lang="en-US" dirty="0" smtClean="0"/>
              <a:t>asily manage domains, sub-domains, and records via the REST-based API. You can list, add, modify, and remove domains and records, as well as import and export domains.</a:t>
            </a:r>
          </a:p>
          <a:p>
            <a:endParaRPr lang="en-US" dirty="0" smtClean="0"/>
          </a:p>
          <a:p>
            <a:r>
              <a:rPr lang="en-US" dirty="0" smtClean="0"/>
              <a:t>Additionally,</a:t>
            </a:r>
            <a:r>
              <a:rPr lang="en-US" baseline="0" dirty="0" smtClean="0"/>
              <a:t> advanced operations are available that allow you to easily manage </a:t>
            </a:r>
            <a:r>
              <a:rPr lang="en-US" dirty="0" smtClean="0"/>
              <a:t>mail servers, zone delegation, and create SPF records.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a:t>
            </a:r>
            <a:r>
              <a:rPr lang="en-US" baseline="0" dirty="0" smtClean="0"/>
              <a:t> bringing your DNS configurations to Rackspace is simple. </a:t>
            </a:r>
            <a:r>
              <a:rPr lang="en-US" dirty="0" smtClean="0"/>
              <a:t>The import and export feature allows you to import a BIND 9 formatted zone file of domains and their records into and out of your account.</a:t>
            </a:r>
          </a:p>
          <a:p>
            <a:endParaRPr lang="en-US" dirty="0" smtClean="0"/>
          </a:p>
          <a:p>
            <a:pPr marL="0" indent="0">
              <a:buNone/>
            </a:pPr>
            <a:r>
              <a:rPr lang="en-US" dirty="0" smtClean="0"/>
              <a:t> </a:t>
            </a:r>
          </a:p>
          <a:p>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4</a:t>
            </a:fld>
            <a:endParaRPr lang="en-US" dirty="0"/>
          </a:p>
        </p:txBody>
      </p:sp>
    </p:spTree>
    <p:extLst>
      <p:ext uri="{BB962C8B-B14F-4D97-AF65-F5344CB8AC3E}">
        <p14:creationId xmlns:p14="http://schemas.microsoft.com/office/powerpoint/2010/main" val="1464064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Implementation and management of our Cloud DNS  solution is available through our API. To use our API, customers should have a general understanding of DNS management and be familiar with:</a:t>
            </a:r>
          </a:p>
          <a:p>
            <a:pPr marL="171450" indent="-171450">
              <a:buFont typeface="Arial"/>
              <a:buChar char="•"/>
            </a:pPr>
            <a:r>
              <a:rPr lang="en-US" sz="1200" kern="1200" dirty="0" smtClean="0">
                <a:solidFill>
                  <a:schemeClr val="tx1"/>
                </a:solidFill>
                <a:effectLst/>
                <a:latin typeface="+mn-lt"/>
                <a:ea typeface="+mn-ea"/>
                <a:cs typeface="+mn-cs"/>
              </a:rPr>
              <a:t>RESTful Web Services</a:t>
            </a:r>
          </a:p>
          <a:p>
            <a:pPr marL="171450" indent="-171450">
              <a:buFont typeface="Arial"/>
              <a:buChar char="•"/>
            </a:pPr>
            <a:r>
              <a:rPr lang="en-US" sz="1200" kern="1200" dirty="0" smtClean="0">
                <a:solidFill>
                  <a:schemeClr val="tx1"/>
                </a:solidFill>
                <a:effectLst/>
                <a:latin typeface="+mn-lt"/>
                <a:ea typeface="+mn-ea"/>
                <a:cs typeface="+mn-cs"/>
              </a:rPr>
              <a:t>JSON and/or XML Data Serialization Formats</a:t>
            </a:r>
          </a:p>
          <a:p>
            <a:endParaRPr lang="en-US" b="1" dirty="0" smtClean="0"/>
          </a:p>
          <a:p>
            <a:r>
              <a:rPr lang="en-US" b="0" dirty="0" smtClean="0"/>
              <a:t>Available</a:t>
            </a:r>
            <a:r>
              <a:rPr lang="en-US" b="0" baseline="0" dirty="0" smtClean="0"/>
              <a:t> operations are listed on this chart</a:t>
            </a:r>
            <a:endParaRPr lang="en-US" b="0" dirty="0" smtClean="0"/>
          </a:p>
          <a:p>
            <a:endParaRPr lang="en-US" b="1" dirty="0" smtClean="0"/>
          </a:p>
          <a:p>
            <a:r>
              <a:rPr lang="en-US" b="1" dirty="0" smtClean="0"/>
              <a:t>List Domains</a:t>
            </a:r>
          </a:p>
          <a:p>
            <a:pPr marL="171450" indent="-171450">
              <a:buFont typeface="Arial"/>
              <a:buChar char="•"/>
            </a:pPr>
            <a:r>
              <a:rPr lang="en-US" sz="1200" kern="1200" dirty="0" smtClean="0">
                <a:solidFill>
                  <a:schemeClr val="tx1"/>
                </a:solidFill>
                <a:latin typeface="+mn-lt"/>
                <a:ea typeface="+mn-ea"/>
                <a:cs typeface="+mn-cs"/>
              </a:rPr>
              <a:t>List all domains and subdomains manageable by the account specified. Display IDs and names only.</a:t>
            </a:r>
          </a:p>
          <a:p>
            <a:pPr marL="171450" indent="-171450">
              <a:buFont typeface="Arial"/>
              <a:buChar char="•"/>
            </a:pPr>
            <a:r>
              <a:rPr lang="en-US" sz="1200" kern="1200" dirty="0" smtClean="0">
                <a:solidFill>
                  <a:schemeClr val="tx1"/>
                </a:solidFill>
                <a:latin typeface="+mn-lt"/>
                <a:ea typeface="+mn-ea"/>
                <a:cs typeface="+mn-cs"/>
              </a:rPr>
              <a:t>Filter domains by domain name: list all domains and subdomains manageable by the account specified that match the name </a:t>
            </a:r>
            <a:r>
              <a:rPr lang="en-US" sz="1200" i="1" kern="1200" dirty="0" smtClean="0">
                <a:solidFill>
                  <a:schemeClr val="tx1"/>
                </a:solidFill>
                <a:latin typeface="+mn-lt"/>
                <a:ea typeface="+mn-ea"/>
                <a:cs typeface="+mn-cs"/>
              </a:rPr>
              <a:t>domainName</a:t>
            </a:r>
            <a:r>
              <a:rPr lang="en-US" sz="1200" i="0" kern="1200" dirty="0" smtClean="0">
                <a:solidFill>
                  <a:schemeClr val="tx1"/>
                </a:solidFill>
                <a:latin typeface="+mn-lt"/>
                <a:ea typeface="+mn-ea"/>
                <a:cs typeface="+mn-cs"/>
              </a:rPr>
              <a:t>. Display IDs and names only.</a:t>
            </a:r>
          </a:p>
          <a:p>
            <a:pPr marL="0" indent="0">
              <a:buFont typeface="Arial"/>
              <a:buNone/>
            </a:pPr>
            <a:r>
              <a:rPr lang="en-US" b="1" dirty="0" smtClean="0"/>
              <a:t>List Domain Details</a:t>
            </a:r>
          </a:p>
          <a:p>
            <a:pPr marL="171450" indent="-171450">
              <a:buFont typeface="Arial"/>
              <a:buChar char="•"/>
            </a:pPr>
            <a:r>
              <a:rPr lang="en-US" sz="1200" kern="1200" dirty="0" smtClean="0">
                <a:solidFill>
                  <a:schemeClr val="tx1"/>
                </a:solidFill>
                <a:latin typeface="+mn-lt"/>
                <a:ea typeface="+mn-ea"/>
                <a:cs typeface="+mn-cs"/>
              </a:rPr>
              <a:t>List details of the specified domain. Display all details, including records. This operation provides the detailed output for a specific domain configured and associated with an account. This operation is not capable of returning details for a domain that has been deleted.</a:t>
            </a:r>
          </a:p>
          <a:p>
            <a:pPr marL="0" indent="0">
              <a:buFont typeface="Arial"/>
              <a:buNone/>
            </a:pPr>
            <a:r>
              <a:rPr lang="en-US" sz="1200" b="1" kern="1200" dirty="0" smtClean="0">
                <a:solidFill>
                  <a:schemeClr val="tx1"/>
                </a:solidFill>
                <a:latin typeface="+mn-lt"/>
                <a:ea typeface="+mn-ea"/>
                <a:cs typeface="+mn-cs"/>
              </a:rPr>
              <a:t>List Domain Changes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This call shows all changes to the specified domain since the specified date/time. The since parameter is optional and defaults to midnight of the current day. See Section 3.9, “Date/Time Format” for details on how to specify this parameter's value.</a:t>
            </a:r>
          </a:p>
          <a:p>
            <a:pPr marL="0" indent="0">
              <a:buFont typeface="Arial"/>
              <a:buNone/>
            </a:pPr>
            <a:r>
              <a:rPr lang="en-US" sz="1200" b="1" kern="1200" dirty="0" smtClean="0">
                <a:solidFill>
                  <a:schemeClr val="tx1"/>
                </a:solidFill>
                <a:latin typeface="+mn-lt"/>
                <a:ea typeface="+mn-ea"/>
                <a:cs typeface="+mn-cs"/>
              </a:rPr>
              <a:t>Create Domains</a:t>
            </a:r>
          </a:p>
          <a:p>
            <a:pPr marL="171450" indent="-171450">
              <a:buFont typeface="Arial"/>
              <a:buChar char="•"/>
            </a:pPr>
            <a:r>
              <a:rPr lang="en-US" sz="1200" kern="1200" dirty="0" smtClean="0">
                <a:solidFill>
                  <a:schemeClr val="tx1"/>
                </a:solidFill>
                <a:latin typeface="+mn-lt"/>
                <a:ea typeface="+mn-ea"/>
                <a:cs typeface="+mn-cs"/>
              </a:rPr>
              <a:t>This operation provisions one or more new DNS domains under the account specified, based on the configuration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p>
          <a:p>
            <a:pPr marL="0" indent="0">
              <a:buFont typeface="Arial"/>
              <a:buNone/>
            </a:pPr>
            <a:r>
              <a:rPr lang="en-US" b="1" dirty="0" smtClean="0"/>
              <a:t>Modify Domains</a:t>
            </a:r>
          </a:p>
          <a:p>
            <a:pPr marL="171450" indent="-171450">
              <a:buFont typeface="Arial"/>
              <a:buChar char="•"/>
            </a:pPr>
            <a:r>
              <a:rPr lang="en-US" sz="1200" kern="1200" dirty="0" smtClean="0">
                <a:solidFill>
                  <a:schemeClr val="tx1"/>
                </a:solidFill>
                <a:latin typeface="+mn-lt"/>
                <a:ea typeface="+mn-ea"/>
                <a:cs typeface="+mn-cs"/>
              </a:rPr>
              <a:t>This operation modifies DNS domain(s) attributes only. Records cannot be added, modified, or removed. Only the TTL and email address attributes of a domain can be modified.</a:t>
            </a:r>
          </a:p>
          <a:p>
            <a:pPr marL="0" indent="0">
              <a:buFont typeface="Arial"/>
              <a:buNone/>
            </a:pPr>
            <a:r>
              <a:rPr lang="en-US" b="1" dirty="0" smtClean="0"/>
              <a:t>Remove Domains</a:t>
            </a:r>
          </a:p>
          <a:p>
            <a:pPr marL="171450" indent="-171450">
              <a:buFont typeface="Arial"/>
              <a:buChar char="•"/>
            </a:pPr>
            <a:r>
              <a:rPr lang="en-US" sz="1200" kern="1200" dirty="0" smtClean="0">
                <a:solidFill>
                  <a:schemeClr val="tx1"/>
                </a:solidFill>
                <a:latin typeface="+mn-lt"/>
                <a:ea typeface="+mn-ea"/>
                <a:cs typeface="+mn-cs"/>
              </a:rPr>
              <a:t>This operation removes one or more specified domains from the account; when a domain is deleted, its immediate resource records are also deleted from the account. By default, if a deleted domain had subdomains, each subdomain becomes a root domain and is not deleted; this can be overridden by the optional deleteSubdomains parameter. When a domain is deleted, any and all configuration data is immediately purged and</a:t>
            </a:r>
          </a:p>
          <a:p>
            <a:pPr marL="171450" indent="-171450">
              <a:buFont typeface="Arial"/>
              <a:buChar char="•"/>
            </a:pPr>
            <a:r>
              <a:rPr lang="en-US" sz="1200" kern="1200" dirty="0" smtClean="0">
                <a:solidFill>
                  <a:schemeClr val="tx1"/>
                </a:solidFill>
                <a:latin typeface="+mn-lt"/>
                <a:ea typeface="+mn-ea"/>
                <a:cs typeface="+mn-cs"/>
              </a:rPr>
              <a:t>is not recoverable via the API. In a request to remove multiple domains, a failure on</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 single part of the request will cause the entire request to fail. Utilizing the optional deleteSubdomains parameter on domains without subdomains does not result in a failure.</a:t>
            </a:r>
            <a:endParaRPr lang="en-US" b="0" dirty="0" smtClean="0"/>
          </a:p>
          <a:p>
            <a:pPr marL="0" indent="0">
              <a:buFont typeface="Arial"/>
              <a:buNone/>
            </a:pPr>
            <a:r>
              <a:rPr lang="en-US" b="1" dirty="0" smtClean="0"/>
              <a:t>Import Domain</a:t>
            </a:r>
          </a:p>
          <a:p>
            <a:pPr marL="171450" indent="-171450">
              <a:buFont typeface="Arial"/>
              <a:buChar char="•"/>
            </a:pPr>
            <a:r>
              <a:rPr lang="en-US" sz="1200" kern="1200" dirty="0" smtClean="0">
                <a:solidFill>
                  <a:schemeClr val="tx1"/>
                </a:solidFill>
                <a:latin typeface="+mn-lt"/>
                <a:ea typeface="+mn-ea"/>
                <a:cs typeface="+mn-cs"/>
              </a:rPr>
              <a:t>This operation provisions a new DNS domain under the account specified by the bind9- formatted file configuration contents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endParaRPr lang="en-US" dirty="0" smtClean="0"/>
          </a:p>
          <a:p>
            <a:pPr marL="0" indent="0">
              <a:buFont typeface="Arial"/>
              <a:buNone/>
            </a:pPr>
            <a:r>
              <a:rPr lang="en-US" b="1" dirty="0" smtClean="0"/>
              <a:t>Export Domain</a:t>
            </a:r>
          </a:p>
          <a:p>
            <a:pPr marL="0" indent="0">
              <a:buFont typeface="Arial"/>
              <a:buNone/>
            </a:pPr>
            <a:r>
              <a:rPr lang="en-US" sz="1200" kern="1200" dirty="0" smtClean="0">
                <a:solidFill>
                  <a:schemeClr val="tx1"/>
                </a:solidFill>
                <a:latin typeface="+mn-lt"/>
                <a:ea typeface="+mn-ea"/>
                <a:cs typeface="+mn-cs"/>
              </a:rPr>
              <a:t>This operation provides the bind9-formatted contents of the requested domain. This operation is for a single domain only, and as such, does not traverse up or down the domain hierarchy for details (that is, no subdomain information is provided).</a:t>
            </a:r>
          </a:p>
          <a:p>
            <a:pPr marL="0" indent="0">
              <a:buFont typeface="Arial"/>
              <a:buNone/>
            </a:pPr>
            <a:r>
              <a:rPr lang="en-US" sz="1200" b="1" kern="1200" dirty="0" smtClean="0">
                <a:solidFill>
                  <a:schemeClr val="tx1"/>
                </a:solidFill>
                <a:latin typeface="+mn-lt"/>
                <a:ea typeface="+mn-ea"/>
                <a:cs typeface="+mn-cs"/>
              </a:rPr>
              <a:t>List Records</a:t>
            </a:r>
          </a:p>
          <a:p>
            <a:pPr marL="171450" indent="-171450">
              <a:buFont typeface="Arial"/>
              <a:buChar char="•"/>
            </a:pPr>
            <a:r>
              <a:rPr lang="en-US" sz="1200" kern="1200" dirty="0" smtClean="0">
                <a:solidFill>
                  <a:schemeClr val="tx1"/>
                </a:solidFill>
                <a:latin typeface="+mn-lt"/>
                <a:ea typeface="+mn-ea"/>
                <a:cs typeface="+mn-cs"/>
              </a:rPr>
              <a:t>List all records configured for the domain or list the details for a specific</a:t>
            </a:r>
            <a:r>
              <a:rPr lang="en-US" sz="1200" kern="1200" baseline="0" dirty="0" smtClean="0">
                <a:solidFill>
                  <a:schemeClr val="tx1"/>
                </a:solidFill>
                <a:latin typeface="+mn-lt"/>
                <a:ea typeface="+mn-ea"/>
                <a:cs typeface="+mn-cs"/>
              </a:rPr>
              <a:t> record</a:t>
            </a:r>
            <a:r>
              <a:rPr lang="en-US" sz="1200" kern="1200" dirty="0" smtClean="0">
                <a:solidFill>
                  <a:schemeClr val="tx1"/>
                </a:solidFill>
                <a:latin typeface="+mn-lt"/>
                <a:ea typeface="+mn-ea"/>
                <a:cs typeface="+mn-cs"/>
              </a:rPr>
              <a:t>. SOA cannot be modified.</a:t>
            </a:r>
          </a:p>
          <a:p>
            <a:pPr marL="0" indent="0">
              <a:buFont typeface="Arial"/>
              <a:buNone/>
            </a:pPr>
            <a:r>
              <a:rPr lang="en-US" sz="1200" b="1" kern="1200" dirty="0" smtClean="0">
                <a:solidFill>
                  <a:schemeClr val="tx1"/>
                </a:solidFill>
                <a:latin typeface="+mn-lt"/>
                <a:ea typeface="+mn-ea"/>
                <a:cs typeface="+mn-cs"/>
              </a:rPr>
              <a:t>Add Records</a:t>
            </a:r>
          </a:p>
          <a:p>
            <a:pPr marL="171450" indent="-171450">
              <a:buFont typeface="Arial"/>
              <a:buChar char="•"/>
            </a:pPr>
            <a:r>
              <a:rPr lang="en-US" sz="1200" kern="1200" dirty="0" smtClean="0">
                <a:solidFill>
                  <a:schemeClr val="tx1"/>
                </a:solidFill>
                <a:latin typeface="+mn-lt"/>
                <a:ea typeface="+mn-ea"/>
                <a:cs typeface="+mn-cs"/>
              </a:rPr>
              <a:t>Add new record(s) to the domain.</a:t>
            </a:r>
          </a:p>
          <a:p>
            <a:pPr marL="0" indent="0">
              <a:buFont typeface="Arial"/>
              <a:buNone/>
            </a:pPr>
            <a:r>
              <a:rPr lang="en-US" sz="1200" b="1" kern="1200" dirty="0" smtClean="0">
                <a:solidFill>
                  <a:schemeClr val="tx1"/>
                </a:solidFill>
                <a:latin typeface="+mn-lt"/>
                <a:ea typeface="+mn-ea"/>
                <a:cs typeface="+mn-cs"/>
              </a:rPr>
              <a:t>Modify</a:t>
            </a:r>
            <a:r>
              <a:rPr lang="en-US" sz="1200" b="1" kern="1200" baseline="0" dirty="0" smtClean="0">
                <a:solidFill>
                  <a:schemeClr val="tx1"/>
                </a:solidFill>
                <a:latin typeface="+mn-lt"/>
                <a:ea typeface="+mn-ea"/>
                <a:cs typeface="+mn-cs"/>
              </a:rPr>
              <a:t> Records</a:t>
            </a:r>
          </a:p>
          <a:p>
            <a:pPr marL="171450" indent="-171450">
              <a:buFont typeface="Arial"/>
              <a:buChar char="•"/>
            </a:pPr>
            <a:r>
              <a:rPr lang="en-US" sz="1200" kern="1200" baseline="0" dirty="0" smtClean="0">
                <a:solidFill>
                  <a:schemeClr val="tx1"/>
                </a:solidFill>
                <a:latin typeface="+mn-lt"/>
                <a:ea typeface="+mn-ea"/>
                <a:cs typeface="+mn-cs"/>
              </a:rPr>
              <a:t>Modify the configuration of a record or records in a domain</a:t>
            </a:r>
          </a:p>
          <a:p>
            <a:pPr marL="0" indent="0">
              <a:buFont typeface="Arial"/>
              <a:buNone/>
            </a:pPr>
            <a:r>
              <a:rPr lang="en-US" b="1" dirty="0" smtClean="0"/>
              <a:t>Remove Records</a:t>
            </a:r>
          </a:p>
          <a:p>
            <a:pPr marL="171450" indent="-171450">
              <a:buFont typeface="Arial"/>
              <a:buChar char="•"/>
            </a:pPr>
            <a:r>
              <a:rPr lang="en-US" dirty="0" smtClean="0"/>
              <a:t>Remove a record or multiple records from a domain</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7</a:t>
            </a:fld>
            <a:endParaRPr lang="en-US" dirty="0"/>
          </a:p>
        </p:txBody>
      </p:sp>
    </p:spTree>
    <p:extLst>
      <p:ext uri="{BB962C8B-B14F-4D97-AF65-F5344CB8AC3E}">
        <p14:creationId xmlns:p14="http://schemas.microsoft.com/office/powerpoint/2010/main" val="312300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9</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10</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11</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12</a:t>
            </a:fld>
            <a:endParaRPr lang="en-US" dirty="0"/>
          </a:p>
        </p:txBody>
      </p:sp>
    </p:spTree>
    <p:extLst>
      <p:ext uri="{BB962C8B-B14F-4D97-AF65-F5344CB8AC3E}">
        <p14:creationId xmlns:p14="http://schemas.microsoft.com/office/powerpoint/2010/main" val="66273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30906763"/>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770607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30425"/>
            <a:ext cx="1943100" cy="3508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30425"/>
            <a:ext cx="5676900" cy="350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636063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318999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3505559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952304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7924252"/>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364139"/>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5486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122879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5064601"/>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026" name="Rectangle 2"/>
          <p:cNvSpPr>
            <a:spLocks noGrp="1" noChangeArrowheads="1"/>
          </p:cNvSpPr>
          <p:nvPr>
            <p:ph type="body" idx="1"/>
          </p:nvPr>
        </p:nvSpPr>
        <p:spPr bwMode="auto">
          <a:xfrm>
            <a:off x="1371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pic>
        <p:nvPicPr>
          <p:cNvPr id="4"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l="1613" r="1613" b="4827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 name="Rectangle 4"/>
          <p:cNvSpPr>
            <a:spLocks/>
          </p:cNvSpPr>
          <p:nvPr userDrawn="1"/>
        </p:nvSpPr>
        <p:spPr bwMode="auto">
          <a:xfrm>
            <a:off x="0" y="5791200"/>
            <a:ext cx="9156700" cy="1066800"/>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pic>
        <p:nvPicPr>
          <p:cNvPr id="6"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6096000"/>
            <a:ext cx="1566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7" name="Rectangle 6"/>
          <p:cNvSpPr>
            <a:spLocks/>
          </p:cNvSpPr>
          <p:nvPr userDrawn="1"/>
        </p:nvSpPr>
        <p:spPr bwMode="auto">
          <a:xfrm>
            <a:off x="1066800" y="1143000"/>
            <a:ext cx="7099300" cy="4038600"/>
          </a:xfrm>
          <a:prstGeom prst="rect">
            <a:avLst/>
          </a:prstGeom>
          <a:solidFill>
            <a:schemeClr val="bg1">
              <a:lumMod val="95000"/>
            </a:schemeClr>
          </a:solidFill>
          <a:ln>
            <a:noFill/>
          </a:ln>
          <a:effectLst>
            <a:outerShdw blurRad="254000" dist="38099" dir="2700000" algn="ctr" rotWithShape="0">
              <a:schemeClr val="bg2">
                <a:alpha val="34000"/>
              </a:schemeClr>
            </a:outerShdw>
          </a:effectLst>
          <a:extLst/>
        </p:spPr>
        <p:txBody>
          <a:bodyPr lIns="0" tIns="0" rIns="0" bIns="0"/>
          <a:lstStyle/>
          <a:p>
            <a:pPr>
              <a:defRPr/>
            </a:pPr>
            <a:endParaRPr lang="en-US" dirty="0"/>
          </a:p>
        </p:txBody>
      </p:sp>
      <p:sp>
        <p:nvSpPr>
          <p:cNvPr id="8" name="Rectangle 8"/>
          <p:cNvSpPr>
            <a:spLocks/>
          </p:cNvSpPr>
          <p:nvPr userDrawn="1"/>
        </p:nvSpPr>
        <p:spPr bwMode="auto">
          <a:xfrm>
            <a:off x="152400" y="6553200"/>
            <a:ext cx="18875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sz="1400" dirty="0">
                <a:solidFill>
                  <a:srgbClr val="BFBFBF"/>
                </a:solidFill>
                <a:latin typeface="Arial Bold" charset="0"/>
                <a:ea typeface="ＭＳ Ｐゴシック" charset="0"/>
                <a:sym typeface="Arial Bold" charset="0"/>
              </a:rPr>
              <a:t>Confidential Material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xmlns:p14="http://schemas.microsoft.com/office/powerpoint/2010/main"/>
  <p:hf hdr="0" ftr="0" dt="0"/>
  <p:txStyles>
    <p:titleStyle>
      <a:lvl1pPr algn="ctr" rtl="0" eaLnBrk="0" fontAlgn="base" hangingPunct="0">
        <a:spcBef>
          <a:spcPct val="0"/>
        </a:spcBef>
        <a:spcAft>
          <a:spcPct val="0"/>
        </a:spcAft>
        <a:defRPr sz="4400">
          <a:solidFill>
            <a:srgbClr val="FFFFFF"/>
          </a:solidFill>
          <a:latin typeface="+mj-lt"/>
          <a:ea typeface="+mj-ea"/>
          <a:cs typeface="+mj-cs"/>
          <a:sym typeface="Calibri Bold" charset="0"/>
        </a:defRPr>
      </a:lvl1pPr>
      <a:lvl2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ctr" rtl="0" eaLnBrk="0" fontAlgn="base" hangingPunct="0">
        <a:spcBef>
          <a:spcPts val="700"/>
        </a:spcBef>
        <a:spcAft>
          <a:spcPct val="0"/>
        </a:spcAft>
        <a:defRPr sz="2800">
          <a:solidFill>
            <a:srgbClr val="FFFFFF"/>
          </a:solidFill>
          <a:latin typeface="+mn-lt"/>
          <a:ea typeface="+mn-ea"/>
          <a:cs typeface="+mn-cs"/>
          <a:sym typeface="Calibri" charset="0"/>
        </a:defRPr>
      </a:lvl1pPr>
      <a:lvl2pPr marL="419100" indent="38100" algn="ctr" rtl="0" eaLnBrk="0" fontAlgn="base" hangingPunct="0">
        <a:spcBef>
          <a:spcPts val="700"/>
        </a:spcBef>
        <a:spcAft>
          <a:spcPct val="0"/>
        </a:spcAft>
        <a:defRPr sz="2800">
          <a:solidFill>
            <a:srgbClr val="878787"/>
          </a:solidFill>
          <a:latin typeface="+mn-lt"/>
          <a:ea typeface="+mn-ea"/>
          <a:cs typeface="+mn-cs"/>
          <a:sym typeface="Calibri" charset="0"/>
        </a:defRPr>
      </a:lvl2pPr>
      <a:lvl3pPr marL="876300" indent="38100" algn="ctr" rtl="0" eaLnBrk="0" fontAlgn="base" hangingPunct="0">
        <a:spcBef>
          <a:spcPts val="600"/>
        </a:spcBef>
        <a:spcAft>
          <a:spcPct val="0"/>
        </a:spcAft>
        <a:defRPr sz="2400">
          <a:solidFill>
            <a:srgbClr val="878787"/>
          </a:solidFill>
          <a:latin typeface="+mn-lt"/>
          <a:ea typeface="+mn-ea"/>
          <a:cs typeface="+mn-cs"/>
          <a:sym typeface="Calibri" charset="0"/>
        </a:defRPr>
      </a:lvl3pPr>
      <a:lvl4pPr marL="1333500" indent="38100" algn="ctr" rtl="0" eaLnBrk="0" fontAlgn="base" hangingPunct="0">
        <a:spcBef>
          <a:spcPts val="500"/>
        </a:spcBef>
        <a:spcAft>
          <a:spcPct val="0"/>
        </a:spcAft>
        <a:defRPr sz="2000">
          <a:solidFill>
            <a:srgbClr val="878787"/>
          </a:solidFill>
          <a:latin typeface="+mn-lt"/>
          <a:ea typeface="+mn-ea"/>
          <a:cs typeface="+mn-cs"/>
          <a:sym typeface="Calibri" charset="0"/>
        </a:defRPr>
      </a:lvl4pPr>
      <a:lvl5pPr marL="1790700" indent="38100" algn="ctr" rtl="0" eaLnBrk="0" fontAlgn="base" hangingPunct="0">
        <a:spcBef>
          <a:spcPts val="500"/>
        </a:spcBef>
        <a:spcAft>
          <a:spcPct val="0"/>
        </a:spcAft>
        <a:defRPr sz="2000">
          <a:solidFill>
            <a:srgbClr val="878787"/>
          </a:solidFill>
          <a:latin typeface="+mn-lt"/>
          <a:ea typeface="+mn-ea"/>
          <a:cs typeface="+mn-cs"/>
          <a:sym typeface="Calibri" charset="0"/>
        </a:defRPr>
      </a:lvl5pPr>
      <a:lvl6pPr marL="2247900" algn="ctr" rtl="0" fontAlgn="base">
        <a:spcBef>
          <a:spcPts val="500"/>
        </a:spcBef>
        <a:spcAft>
          <a:spcPct val="0"/>
        </a:spcAft>
        <a:defRPr sz="2000">
          <a:solidFill>
            <a:srgbClr val="878787"/>
          </a:solidFill>
          <a:latin typeface="+mn-lt"/>
          <a:ea typeface="+mn-ea"/>
          <a:cs typeface="+mn-cs"/>
          <a:sym typeface="Calibri" charset="0"/>
        </a:defRPr>
      </a:lvl6pPr>
      <a:lvl7pPr marL="2705100" algn="ctr" rtl="0" fontAlgn="base">
        <a:spcBef>
          <a:spcPts val="500"/>
        </a:spcBef>
        <a:spcAft>
          <a:spcPct val="0"/>
        </a:spcAft>
        <a:defRPr sz="2000">
          <a:solidFill>
            <a:srgbClr val="878787"/>
          </a:solidFill>
          <a:latin typeface="+mn-lt"/>
          <a:ea typeface="+mn-ea"/>
          <a:cs typeface="+mn-cs"/>
          <a:sym typeface="Calibri" charset="0"/>
        </a:defRPr>
      </a:lvl7pPr>
      <a:lvl8pPr marL="3162300" algn="ctr" rtl="0" fontAlgn="base">
        <a:spcBef>
          <a:spcPts val="500"/>
        </a:spcBef>
        <a:spcAft>
          <a:spcPct val="0"/>
        </a:spcAft>
        <a:defRPr sz="2000">
          <a:solidFill>
            <a:srgbClr val="878787"/>
          </a:solidFill>
          <a:latin typeface="+mn-lt"/>
          <a:ea typeface="+mn-ea"/>
          <a:cs typeface="+mn-cs"/>
          <a:sym typeface="Calibri" charset="0"/>
        </a:defRPr>
      </a:lvl8pPr>
      <a:lvl9pPr marL="3619500" algn="ctr" rtl="0" fontAlgn="base">
        <a:spcBef>
          <a:spcPts val="500"/>
        </a:spcBef>
        <a:spcAft>
          <a:spcPct val="0"/>
        </a:spcAft>
        <a:defRPr sz="2000">
          <a:solidFill>
            <a:srgbClr val="878787"/>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hyperlink" Target="http://www.rackspace.com/cloud/cloud_hosting_products/dns" TargetMode="External"/><Relationship Id="rId4" Type="http://schemas.openxmlformats.org/officeDocument/2006/relationships/hyperlink" Target="http://docs-beta.rackspace.com/internal/api/" TargetMode="External"/><Relationship Id="rId5" Type="http://schemas.openxmlformats.org/officeDocument/2006/relationships/hyperlink" Target="http://repo-n01.cloudplatform.rackspace.net/gitweb/" TargetMode="External"/><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justin.jose@rackspace.com" TargetMode="External"/><Relationship Id="rId5" Type="http://schemas.openxmlformats.org/officeDocument/2006/relationships/hyperlink" Target="mailto:keith.bray@rackspace.com" TargetMode="External"/><Relationship Id="rId6" Type="http://schemas.openxmlformats.org/officeDocument/2006/relationships/hyperlink" Target="mailto:daniel.morris@rackspace.com" TargetMode="External"/><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1" Type="http://schemas.openxmlformats.org/officeDocument/2006/relationships/hyperlink" Target="mailto:peter.day@rackspace.co.uk" TargetMode="External"/><Relationship Id="rId12" Type="http://schemas.openxmlformats.org/officeDocument/2006/relationships/hyperlink" Target="mailto:matt.johns@rackspace.co.uk" TargetMode="External"/><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mailto:daniel.morris@rackspace.com" TargetMode="External"/><Relationship Id="rId6" Type="http://schemas.openxmlformats.org/officeDocument/2006/relationships/hyperlink" Target="mailto:Keith.bray@rackspace.com" TargetMode="External"/><Relationship Id="rId7" Type="http://schemas.openxmlformats.org/officeDocument/2006/relationships/hyperlink" Target="mailto:nicole.hairston@rackspace.com" TargetMode="External"/><Relationship Id="rId8" Type="http://schemas.openxmlformats.org/officeDocument/2006/relationships/hyperlink" Target="mailto:betsy.luzader@rackspace.com" TargetMode="External"/><Relationship Id="rId9" Type="http://schemas.openxmlformats.org/officeDocument/2006/relationships/hyperlink" Target="mailto:jerry.schwartz@rackspace.com" TargetMode="External"/><Relationship Id="rId10" Type="http://schemas.openxmlformats.org/officeDocument/2006/relationships/hyperlink" Target="mailto:heather.felty@rackspac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l="1613" r="1613" b="4827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76" name="Rectangle 4"/>
          <p:cNvSpPr>
            <a:spLocks/>
          </p:cNvSpPr>
          <p:nvPr/>
        </p:nvSpPr>
        <p:spPr bwMode="auto">
          <a:xfrm>
            <a:off x="0" y="5791200"/>
            <a:ext cx="9156700" cy="1066800"/>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6096000"/>
            <a:ext cx="1566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80" name="Rectangle 8"/>
          <p:cNvSpPr>
            <a:spLocks/>
          </p:cNvSpPr>
          <p:nvPr/>
        </p:nvSpPr>
        <p:spPr bwMode="auto">
          <a:xfrm>
            <a:off x="152400" y="6553200"/>
            <a:ext cx="18875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sz="1400" dirty="0">
                <a:solidFill>
                  <a:srgbClr val="BFBFBF"/>
                </a:solidFill>
                <a:latin typeface="Arial Bold" charset="0"/>
                <a:ea typeface="ＭＳ Ｐゴシック" charset="0"/>
                <a:sym typeface="Arial Bold" charset="0"/>
              </a:rPr>
              <a:t>Confidential Material</a:t>
            </a:r>
          </a:p>
        </p:txBody>
      </p:sp>
      <p:sp>
        <p:nvSpPr>
          <p:cNvPr id="3" name="Rectangle 2"/>
          <p:cNvSpPr/>
          <p:nvPr/>
        </p:nvSpPr>
        <p:spPr>
          <a:xfrm>
            <a:off x="228600" y="3048000"/>
            <a:ext cx="8686800" cy="2667000"/>
          </a:xfrm>
          <a:prstGeom prst="rect">
            <a:avLst/>
          </a:prstGeom>
        </p:spPr>
        <p:txBody>
          <a:bodyPr wrap="square">
            <a:noAutofit/>
          </a:bodyPr>
          <a:lstStyle/>
          <a:p>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Automate </a:t>
            </a:r>
            <a: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and </a:t>
            </a:r>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Simplify </a:t>
            </a:r>
            <a: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DNS </a:t>
            </a:r>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Management</a:t>
            </a:r>
            <a:endPar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endParaRPr>
          </a:p>
          <a:p>
            <a:endPar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endParaRPr>
          </a:p>
          <a:p>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Emmanuel Ankutse – Software Engineer - Platform</a:t>
            </a:r>
          </a:p>
          <a:p>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Randall Burt</a:t>
            </a:r>
            <a:r>
              <a:rPr 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a:t>
            </a:r>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Software Engineer - Platform</a:t>
            </a:r>
            <a:endParaRPr 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endParaRPr>
          </a:p>
        </p:txBody>
      </p:sp>
      <p:sp>
        <p:nvSpPr>
          <p:cNvPr id="5" name="Rectangle 4"/>
          <p:cNvSpPr/>
          <p:nvPr/>
        </p:nvSpPr>
        <p:spPr>
          <a:xfrm>
            <a:off x="1219200" y="838200"/>
            <a:ext cx="6400800" cy="1908215"/>
          </a:xfrm>
          <a:prstGeom prst="rect">
            <a:avLst/>
          </a:prstGeom>
        </p:spPr>
        <p:txBody>
          <a:bodyPr wrap="square">
            <a:spAutoFit/>
          </a:bodyPr>
          <a:lstStyle/>
          <a:p>
            <a:r>
              <a:rPr lang="en-US" sz="5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Cloud </a:t>
            </a:r>
            <a:r>
              <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DNS</a:t>
            </a:r>
          </a:p>
          <a:p>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Rackspace TechTalk </a:t>
            </a:r>
          </a:p>
          <a:p>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October 28, 2011</a:t>
            </a:r>
            <a:endParaRPr lang="en-US" sz="3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EMPLOYED (cont’d)</a:t>
            </a:r>
            <a:endParaRPr lang="en-US" dirty="0"/>
          </a:p>
        </p:txBody>
      </p:sp>
      <p:sp>
        <p:nvSpPr>
          <p:cNvPr id="3" name="Content Placeholder 2"/>
          <p:cNvSpPr>
            <a:spLocks noGrp="1"/>
          </p:cNvSpPr>
          <p:nvPr>
            <p:ph idx="1"/>
          </p:nvPr>
        </p:nvSpPr>
        <p:spPr/>
        <p:txBody>
          <a:bodyPr>
            <a:normAutofit/>
          </a:bodyPr>
          <a:lstStyle/>
          <a:p>
            <a:pPr marL="457200" indent="-457200">
              <a:buFont typeface="Arial"/>
              <a:buChar char="•"/>
            </a:pPr>
            <a:r>
              <a:rPr lang="en-US" dirty="0" smtClean="0"/>
              <a:t>ServiceMix4 (osgi)</a:t>
            </a:r>
          </a:p>
          <a:p>
            <a:pPr marL="819150" lvl="1" indent="-457200"/>
            <a:r>
              <a:rPr lang="en-US" dirty="0" smtClean="0"/>
              <a:t>Classpath resolution and class loading (osgi)</a:t>
            </a:r>
          </a:p>
          <a:p>
            <a:pPr marL="819150" lvl="1" indent="-457200"/>
            <a:r>
              <a:rPr lang="en-US" dirty="0" smtClean="0"/>
              <a:t>Module re-use through </a:t>
            </a:r>
            <a:r>
              <a:rPr lang="en-US" dirty="0"/>
              <a:t>S</a:t>
            </a:r>
            <a:r>
              <a:rPr lang="en-US" dirty="0" smtClean="0"/>
              <a:t>ervice Registry</a:t>
            </a:r>
          </a:p>
          <a:p>
            <a:pPr marL="819150" lvl="1" indent="-457200"/>
            <a:r>
              <a:rPr lang="en-US" dirty="0" smtClean="0"/>
              <a:t>(-VE)  Self-contained Integration tests are more challenging to implement than in JBI-based </a:t>
            </a:r>
            <a:r>
              <a:rPr lang="en-US" dirty="0" smtClean="0"/>
              <a:t>ServiceMix3</a:t>
            </a:r>
            <a:endParaRPr lang="en-US" dirty="0" smtClean="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10</a:t>
            </a:fld>
            <a:endParaRPr lang="en-US" dirty="0"/>
          </a:p>
        </p:txBody>
      </p:sp>
    </p:spTree>
    <p:extLst>
      <p:ext uri="{BB962C8B-B14F-4D97-AF65-F5344CB8AC3E}">
        <p14:creationId xmlns:p14="http://schemas.microsoft.com/office/powerpoint/2010/main" val="24976739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EMPLOYED (cont’d)</a:t>
            </a:r>
            <a:endParaRPr lang="en-US" dirty="0"/>
          </a:p>
        </p:txBody>
      </p:sp>
      <p:sp>
        <p:nvSpPr>
          <p:cNvPr id="3" name="Content Placeholder 2"/>
          <p:cNvSpPr>
            <a:spLocks noGrp="1"/>
          </p:cNvSpPr>
          <p:nvPr>
            <p:ph idx="1"/>
          </p:nvPr>
        </p:nvSpPr>
        <p:spPr/>
        <p:txBody>
          <a:bodyPr>
            <a:normAutofit fontScale="92500"/>
          </a:bodyPr>
          <a:lstStyle/>
          <a:p>
            <a:pPr marL="457200" indent="-457200">
              <a:buFont typeface="Arial"/>
              <a:buChar char="•"/>
            </a:pPr>
            <a:r>
              <a:rPr lang="en-US" dirty="0" smtClean="0"/>
              <a:t>Spring</a:t>
            </a:r>
          </a:p>
          <a:p>
            <a:pPr marL="819150" lvl="1" indent="-457200"/>
            <a:r>
              <a:rPr lang="en-US" dirty="0" smtClean="0"/>
              <a:t>Facilitates composition of objects (IoC injection)</a:t>
            </a:r>
          </a:p>
          <a:p>
            <a:pPr marL="457200" indent="-457200">
              <a:buFont typeface="Arial"/>
              <a:buChar char="•"/>
            </a:pPr>
            <a:r>
              <a:rPr lang="en-US" dirty="0" smtClean="0"/>
              <a:t>Dozer</a:t>
            </a:r>
          </a:p>
          <a:p>
            <a:pPr marL="819150" lvl="1" indent="-457200"/>
            <a:r>
              <a:rPr lang="en-US" dirty="0" smtClean="0"/>
              <a:t>Facilitates mapping objects across application layers</a:t>
            </a:r>
          </a:p>
          <a:p>
            <a:pPr marL="819150" lvl="1" indent="-457200"/>
            <a:r>
              <a:rPr lang="en-US" dirty="0" smtClean="0"/>
              <a:t>(-VE) Dozer does not yet always play with osgi class loading; sometimes fails to see mapping file on classpath</a:t>
            </a:r>
          </a:p>
          <a:p>
            <a:pPr marL="1676400" lvl="3" indent="-457200">
              <a:buFont typeface="Arial"/>
              <a:buChar char="•"/>
            </a:pPr>
            <a:r>
              <a:rPr lang="en-US" dirty="0" smtClean="0"/>
              <a:t>Resolved with </a:t>
            </a:r>
            <a:r>
              <a:rPr lang="en-US" i="1" dirty="0" smtClean="0"/>
              <a:t>Thread.currentThread.setContextClassloader(get.Class().getClassloader()); </a:t>
            </a:r>
          </a:p>
          <a:p>
            <a:pPr marL="1676400" lvl="3" indent="-457200">
              <a:buFont typeface="Arial"/>
              <a:buChar char="•"/>
            </a:pPr>
            <a:r>
              <a:rPr lang="en-US" dirty="0" smtClean="0"/>
              <a:t>Dozer is fixing this issue</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11</a:t>
            </a:fld>
            <a:endParaRPr lang="en-US" dirty="0"/>
          </a:p>
        </p:txBody>
      </p:sp>
    </p:spTree>
    <p:extLst>
      <p:ext uri="{BB962C8B-B14F-4D97-AF65-F5344CB8AC3E}">
        <p14:creationId xmlns:p14="http://schemas.microsoft.com/office/powerpoint/2010/main" val="1510783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EMPLOYED (cont’d)</a:t>
            </a:r>
            <a:endParaRPr lang="en-US" dirty="0"/>
          </a:p>
        </p:txBody>
      </p:sp>
      <p:sp>
        <p:nvSpPr>
          <p:cNvPr id="3" name="Content Placeholder 2"/>
          <p:cNvSpPr>
            <a:spLocks noGrp="1"/>
          </p:cNvSpPr>
          <p:nvPr>
            <p:ph idx="1"/>
          </p:nvPr>
        </p:nvSpPr>
        <p:spPr/>
        <p:txBody>
          <a:bodyPr>
            <a:normAutofit/>
          </a:bodyPr>
          <a:lstStyle/>
          <a:p>
            <a:pPr marL="457200" indent="-457200">
              <a:buFont typeface="Arial"/>
              <a:buChar char="•"/>
            </a:pPr>
            <a:r>
              <a:rPr lang="en-US" dirty="0" smtClean="0"/>
              <a:t>Mockito/Spring</a:t>
            </a:r>
          </a:p>
          <a:p>
            <a:pPr marL="819150" lvl="1" indent="-457200"/>
            <a:r>
              <a:rPr lang="en-US" dirty="0" smtClean="0"/>
              <a:t>Helps with stubbing out external services for better unit testing</a:t>
            </a:r>
          </a:p>
          <a:p>
            <a:pPr marL="457200" indent="-457200">
              <a:buFont typeface="Arial"/>
              <a:buChar char="•"/>
            </a:pPr>
            <a:r>
              <a:rPr lang="en-US" dirty="0" smtClean="0"/>
              <a:t>ehCache</a:t>
            </a:r>
          </a:p>
          <a:p>
            <a:pPr marL="819150" lvl="1" indent="-457200"/>
            <a:r>
              <a:rPr lang="en-US" dirty="0" smtClean="0"/>
              <a:t>For caching information from external services in order to improve performance</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12</a:t>
            </a:fld>
            <a:endParaRPr lang="en-US" dirty="0"/>
          </a:p>
        </p:txBody>
      </p:sp>
    </p:spTree>
    <p:extLst>
      <p:ext uri="{BB962C8B-B14F-4D97-AF65-F5344CB8AC3E}">
        <p14:creationId xmlns:p14="http://schemas.microsoft.com/office/powerpoint/2010/main" val="586342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TECHNICAL ISSUES</a:t>
            </a:r>
            <a:endParaRPr lang="en-US" dirty="0"/>
          </a:p>
        </p:txBody>
      </p:sp>
      <p:sp>
        <p:nvSpPr>
          <p:cNvPr id="3" name="Content Placeholder 2"/>
          <p:cNvSpPr>
            <a:spLocks noGrp="1"/>
          </p:cNvSpPr>
          <p:nvPr>
            <p:ph idx="1"/>
          </p:nvPr>
        </p:nvSpPr>
        <p:spPr/>
        <p:txBody>
          <a:bodyPr>
            <a:normAutofit/>
          </a:bodyPr>
          <a:lstStyle/>
          <a:p>
            <a:pPr marL="457200" indent="-457200">
              <a:buFont typeface="Arial"/>
              <a:buChar char="•"/>
            </a:pPr>
            <a:r>
              <a:rPr lang="en-US" dirty="0" smtClean="0"/>
              <a:t>Dependence on other systems and caching</a:t>
            </a:r>
          </a:p>
          <a:p>
            <a:pPr marL="819150" lvl="1" indent="-457200"/>
            <a:r>
              <a:rPr lang="en-US" dirty="0" smtClean="0"/>
              <a:t> dependence on other services necessitated some caching </a:t>
            </a:r>
          </a:p>
          <a:p>
            <a:pPr marL="819150" lvl="1" indent="-457200"/>
            <a:r>
              <a:rPr lang="en-US" dirty="0" smtClean="0"/>
              <a:t>How long to keep cache(s)?</a:t>
            </a:r>
          </a:p>
          <a:p>
            <a:pPr marL="1219200" lvl="2" indent="-457200"/>
            <a:r>
              <a:rPr lang="en-US" dirty="0" smtClean="0"/>
              <a:t>Auth</a:t>
            </a:r>
          </a:p>
          <a:p>
            <a:pPr marL="1219200" lvl="2" indent="-457200"/>
            <a:r>
              <a:rPr lang="en-US" dirty="0" smtClean="0"/>
              <a:t>Account Service (DDI/EU) relationships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13</a:t>
            </a:fld>
            <a:endParaRPr lang="en-US" dirty="0"/>
          </a:p>
        </p:txBody>
      </p:sp>
    </p:spTree>
    <p:extLst>
      <p:ext uri="{BB962C8B-B14F-4D97-AF65-F5344CB8AC3E}">
        <p14:creationId xmlns:p14="http://schemas.microsoft.com/office/powerpoint/2010/main" val="1928629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TECHNICAL ISSUES (cont’d)</a:t>
            </a:r>
            <a:endParaRPr lang="en-US" dirty="0"/>
          </a:p>
        </p:txBody>
      </p:sp>
      <p:sp>
        <p:nvSpPr>
          <p:cNvPr id="3" name="Content Placeholder 2"/>
          <p:cNvSpPr>
            <a:spLocks noGrp="1"/>
          </p:cNvSpPr>
          <p:nvPr>
            <p:ph idx="1"/>
          </p:nvPr>
        </p:nvSpPr>
        <p:spPr/>
        <p:txBody>
          <a:bodyPr>
            <a:normAutofit/>
          </a:bodyPr>
          <a:lstStyle/>
          <a:p>
            <a:pPr marL="457200" indent="-457200">
              <a:buFont typeface="Arial"/>
              <a:buChar char="•"/>
            </a:pPr>
            <a:r>
              <a:rPr lang="en-US" dirty="0" smtClean="0"/>
              <a:t>PowerAPI Integration</a:t>
            </a:r>
            <a:endParaRPr lang="en-US" dirty="0"/>
          </a:p>
          <a:p>
            <a:pPr lvl="1"/>
            <a:r>
              <a:rPr lang="en-US" dirty="0" smtClean="0"/>
              <a:t>We </a:t>
            </a:r>
            <a:r>
              <a:rPr lang="en-US" dirty="0" smtClean="0"/>
              <a:t>embedded </a:t>
            </a:r>
            <a:r>
              <a:rPr lang="en-US" dirty="0" smtClean="0"/>
              <a:t>PowerAPI code into DNS Rate limiting code</a:t>
            </a:r>
          </a:p>
          <a:p>
            <a:pPr lvl="2"/>
            <a:r>
              <a:rPr lang="en-US" dirty="0" smtClean="0"/>
              <a:t>Originally refactored PowerAPI filters as CXF filters</a:t>
            </a:r>
          </a:p>
          <a:p>
            <a:pPr lvl="3"/>
            <a:r>
              <a:rPr lang="en-US" dirty="0" smtClean="0"/>
              <a:t>Running in the Apache CXF layer</a:t>
            </a:r>
          </a:p>
          <a:p>
            <a:pPr lvl="2"/>
            <a:r>
              <a:rPr lang="en-US" dirty="0" smtClean="0"/>
              <a:t>With PowerAPI release 0.9 and Repose, CXF approach was no longer applicable</a:t>
            </a:r>
          </a:p>
          <a:p>
            <a:pPr lvl="3"/>
            <a:r>
              <a:rPr lang="en-US" dirty="0" smtClean="0"/>
              <a:t>Added jetty handlers to create appropriate context for PowerAPI</a:t>
            </a:r>
          </a:p>
          <a:p>
            <a:pPr lvl="3"/>
            <a:r>
              <a:rPr lang="en-US" dirty="0" smtClean="0"/>
              <a:t>Used jetty handlers to “mock” filter chain required by </a:t>
            </a:r>
            <a:r>
              <a:rPr lang="en-US" dirty="0"/>
              <a:t>P</a:t>
            </a:r>
            <a:r>
              <a:rPr lang="en-US" dirty="0" smtClean="0"/>
              <a:t>owerAPI servlet filters</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14</a:t>
            </a:fld>
            <a:endParaRPr lang="en-US" dirty="0"/>
          </a:p>
        </p:txBody>
      </p:sp>
    </p:spTree>
    <p:extLst>
      <p:ext uri="{BB962C8B-B14F-4D97-AF65-F5344CB8AC3E}">
        <p14:creationId xmlns:p14="http://schemas.microsoft.com/office/powerpoint/2010/main" val="39825909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TECHNICAL ISSUES (cont’d)</a:t>
            </a:r>
            <a:endParaRPr lang="en-US" dirty="0"/>
          </a:p>
        </p:txBody>
      </p:sp>
      <p:sp>
        <p:nvSpPr>
          <p:cNvPr id="3" name="Content Placeholder 2"/>
          <p:cNvSpPr>
            <a:spLocks noGrp="1"/>
          </p:cNvSpPr>
          <p:nvPr>
            <p:ph idx="1"/>
          </p:nvPr>
        </p:nvSpPr>
        <p:spPr/>
        <p:txBody>
          <a:bodyPr>
            <a:normAutofit/>
          </a:bodyPr>
          <a:lstStyle/>
          <a:p>
            <a:pPr marL="457200" indent="-457200">
              <a:buFont typeface="Arial"/>
              <a:buChar char="•"/>
            </a:pPr>
            <a:r>
              <a:rPr lang="en-US" dirty="0"/>
              <a:t>Auth Integration (1.0 and 1.1)</a:t>
            </a:r>
          </a:p>
          <a:p>
            <a:pPr marL="819150" lvl="1" indent="-457200"/>
            <a:r>
              <a:rPr lang="en-US" dirty="0" smtClean="0"/>
              <a:t> Auth1.0 Integration was more challenging</a:t>
            </a:r>
          </a:p>
          <a:p>
            <a:pPr marL="1219200" lvl="2" indent="-457200"/>
            <a:r>
              <a:rPr lang="en-US" dirty="0" smtClean="0"/>
              <a:t>Xmlrpc</a:t>
            </a:r>
          </a:p>
          <a:p>
            <a:pPr marL="1219200" lvl="2" indent="-457200"/>
            <a:r>
              <a:rPr lang="en-US" dirty="0" smtClean="0"/>
              <a:t>We get Auth token from Auth service and then get the corresponding owner from the Mosso Service</a:t>
            </a:r>
          </a:p>
          <a:p>
            <a:pPr marL="819150" lvl="1" indent="-457200"/>
            <a:r>
              <a:rPr lang="en-US" dirty="0" smtClean="0"/>
              <a:t>Auth 1.1 has more features</a:t>
            </a:r>
          </a:p>
          <a:p>
            <a:pPr marL="1219200" lvl="2" indent="-457200"/>
            <a:r>
              <a:rPr lang="en-US" dirty="0" smtClean="0"/>
              <a:t>We get owner information as well with the one call to the Auth 1.1 service</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15</a:t>
            </a:fld>
            <a:endParaRPr lang="en-US" dirty="0"/>
          </a:p>
        </p:txBody>
      </p:sp>
    </p:spTree>
    <p:extLst>
      <p:ext uri="{BB962C8B-B14F-4D97-AF65-F5344CB8AC3E}">
        <p14:creationId xmlns:p14="http://schemas.microsoft.com/office/powerpoint/2010/main" val="12903434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TECHNICAL ISSUES (cont’d)</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Arial"/>
              <a:buChar char="•"/>
            </a:pPr>
            <a:r>
              <a:rPr lang="en-US" dirty="0"/>
              <a:t>Performance and User Experience</a:t>
            </a:r>
          </a:p>
          <a:p>
            <a:pPr marL="819150" lvl="1" indent="-457200"/>
            <a:r>
              <a:rPr lang="en-US" dirty="0" smtClean="0"/>
              <a:t> New Relic helped to identify bottleneck areas</a:t>
            </a:r>
          </a:p>
          <a:p>
            <a:pPr marL="819150" lvl="1" indent="-457200"/>
            <a:r>
              <a:rPr lang="en-US" dirty="0" smtClean="0"/>
              <a:t>“Hand-tracing” further narrowed down to specifics</a:t>
            </a:r>
          </a:p>
          <a:p>
            <a:pPr marL="1219200" lvl="2" indent="-457200"/>
            <a:r>
              <a:rPr lang="en-US" dirty="0" smtClean="0"/>
              <a:t>Pooled </a:t>
            </a:r>
            <a:r>
              <a:rPr lang="en-US" dirty="0" smtClean="0"/>
              <a:t>HTTP workers</a:t>
            </a:r>
          </a:p>
          <a:p>
            <a:pPr marL="1219200" lvl="2" indent="-457200"/>
            <a:r>
              <a:rPr lang="en-US" dirty="0" smtClean="0"/>
              <a:t>Converted </a:t>
            </a:r>
            <a:r>
              <a:rPr lang="en-US" dirty="0" smtClean="0"/>
              <a:t>from hard-coded HTTP request to CXF client generation and pooling to backend (Blackbox)</a:t>
            </a:r>
          </a:p>
          <a:p>
            <a:pPr marL="1219200" lvl="2" indent="-457200"/>
            <a:r>
              <a:rPr lang="en-US" dirty="0" smtClean="0"/>
              <a:t>Converted </a:t>
            </a:r>
            <a:r>
              <a:rPr lang="en-US" dirty="0" smtClean="0"/>
              <a:t>hard-coded request XML generation to CXF request XML generation</a:t>
            </a:r>
          </a:p>
          <a:p>
            <a:pPr marL="819150" lvl="1" indent="-457200"/>
            <a:r>
              <a:rPr lang="en-US" dirty="0" smtClean="0"/>
              <a:t>Implemented Async feature and Status </a:t>
            </a:r>
            <a:r>
              <a:rPr lang="en-US" dirty="0" smtClean="0"/>
              <a:t>calls </a:t>
            </a:r>
            <a:r>
              <a:rPr lang="en-US" dirty="0"/>
              <a:t>for all API calls other than GET </a:t>
            </a:r>
            <a:r>
              <a:rPr lang="en-US" dirty="0" smtClean="0"/>
              <a:t>calls in order </a:t>
            </a:r>
            <a:r>
              <a:rPr lang="en-US" dirty="0" smtClean="0"/>
              <a:t>to </a:t>
            </a:r>
            <a:r>
              <a:rPr lang="en-US" dirty="0" smtClean="0"/>
              <a:t>improve user </a:t>
            </a:r>
            <a:r>
              <a:rPr lang="en-US" dirty="0" smtClean="0"/>
              <a:t>experience</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16</a:t>
            </a:fld>
            <a:endParaRPr lang="en-US" dirty="0"/>
          </a:p>
        </p:txBody>
      </p:sp>
    </p:spTree>
    <p:extLst>
      <p:ext uri="{BB962C8B-B14F-4D97-AF65-F5344CB8AC3E}">
        <p14:creationId xmlns:p14="http://schemas.microsoft.com/office/powerpoint/2010/main" val="1785442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ヒラギノ角ゴ ProN W3" charset="0"/>
                <a:cs typeface="ヒラギノ角ゴ ProN W3" charset="0"/>
                <a:sym typeface="Calibri" charset="0"/>
              </a:rPr>
              <a:t>AVAILABLE API OPERATIONS</a:t>
            </a:r>
            <a:endParaRPr lang="en-US" dirty="0"/>
          </a:p>
        </p:txBody>
      </p:sp>
      <p:sp>
        <p:nvSpPr>
          <p:cNvPr id="5" name="Content Placeholder 4"/>
          <p:cNvSpPr>
            <a:spLocks noGrp="1"/>
          </p:cNvSpPr>
          <p:nvPr>
            <p:ph sz="half" idx="1"/>
          </p:nvPr>
        </p:nvSpPr>
        <p:spPr/>
        <p:txBody>
          <a:bodyPr/>
          <a:lstStyle/>
          <a:p>
            <a:r>
              <a:rPr lang="en-US" dirty="0"/>
              <a:t>Domains</a:t>
            </a:r>
          </a:p>
          <a:p>
            <a:pPr lvl="1"/>
            <a:r>
              <a:rPr lang="en-US" dirty="0"/>
              <a:t>List Domains</a:t>
            </a:r>
          </a:p>
          <a:p>
            <a:pPr lvl="1"/>
            <a:r>
              <a:rPr lang="en-US" dirty="0"/>
              <a:t>List Domain </a:t>
            </a:r>
            <a:r>
              <a:rPr lang="en-US" dirty="0" smtClean="0"/>
              <a:t>Details</a:t>
            </a:r>
          </a:p>
          <a:p>
            <a:pPr lvl="1"/>
            <a:r>
              <a:rPr lang="en-US" dirty="0" smtClean="0"/>
              <a:t>List Domain Changes</a:t>
            </a:r>
            <a:endParaRPr lang="en-US" dirty="0"/>
          </a:p>
          <a:p>
            <a:pPr lvl="1"/>
            <a:r>
              <a:rPr lang="en-US" dirty="0"/>
              <a:t>Create Domain(s)</a:t>
            </a:r>
          </a:p>
          <a:p>
            <a:pPr lvl="1"/>
            <a:r>
              <a:rPr lang="en-US" dirty="0"/>
              <a:t>Modify Domain(s)</a:t>
            </a:r>
          </a:p>
          <a:p>
            <a:pPr lvl="1"/>
            <a:r>
              <a:rPr lang="en-US" dirty="0"/>
              <a:t>Delete Domains(s)</a:t>
            </a:r>
          </a:p>
          <a:p>
            <a:pPr lvl="1"/>
            <a:r>
              <a:rPr lang="en-US" dirty="0"/>
              <a:t>Search (Filter Domains)</a:t>
            </a:r>
          </a:p>
          <a:p>
            <a:pPr lvl="1"/>
            <a:r>
              <a:rPr lang="en-US" dirty="0"/>
              <a:t>Import Domain</a:t>
            </a:r>
          </a:p>
          <a:p>
            <a:pPr lvl="1"/>
            <a:r>
              <a:rPr lang="en-US" dirty="0"/>
              <a:t>Export Domain</a:t>
            </a:r>
          </a:p>
          <a:p>
            <a:endParaRPr lang="en-US" dirty="0"/>
          </a:p>
        </p:txBody>
      </p:sp>
      <p:sp>
        <p:nvSpPr>
          <p:cNvPr id="6" name="Content Placeholder 5"/>
          <p:cNvSpPr>
            <a:spLocks noGrp="1"/>
          </p:cNvSpPr>
          <p:nvPr>
            <p:ph sz="half" idx="2"/>
          </p:nvPr>
        </p:nvSpPr>
        <p:spPr>
          <a:xfrm>
            <a:off x="4648200" y="1371600"/>
            <a:ext cx="4038600" cy="4754563"/>
          </a:xfrm>
        </p:spPr>
        <p:txBody>
          <a:bodyPr/>
          <a:lstStyle/>
          <a:p>
            <a:r>
              <a:rPr lang="en-US" dirty="0"/>
              <a:t>Records</a:t>
            </a:r>
          </a:p>
          <a:p>
            <a:pPr lvl="1"/>
            <a:r>
              <a:rPr lang="en-US" dirty="0"/>
              <a:t>List Records</a:t>
            </a:r>
          </a:p>
          <a:p>
            <a:pPr lvl="1"/>
            <a:r>
              <a:rPr lang="en-US" dirty="0"/>
              <a:t>List Record Details</a:t>
            </a:r>
          </a:p>
          <a:p>
            <a:pPr lvl="1"/>
            <a:r>
              <a:rPr lang="en-US" dirty="0"/>
              <a:t>Add Records</a:t>
            </a:r>
          </a:p>
          <a:p>
            <a:pPr lvl="1"/>
            <a:r>
              <a:rPr lang="en-US" dirty="0"/>
              <a:t>Modify Records</a:t>
            </a:r>
          </a:p>
          <a:p>
            <a:pPr lvl="1"/>
            <a:r>
              <a:rPr lang="en-US" dirty="0"/>
              <a:t>Remove Records</a:t>
            </a:r>
          </a:p>
          <a:p>
            <a:r>
              <a:rPr lang="en-US" dirty="0" smtClean="0"/>
              <a:t>Jobs Status</a:t>
            </a:r>
          </a:p>
          <a:p>
            <a:pPr lvl="1"/>
            <a:r>
              <a:rPr lang="en-US" dirty="0" smtClean="0"/>
              <a:t>List Pending Jobs Status </a:t>
            </a:r>
            <a:r>
              <a:rPr lang="en-US" dirty="0" smtClean="0"/>
              <a:t>Summary</a:t>
            </a:r>
            <a:endParaRPr lang="en-US" dirty="0" smtClean="0"/>
          </a:p>
          <a:p>
            <a:pPr lvl="1"/>
            <a:r>
              <a:rPr lang="en-US" dirty="0" smtClean="0"/>
              <a:t>List Pending </a:t>
            </a:r>
            <a:r>
              <a:rPr lang="en-US" dirty="0"/>
              <a:t>J</a:t>
            </a:r>
            <a:r>
              <a:rPr lang="en-US" dirty="0" smtClean="0"/>
              <a:t>obs </a:t>
            </a:r>
            <a:r>
              <a:rPr lang="en-US" dirty="0"/>
              <a:t>S</a:t>
            </a:r>
            <a:r>
              <a:rPr lang="en-US" dirty="0" smtClean="0"/>
              <a:t>tatus Details</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17</a:t>
            </a:fld>
            <a:endParaRPr lang="en-US" dirty="0"/>
          </a:p>
        </p:txBody>
      </p:sp>
    </p:spTree>
    <p:extLst>
      <p:ext uri="{BB962C8B-B14F-4D97-AF65-F5344CB8AC3E}">
        <p14:creationId xmlns:p14="http://schemas.microsoft.com/office/powerpoint/2010/main" val="27174750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ヒラギノ角ゴ ProN W3" charset="0"/>
                <a:cs typeface="ヒラギノ角ゴ ProN W3" charset="0"/>
                <a:sym typeface="Calibri" charset="0"/>
              </a:rPr>
              <a:t>SUPPORTED RECORD TYPES</a:t>
            </a:r>
            <a:endParaRPr lang="en-US" dirty="0"/>
          </a:p>
        </p:txBody>
      </p:sp>
      <p:sp>
        <p:nvSpPr>
          <p:cNvPr id="3" name="Content Placeholder 2"/>
          <p:cNvSpPr>
            <a:spLocks noGrp="1"/>
          </p:cNvSpPr>
          <p:nvPr>
            <p:ph sz="half" idx="1"/>
          </p:nvPr>
        </p:nvSpPr>
        <p:spPr/>
        <p:txBody>
          <a:bodyPr/>
          <a:lstStyle/>
          <a:p>
            <a:r>
              <a:rPr lang="en-US" dirty="0" smtClean="0"/>
              <a:t>A</a:t>
            </a:r>
          </a:p>
          <a:p>
            <a:r>
              <a:rPr lang="en-US" dirty="0" smtClean="0"/>
              <a:t>AAAA</a:t>
            </a:r>
            <a:endParaRPr lang="en-US" dirty="0"/>
          </a:p>
          <a:p>
            <a:r>
              <a:rPr lang="en-US" dirty="0"/>
              <a:t>CNAME</a:t>
            </a:r>
          </a:p>
          <a:p>
            <a:r>
              <a:rPr lang="en-US" dirty="0"/>
              <a:t>MX</a:t>
            </a:r>
          </a:p>
          <a:p>
            <a:r>
              <a:rPr lang="en-US" dirty="0"/>
              <a:t>SOA*</a:t>
            </a:r>
          </a:p>
          <a:p>
            <a:endParaRPr lang="en-US" dirty="0"/>
          </a:p>
        </p:txBody>
      </p:sp>
      <p:sp>
        <p:nvSpPr>
          <p:cNvPr id="4" name="Content Placeholder 3"/>
          <p:cNvSpPr>
            <a:spLocks noGrp="1"/>
          </p:cNvSpPr>
          <p:nvPr>
            <p:ph sz="half" idx="2"/>
          </p:nvPr>
        </p:nvSpPr>
        <p:spPr/>
        <p:txBody>
          <a:bodyPr/>
          <a:lstStyle/>
          <a:p>
            <a:r>
              <a:rPr lang="en-US" dirty="0" smtClean="0"/>
              <a:t>NS </a:t>
            </a:r>
            <a:r>
              <a:rPr lang="en-US" dirty="0"/>
              <a:t>- NEW!</a:t>
            </a:r>
          </a:p>
          <a:p>
            <a:r>
              <a:rPr lang="en-US" dirty="0"/>
              <a:t>TXT - NEW</a:t>
            </a:r>
            <a:r>
              <a:rPr lang="en-US" dirty="0" smtClean="0"/>
              <a:t>!</a:t>
            </a:r>
          </a:p>
          <a:p>
            <a:pPr lvl="1"/>
            <a:r>
              <a:rPr lang="en-US" dirty="0" smtClean="0"/>
              <a:t>DKIM</a:t>
            </a:r>
          </a:p>
          <a:p>
            <a:pPr lvl="1"/>
            <a:r>
              <a:rPr lang="en-US" dirty="0" smtClean="0"/>
              <a:t>SPF</a:t>
            </a:r>
            <a:endParaRPr lang="en-US" dirty="0"/>
          </a:p>
          <a:p>
            <a:r>
              <a:rPr lang="en-US" dirty="0"/>
              <a:t>SRV - NEW!</a:t>
            </a:r>
          </a:p>
          <a:p>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18</a:t>
            </a:fld>
            <a:endParaRPr lang="en-US" dirty="0"/>
          </a:p>
        </p:txBody>
      </p:sp>
      <p:sp>
        <p:nvSpPr>
          <p:cNvPr id="6" name="Rectangle 5"/>
          <p:cNvSpPr/>
          <p:nvPr/>
        </p:nvSpPr>
        <p:spPr>
          <a:xfrm>
            <a:off x="228600" y="5540514"/>
            <a:ext cx="8686800" cy="707886"/>
          </a:xfrm>
          <a:prstGeom prst="rect">
            <a:avLst/>
          </a:prstGeom>
        </p:spPr>
        <p:txBody>
          <a:bodyPr wrap="square">
            <a:spAutoFit/>
          </a:bodyPr>
          <a:lstStyle/>
          <a:p>
            <a:pPr algn="l"/>
            <a:r>
              <a:rPr lang="en-US" sz="2000" dirty="0" smtClean="0"/>
              <a:t>* </a:t>
            </a:r>
            <a:r>
              <a:rPr lang="en-US" sz="2000" i="1" dirty="0" smtClean="0"/>
              <a:t>users </a:t>
            </a:r>
            <a:r>
              <a:rPr lang="en-US" sz="2000" i="1" dirty="0"/>
              <a:t>will not be able to create SOA records (as this is handled by the system) but they will be able to modify TTL and email address</a:t>
            </a:r>
          </a:p>
        </p:txBody>
      </p:sp>
    </p:spTree>
    <p:extLst>
      <p:ext uri="{BB962C8B-B14F-4D97-AF65-F5344CB8AC3E}">
        <p14:creationId xmlns:p14="http://schemas.microsoft.com/office/powerpoint/2010/main" val="37745648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HANDS-OFF CONTINUOUS BUILD, INTEGRATION &amp; DEPLOYMENT</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19</a:t>
            </a:fld>
            <a:endParaRPr lang="en-US" dirty="0"/>
          </a:p>
        </p:txBody>
      </p:sp>
      <p:sp>
        <p:nvSpPr>
          <p:cNvPr id="5" name="TextBox 4"/>
          <p:cNvSpPr txBox="1"/>
          <p:nvPr/>
        </p:nvSpPr>
        <p:spPr>
          <a:xfrm>
            <a:off x="457200" y="1595735"/>
            <a:ext cx="1371600" cy="923330"/>
          </a:xfrm>
          <a:prstGeom prst="rect">
            <a:avLst/>
          </a:prstGeom>
          <a:noFill/>
          <a:ln>
            <a:solidFill>
              <a:schemeClr val="tx1"/>
            </a:solidFill>
          </a:ln>
        </p:spPr>
        <p:txBody>
          <a:bodyPr wrap="square" rtlCol="0" anchor="ctr" anchorCtr="0">
            <a:spAutoFit/>
          </a:bodyPr>
          <a:lstStyle/>
          <a:p>
            <a:r>
              <a:rPr lang="en-US" sz="1800" dirty="0" smtClean="0"/>
              <a:t>Platform Jenkins CI Server </a:t>
            </a:r>
            <a:endParaRPr lang="en-US" sz="1800" dirty="0"/>
          </a:p>
        </p:txBody>
      </p:sp>
      <p:pic>
        <p:nvPicPr>
          <p:cNvPr id="6" name="Picture 5"/>
          <p:cNvPicPr>
            <a:picLocks noChangeAspect="1"/>
          </p:cNvPicPr>
          <p:nvPr/>
        </p:nvPicPr>
        <p:blipFill>
          <a:blip r:embed="rId3">
            <a:alphaModFix amt="43000"/>
          </a:blip>
          <a:stretch>
            <a:fillRect/>
          </a:stretch>
        </p:blipFill>
        <p:spPr>
          <a:xfrm>
            <a:off x="5334000" y="3200400"/>
            <a:ext cx="3810000" cy="3213100"/>
          </a:xfrm>
          <a:prstGeom prst="rect">
            <a:avLst/>
          </a:prstGeom>
        </p:spPr>
      </p:pic>
      <p:sp>
        <p:nvSpPr>
          <p:cNvPr id="7" name="TextBox 6"/>
          <p:cNvSpPr txBox="1"/>
          <p:nvPr/>
        </p:nvSpPr>
        <p:spPr>
          <a:xfrm>
            <a:off x="457200" y="2971800"/>
            <a:ext cx="1371600" cy="646331"/>
          </a:xfrm>
          <a:prstGeom prst="rect">
            <a:avLst/>
          </a:prstGeom>
          <a:noFill/>
          <a:ln>
            <a:solidFill>
              <a:schemeClr val="tx1"/>
            </a:solidFill>
          </a:ln>
        </p:spPr>
        <p:txBody>
          <a:bodyPr wrap="square" rtlCol="0" anchor="ctr" anchorCtr="0">
            <a:spAutoFit/>
          </a:bodyPr>
          <a:lstStyle/>
          <a:p>
            <a:r>
              <a:rPr lang="en-US" sz="1800" dirty="0" smtClean="0"/>
              <a:t>Platform Git Repository</a:t>
            </a:r>
            <a:endParaRPr lang="en-US" sz="1800" dirty="0"/>
          </a:p>
        </p:txBody>
      </p:sp>
      <p:sp>
        <p:nvSpPr>
          <p:cNvPr id="8" name="TextBox 7"/>
          <p:cNvSpPr txBox="1"/>
          <p:nvPr/>
        </p:nvSpPr>
        <p:spPr>
          <a:xfrm>
            <a:off x="457200" y="4191000"/>
            <a:ext cx="1371600" cy="923330"/>
          </a:xfrm>
          <a:prstGeom prst="rect">
            <a:avLst/>
          </a:prstGeom>
          <a:noFill/>
          <a:ln>
            <a:solidFill>
              <a:schemeClr val="tx1"/>
            </a:solidFill>
          </a:ln>
        </p:spPr>
        <p:txBody>
          <a:bodyPr wrap="square" rtlCol="0" anchor="ctr" anchorCtr="0">
            <a:spAutoFit/>
          </a:bodyPr>
          <a:lstStyle/>
          <a:p>
            <a:r>
              <a:rPr lang="en-US" sz="1800" dirty="0" smtClean="0"/>
              <a:t>Platform Maven Repository</a:t>
            </a:r>
            <a:endParaRPr lang="en-US" sz="1800" dirty="0"/>
          </a:p>
        </p:txBody>
      </p:sp>
      <p:sp>
        <p:nvSpPr>
          <p:cNvPr id="16" name="TextBox 15"/>
          <p:cNvSpPr txBox="1"/>
          <p:nvPr/>
        </p:nvSpPr>
        <p:spPr>
          <a:xfrm>
            <a:off x="5943600" y="1752600"/>
            <a:ext cx="2133600" cy="1600200"/>
          </a:xfrm>
          <a:prstGeom prst="rect">
            <a:avLst/>
          </a:prstGeom>
          <a:noFill/>
          <a:ln>
            <a:solidFill>
              <a:schemeClr val="tx1"/>
            </a:solidFill>
          </a:ln>
        </p:spPr>
        <p:txBody>
          <a:bodyPr wrap="none" rtlCol="0">
            <a:normAutofit/>
          </a:bodyPr>
          <a:lstStyle/>
          <a:p>
            <a:r>
              <a:rPr lang="en-US" sz="1800" dirty="0" smtClean="0"/>
              <a:t>Target SMX Node</a:t>
            </a:r>
            <a:endParaRPr lang="en-US" sz="1800" dirty="0"/>
          </a:p>
        </p:txBody>
      </p:sp>
      <p:grpSp>
        <p:nvGrpSpPr>
          <p:cNvPr id="21" name="Group 20"/>
          <p:cNvGrpSpPr/>
          <p:nvPr/>
        </p:nvGrpSpPr>
        <p:grpSpPr>
          <a:xfrm>
            <a:off x="2743200" y="1981200"/>
            <a:ext cx="2307166" cy="2743200"/>
            <a:chOff x="2590800" y="1752600"/>
            <a:chExt cx="2307166" cy="2743200"/>
          </a:xfrm>
        </p:grpSpPr>
        <p:sp>
          <p:nvSpPr>
            <p:cNvPr id="9" name="TextBox 8"/>
            <p:cNvSpPr txBox="1"/>
            <p:nvPr/>
          </p:nvSpPr>
          <p:spPr>
            <a:xfrm>
              <a:off x="2590800" y="1752600"/>
              <a:ext cx="2307166" cy="2743200"/>
            </a:xfrm>
            <a:prstGeom prst="rect">
              <a:avLst/>
            </a:prstGeom>
            <a:noFill/>
            <a:ln>
              <a:solidFill>
                <a:schemeClr val="tx1"/>
              </a:solidFill>
            </a:ln>
          </p:spPr>
          <p:txBody>
            <a:bodyPr wrap="square" rtlCol="0" anchor="t" anchorCtr="0">
              <a:noAutofit/>
            </a:bodyPr>
            <a:lstStyle/>
            <a:p>
              <a:r>
                <a:rPr lang="en-US" sz="1800" dirty="0" smtClean="0"/>
                <a:t>Platform Apt Repository</a:t>
              </a:r>
              <a:endParaRPr lang="en-US" sz="1800" dirty="0"/>
            </a:p>
          </p:txBody>
        </p:sp>
        <p:sp>
          <p:nvSpPr>
            <p:cNvPr id="10" name="TextBox 9"/>
            <p:cNvSpPr txBox="1"/>
            <p:nvPr/>
          </p:nvSpPr>
          <p:spPr>
            <a:xfrm>
              <a:off x="2601383" y="2374902"/>
              <a:ext cx="2286000" cy="338554"/>
            </a:xfrm>
            <a:prstGeom prst="rect">
              <a:avLst/>
            </a:prstGeom>
            <a:noFill/>
            <a:ln>
              <a:solidFill>
                <a:schemeClr val="tx1"/>
              </a:solidFill>
            </a:ln>
          </p:spPr>
          <p:txBody>
            <a:bodyPr wrap="square" rtlCol="0">
              <a:spAutoFit/>
            </a:bodyPr>
            <a:lstStyle/>
            <a:p>
              <a:r>
                <a:rPr lang="en-US" sz="1600" dirty="0" smtClean="0"/>
                <a:t>DEV Repo</a:t>
              </a:r>
              <a:endParaRPr lang="en-US" sz="1600" dirty="0"/>
            </a:p>
          </p:txBody>
        </p:sp>
        <p:sp>
          <p:nvSpPr>
            <p:cNvPr id="11" name="TextBox 10"/>
            <p:cNvSpPr txBox="1"/>
            <p:nvPr/>
          </p:nvSpPr>
          <p:spPr>
            <a:xfrm>
              <a:off x="2601383" y="2743314"/>
              <a:ext cx="2286000" cy="338554"/>
            </a:xfrm>
            <a:prstGeom prst="rect">
              <a:avLst/>
            </a:prstGeom>
            <a:noFill/>
            <a:ln>
              <a:solidFill>
                <a:schemeClr val="tx1"/>
              </a:solidFill>
            </a:ln>
          </p:spPr>
          <p:txBody>
            <a:bodyPr wrap="square" rtlCol="0">
              <a:spAutoFit/>
            </a:bodyPr>
            <a:lstStyle/>
            <a:p>
              <a:r>
                <a:rPr lang="en-US" sz="1600" dirty="0" smtClean="0"/>
                <a:t>QA Repo</a:t>
              </a:r>
              <a:endParaRPr lang="en-US" sz="1600" dirty="0"/>
            </a:p>
          </p:txBody>
        </p:sp>
        <p:sp>
          <p:nvSpPr>
            <p:cNvPr id="12" name="TextBox 11"/>
            <p:cNvSpPr txBox="1"/>
            <p:nvPr/>
          </p:nvSpPr>
          <p:spPr>
            <a:xfrm>
              <a:off x="2601383" y="3113617"/>
              <a:ext cx="2286000" cy="338554"/>
            </a:xfrm>
            <a:prstGeom prst="rect">
              <a:avLst/>
            </a:prstGeom>
            <a:noFill/>
            <a:ln>
              <a:solidFill>
                <a:schemeClr val="tx1"/>
              </a:solidFill>
            </a:ln>
          </p:spPr>
          <p:txBody>
            <a:bodyPr wrap="square" rtlCol="0">
              <a:spAutoFit/>
            </a:bodyPr>
            <a:lstStyle/>
            <a:p>
              <a:r>
                <a:rPr lang="en-US" sz="1600" dirty="0" smtClean="0"/>
                <a:t>Staging Repo</a:t>
              </a:r>
              <a:endParaRPr lang="en-US" sz="1600" dirty="0"/>
            </a:p>
          </p:txBody>
        </p:sp>
        <p:sp>
          <p:nvSpPr>
            <p:cNvPr id="13" name="TextBox 12"/>
            <p:cNvSpPr txBox="1"/>
            <p:nvPr/>
          </p:nvSpPr>
          <p:spPr>
            <a:xfrm>
              <a:off x="2601383" y="3484034"/>
              <a:ext cx="2286000" cy="338554"/>
            </a:xfrm>
            <a:prstGeom prst="rect">
              <a:avLst/>
            </a:prstGeom>
            <a:noFill/>
            <a:ln>
              <a:solidFill>
                <a:schemeClr val="tx1"/>
              </a:solidFill>
            </a:ln>
          </p:spPr>
          <p:txBody>
            <a:bodyPr wrap="square" rtlCol="0">
              <a:spAutoFit/>
            </a:bodyPr>
            <a:lstStyle/>
            <a:p>
              <a:r>
                <a:rPr lang="en-US" sz="1600" dirty="0" smtClean="0"/>
                <a:t>Production Repo</a:t>
              </a:r>
              <a:endParaRPr lang="en-US" sz="1600" dirty="0"/>
            </a:p>
          </p:txBody>
        </p:sp>
        <p:sp>
          <p:nvSpPr>
            <p:cNvPr id="17" name="TextBox 16"/>
            <p:cNvSpPr txBox="1"/>
            <p:nvPr/>
          </p:nvSpPr>
          <p:spPr>
            <a:xfrm>
              <a:off x="2590800" y="3865034"/>
              <a:ext cx="2286000" cy="609600"/>
            </a:xfrm>
            <a:prstGeom prst="rect">
              <a:avLst/>
            </a:prstGeom>
            <a:noFill/>
            <a:ln>
              <a:solidFill>
                <a:schemeClr val="tx1"/>
              </a:solidFill>
            </a:ln>
          </p:spPr>
          <p:txBody>
            <a:bodyPr wrap="square" rtlCol="0">
              <a:normAutofit/>
            </a:bodyPr>
            <a:lstStyle/>
            <a:p>
              <a:r>
                <a:rPr lang="en-US" sz="1600" dirty="0" smtClean="0"/>
                <a:t>Custom Repository Import Scripts</a:t>
              </a:r>
              <a:endParaRPr lang="en-US" sz="1600" dirty="0"/>
            </a:p>
          </p:txBody>
        </p:sp>
      </p:grpSp>
      <p:sp>
        <p:nvSpPr>
          <p:cNvPr id="18" name="TextBox 17"/>
          <p:cNvSpPr txBox="1"/>
          <p:nvPr/>
        </p:nvSpPr>
        <p:spPr>
          <a:xfrm>
            <a:off x="5943600" y="2209800"/>
            <a:ext cx="2133600" cy="338554"/>
          </a:xfrm>
          <a:prstGeom prst="rect">
            <a:avLst/>
          </a:prstGeom>
          <a:noFill/>
          <a:ln>
            <a:solidFill>
              <a:schemeClr val="tx1"/>
            </a:solidFill>
          </a:ln>
        </p:spPr>
        <p:txBody>
          <a:bodyPr wrap="square" rtlCol="0">
            <a:spAutoFit/>
          </a:bodyPr>
          <a:lstStyle/>
          <a:p>
            <a:r>
              <a:rPr lang="en-US" sz="1600" dirty="0" smtClean="0"/>
              <a:t>Cron</a:t>
            </a:r>
            <a:endParaRPr lang="en-US" sz="1600" dirty="0"/>
          </a:p>
        </p:txBody>
      </p:sp>
      <p:sp>
        <p:nvSpPr>
          <p:cNvPr id="19" name="TextBox 18"/>
          <p:cNvSpPr txBox="1"/>
          <p:nvPr/>
        </p:nvSpPr>
        <p:spPr>
          <a:xfrm>
            <a:off x="5943600" y="2580331"/>
            <a:ext cx="2133600" cy="338554"/>
          </a:xfrm>
          <a:prstGeom prst="rect">
            <a:avLst/>
          </a:prstGeom>
          <a:noFill/>
          <a:ln>
            <a:solidFill>
              <a:schemeClr val="tx1"/>
            </a:solidFill>
          </a:ln>
        </p:spPr>
        <p:txBody>
          <a:bodyPr wrap="square" rtlCol="0">
            <a:spAutoFit/>
          </a:bodyPr>
          <a:lstStyle/>
          <a:p>
            <a:r>
              <a:rPr lang="en-US" sz="1600" dirty="0" smtClean="0"/>
              <a:t>Puppet</a:t>
            </a:r>
            <a:endParaRPr lang="en-US" sz="1600" dirty="0"/>
          </a:p>
        </p:txBody>
      </p:sp>
      <p:sp>
        <p:nvSpPr>
          <p:cNvPr id="20" name="TextBox 19"/>
          <p:cNvSpPr txBox="1"/>
          <p:nvPr/>
        </p:nvSpPr>
        <p:spPr>
          <a:xfrm>
            <a:off x="5943600" y="2961331"/>
            <a:ext cx="2133600" cy="338554"/>
          </a:xfrm>
          <a:prstGeom prst="rect">
            <a:avLst/>
          </a:prstGeom>
          <a:noFill/>
          <a:ln>
            <a:solidFill>
              <a:schemeClr val="tx1"/>
            </a:solidFill>
          </a:ln>
        </p:spPr>
        <p:txBody>
          <a:bodyPr wrap="square" rtlCol="0">
            <a:spAutoFit/>
          </a:bodyPr>
          <a:lstStyle/>
          <a:p>
            <a:r>
              <a:rPr lang="en-US" sz="1600" dirty="0" smtClean="0"/>
              <a:t>Apt</a:t>
            </a:r>
            <a:endParaRPr lang="en-US" sz="1600" dirty="0"/>
          </a:p>
        </p:txBody>
      </p:sp>
      <p:cxnSp>
        <p:nvCxnSpPr>
          <p:cNvPr id="23" name="Straight Arrow Connector 22"/>
          <p:cNvCxnSpPr>
            <a:stCxn id="5" idx="2"/>
            <a:endCxn id="7" idx="0"/>
          </p:cNvCxnSpPr>
          <p:nvPr/>
        </p:nvCxnSpPr>
        <p:spPr bwMode="auto">
          <a:xfrm>
            <a:off x="1143000" y="2519065"/>
            <a:ext cx="0" cy="452735"/>
          </a:xfrm>
          <a:prstGeom prst="straightConnector1">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Arrow Connector 26"/>
          <p:cNvCxnSpPr/>
          <p:nvPr/>
        </p:nvCxnSpPr>
        <p:spPr bwMode="auto">
          <a:xfrm>
            <a:off x="5029200" y="2133600"/>
            <a:ext cx="914400" cy="0"/>
          </a:xfrm>
          <a:prstGeom prst="straightConnector1">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p:cNvCxnSpPr>
            <a:stCxn id="5" idx="3"/>
          </p:cNvCxnSpPr>
          <p:nvPr/>
        </p:nvCxnSpPr>
        <p:spPr bwMode="auto">
          <a:xfrm>
            <a:off x="1828800" y="2057400"/>
            <a:ext cx="914400" cy="0"/>
          </a:xfrm>
          <a:prstGeom prst="straightConnector1">
            <a:avLst/>
          </a:prstGeom>
          <a:solidFill>
            <a:schemeClr val="accent1"/>
          </a:solid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endCxn id="8" idx="3"/>
          </p:cNvCxnSpPr>
          <p:nvPr/>
        </p:nvCxnSpPr>
        <p:spPr bwMode="auto">
          <a:xfrm rot="5400000">
            <a:off x="759768" y="3126432"/>
            <a:ext cx="2595265" cy="457200"/>
          </a:xfrm>
          <a:prstGeom prst="bentConnector2">
            <a:avLst/>
          </a:prstGeom>
          <a:solidFill>
            <a:schemeClr val="accent1"/>
          </a:solid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30516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buFont typeface="Arial"/>
              <a:buChar char="•"/>
            </a:pPr>
            <a:r>
              <a:rPr lang="en-US" dirty="0"/>
              <a:t>What is Cloud DNS?</a:t>
            </a:r>
          </a:p>
          <a:p>
            <a:pPr marL="457200" indent="-457200">
              <a:buFont typeface="Arial"/>
              <a:buChar char="•"/>
            </a:pPr>
            <a:endParaRPr lang="en-US" dirty="0"/>
          </a:p>
          <a:p>
            <a:pPr marL="457200" indent="-457200">
              <a:buFont typeface="Arial"/>
              <a:buChar char="•"/>
            </a:pPr>
            <a:r>
              <a:rPr lang="en-US" dirty="0" smtClean="0"/>
              <a:t>Overall Goals of the Product</a:t>
            </a:r>
          </a:p>
          <a:p>
            <a:pPr marL="457200" indent="-457200">
              <a:buFont typeface="Arial"/>
              <a:buChar char="•"/>
            </a:pPr>
            <a:endParaRPr lang="en-US" dirty="0" smtClean="0"/>
          </a:p>
          <a:p>
            <a:pPr marL="457200" indent="-457200">
              <a:buFont typeface="Arial"/>
              <a:buChar char="•"/>
            </a:pPr>
            <a:r>
              <a:rPr lang="en-US" dirty="0" smtClean="0"/>
              <a:t>Architecture and External System Interfaces</a:t>
            </a:r>
            <a:endParaRPr lang="en-US" dirty="0"/>
          </a:p>
          <a:p>
            <a:pPr marL="457200" indent="-457200">
              <a:buFont typeface="Arial"/>
              <a:buChar char="•"/>
            </a:pPr>
            <a:endParaRPr lang="en-US" dirty="0" smtClean="0"/>
          </a:p>
          <a:p>
            <a:pPr marL="457200" indent="-457200">
              <a:buFont typeface="Arial"/>
              <a:buChar char="•"/>
            </a:pPr>
            <a:r>
              <a:rPr lang="en-US" dirty="0" smtClean="0"/>
              <a:t>Technology Choices and the Benefits and Drawbacks</a:t>
            </a:r>
            <a:endParaRPr lang="en-US" dirty="0"/>
          </a:p>
          <a:p>
            <a:pPr marL="457200" indent="-457200">
              <a:buFont typeface="Arial"/>
              <a:buChar char="•"/>
            </a:pPr>
            <a:endParaRPr lang="en-US" dirty="0"/>
          </a:p>
          <a:p>
            <a:pPr marL="457200" indent="-457200">
              <a:buFont typeface="Arial"/>
              <a:buChar char="•"/>
            </a:pPr>
            <a:r>
              <a:rPr lang="en-US" dirty="0" smtClean="0"/>
              <a:t>Technical Challenges and Resolutions</a:t>
            </a:r>
          </a:p>
          <a:p>
            <a:pPr marL="457200" indent="-457200">
              <a:buFont typeface="Arial"/>
              <a:buChar char="•"/>
            </a:pPr>
            <a:endParaRPr lang="en-US" dirty="0" smtClean="0"/>
          </a:p>
          <a:p>
            <a:pPr marL="457200" indent="-457200">
              <a:buFont typeface="Arial"/>
              <a:buChar char="•"/>
            </a:pPr>
            <a:r>
              <a:rPr lang="en-US" dirty="0" smtClean="0"/>
              <a:t>API Demo</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302222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HANDS-OFF CONTINUOUS BUILD, INTEGRATION &amp; DEPLOYMENT (cont’d)</a:t>
            </a:r>
            <a:endParaRPr lang="en-US" dirty="0"/>
          </a:p>
        </p:txBody>
      </p:sp>
      <p:sp>
        <p:nvSpPr>
          <p:cNvPr id="3" name="Content Placeholder 2"/>
          <p:cNvSpPr>
            <a:spLocks noGrp="1"/>
          </p:cNvSpPr>
          <p:nvPr>
            <p:ph type="body" orient="vert" idx="1"/>
          </p:nvPr>
        </p:nvSpPr>
        <p:spPr/>
        <p:txBody>
          <a:bodyPr>
            <a:normAutofit/>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20</a:t>
            </a:fld>
            <a:endParaRPr lang="en-US" dirty="0"/>
          </a:p>
        </p:txBody>
      </p:sp>
      <p:sp>
        <p:nvSpPr>
          <p:cNvPr id="5" name="TextBox 4"/>
          <p:cNvSpPr txBox="1"/>
          <p:nvPr/>
        </p:nvSpPr>
        <p:spPr>
          <a:xfrm>
            <a:off x="457200" y="1371600"/>
            <a:ext cx="8229600" cy="4876800"/>
          </a:xfrm>
          <a:prstGeom prst="rect">
            <a:avLst/>
          </a:prstGeom>
          <a:noFill/>
        </p:spPr>
        <p:txBody>
          <a:bodyPr wrap="square" rtlCol="0">
            <a:normAutofit/>
          </a:bodyPr>
          <a:lstStyle/>
          <a:p>
            <a:pPr marL="571500" indent="-571500" algn="l">
              <a:buFont typeface="Arial"/>
              <a:buChar char="•"/>
            </a:pPr>
            <a:r>
              <a:rPr lang="en-US" dirty="0" smtClean="0"/>
              <a:t>Master built and deployed to DEV nightly</a:t>
            </a:r>
          </a:p>
          <a:p>
            <a:pPr marL="571500" indent="-571500" algn="l">
              <a:buFont typeface="Arial"/>
              <a:buChar char="•"/>
            </a:pPr>
            <a:r>
              <a:rPr lang="en-US" dirty="0" smtClean="0"/>
              <a:t>Master built and deployed to QA twice a week</a:t>
            </a:r>
          </a:p>
          <a:p>
            <a:pPr marL="571500" indent="-571500" algn="l">
              <a:buFont typeface="Arial"/>
              <a:buChar char="•"/>
            </a:pPr>
            <a:r>
              <a:rPr lang="en-US" dirty="0" smtClean="0"/>
              <a:t>Email notification of QA deployments to developers, QE, and management team members</a:t>
            </a:r>
            <a:endParaRPr lang="en-US" dirty="0"/>
          </a:p>
        </p:txBody>
      </p:sp>
    </p:spTree>
    <p:extLst>
      <p:ext uri="{BB962C8B-B14F-4D97-AF65-F5344CB8AC3E}">
        <p14:creationId xmlns:p14="http://schemas.microsoft.com/office/powerpoint/2010/main" val="2882099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t>HANDS-OFF CONTINUOUS BUILD, INTEGRATION &amp; DEPLOYMENT (cont’d)</a:t>
            </a:r>
          </a:p>
        </p:txBody>
      </p:sp>
      <p:sp>
        <p:nvSpPr>
          <p:cNvPr id="4" name="Slide Number Placeholder 3"/>
          <p:cNvSpPr>
            <a:spLocks noGrp="1"/>
          </p:cNvSpPr>
          <p:nvPr>
            <p:ph type="sldNum" sz="quarter" idx="10"/>
          </p:nvPr>
        </p:nvSpPr>
        <p:spPr/>
        <p:txBody>
          <a:bodyPr/>
          <a:lstStyle/>
          <a:p>
            <a:pPr>
              <a:defRPr/>
            </a:pPr>
            <a:fld id="{E9C40F25-ACDD-E74B-AACB-E4F5CA901D37}" type="slidenum">
              <a:rPr lang="en-US" smtClean="0"/>
              <a:pPr>
                <a:defRPr/>
              </a:pPr>
              <a:t>21</a:t>
            </a:fld>
            <a:endParaRPr lang="en-US" dirty="0"/>
          </a:p>
        </p:txBody>
      </p:sp>
      <p:sp>
        <p:nvSpPr>
          <p:cNvPr id="5" name="TextBox 4"/>
          <p:cNvSpPr txBox="1"/>
          <p:nvPr/>
        </p:nvSpPr>
        <p:spPr>
          <a:xfrm>
            <a:off x="457200" y="1371600"/>
            <a:ext cx="8229600" cy="4876800"/>
          </a:xfrm>
          <a:prstGeom prst="rect">
            <a:avLst/>
          </a:prstGeom>
          <a:noFill/>
        </p:spPr>
        <p:txBody>
          <a:bodyPr wrap="square" rtlCol="0">
            <a:normAutofit fontScale="92500" lnSpcReduction="20000"/>
          </a:bodyPr>
          <a:lstStyle/>
          <a:p>
            <a:pPr marL="571500" indent="-571500" algn="l">
              <a:buFont typeface="Arial"/>
              <a:buChar char="•"/>
            </a:pPr>
            <a:r>
              <a:rPr lang="en-US" dirty="0" smtClean="0"/>
              <a:t>Package naming using maven plugins was problematic</a:t>
            </a:r>
          </a:p>
          <a:p>
            <a:pPr marL="571500" indent="-571500" algn="l">
              <a:buFont typeface="Arial"/>
              <a:buChar char="•"/>
            </a:pPr>
            <a:r>
              <a:rPr lang="en-US" dirty="0" smtClean="0"/>
              <a:t>Still need to “close the loop” with integration test “gatekeepers”</a:t>
            </a:r>
          </a:p>
          <a:p>
            <a:pPr marL="1028700" lvl="1" indent="-571500" algn="l">
              <a:buFont typeface="Arial"/>
              <a:buChar char="•"/>
            </a:pPr>
            <a:r>
              <a:rPr lang="en-US" dirty="0" smtClean="0"/>
              <a:t>Unit test act as build gateway now, but no functional validation</a:t>
            </a:r>
          </a:p>
          <a:p>
            <a:pPr marL="571500" indent="-571500" algn="l">
              <a:buFont typeface="Arial"/>
              <a:buChar char="•"/>
            </a:pPr>
            <a:r>
              <a:rPr lang="en-US" dirty="0" smtClean="0"/>
              <a:t>No push-button deployment to Staging or Production</a:t>
            </a:r>
          </a:p>
          <a:p>
            <a:pPr marL="571500" indent="-571500" algn="l">
              <a:buFont typeface="Arial"/>
              <a:buChar char="•"/>
            </a:pPr>
            <a:r>
              <a:rPr lang="en-US" dirty="0" smtClean="0"/>
              <a:t>Need to automate schema migrations and validation</a:t>
            </a:r>
            <a:endParaRPr lang="en-US" dirty="0"/>
          </a:p>
        </p:txBody>
      </p:sp>
    </p:spTree>
    <p:extLst>
      <p:ext uri="{BB962C8B-B14F-4D97-AF65-F5344CB8AC3E}">
        <p14:creationId xmlns:p14="http://schemas.microsoft.com/office/powerpoint/2010/main" val="296068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FUTURE FEATURES</a:t>
            </a:r>
            <a:endParaRPr lang="en-US" dirty="0"/>
          </a:p>
        </p:txBody>
      </p:sp>
      <p:sp>
        <p:nvSpPr>
          <p:cNvPr id="3" name="Content Placeholder 2"/>
          <p:cNvSpPr>
            <a:spLocks noGrp="1"/>
          </p:cNvSpPr>
          <p:nvPr>
            <p:ph idx="1"/>
          </p:nvPr>
        </p:nvSpPr>
        <p:spPr/>
        <p:txBody>
          <a:bodyPr>
            <a:normAutofit/>
          </a:bodyPr>
          <a:lstStyle/>
          <a:p>
            <a:r>
              <a:rPr lang="en-US" dirty="0" smtClean="0"/>
              <a:t>Architectural:</a:t>
            </a:r>
          </a:p>
          <a:p>
            <a:pPr lvl="1"/>
            <a:r>
              <a:rPr lang="en-US" dirty="0" smtClean="0"/>
              <a:t>Collapse Business Services</a:t>
            </a:r>
          </a:p>
          <a:p>
            <a:pPr lvl="2"/>
            <a:r>
              <a:rPr lang="en-US" dirty="0" smtClean="0"/>
              <a:t>Reduce Adapter to simple SPI with no code</a:t>
            </a:r>
          </a:p>
          <a:p>
            <a:pPr lvl="2"/>
            <a:r>
              <a:rPr lang="en-US" dirty="0" smtClean="0"/>
              <a:t>Consolidate code into service provider(s)</a:t>
            </a:r>
          </a:p>
          <a:p>
            <a:pPr lvl="2"/>
            <a:r>
              <a:rPr lang="en-US" dirty="0" smtClean="0"/>
              <a:t>Better leverage OSGI service registry</a:t>
            </a:r>
          </a:p>
          <a:p>
            <a:pPr lvl="1"/>
            <a:r>
              <a:rPr lang="en-US" dirty="0" smtClean="0"/>
              <a:t>Replace MySQL data store (</a:t>
            </a:r>
            <a:r>
              <a:rPr lang="en-US" dirty="0" smtClean="0"/>
              <a:t>with Redis, say)</a:t>
            </a:r>
            <a:endParaRPr lang="en-US" dirty="0" smtClean="0"/>
          </a:p>
          <a:p>
            <a:r>
              <a:rPr lang="en-US" dirty="0" smtClean="0"/>
              <a:t>PTR Record Type Implementation</a:t>
            </a:r>
          </a:p>
          <a:p>
            <a:r>
              <a:rPr lang="en-US" dirty="0" smtClean="0"/>
              <a:t>Domain Registration</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22</a:t>
            </a:fld>
            <a:endParaRPr lang="en-US" dirty="0"/>
          </a:p>
        </p:txBody>
      </p:sp>
      <p:sp>
        <p:nvSpPr>
          <p:cNvPr id="5" name="TextBox 4"/>
          <p:cNvSpPr txBox="1"/>
          <p:nvPr/>
        </p:nvSpPr>
        <p:spPr>
          <a:xfrm>
            <a:off x="5672667" y="2827867"/>
            <a:ext cx="184666" cy="738664"/>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375323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smtClean="0"/>
              <a:t>Product Page:</a:t>
            </a:r>
          </a:p>
          <a:p>
            <a:pPr lvl="1"/>
            <a:r>
              <a:rPr lang="en-US" sz="2000" dirty="0">
                <a:hlinkClick r:id="rId3"/>
              </a:rPr>
              <a:t>http://www.rackspace.com/cloud/cloud_hosting_products/</a:t>
            </a:r>
            <a:r>
              <a:rPr lang="en-US" sz="2000" dirty="0" smtClean="0">
                <a:hlinkClick r:id="rId3"/>
              </a:rPr>
              <a:t>dns</a:t>
            </a:r>
            <a:endParaRPr lang="en-US" dirty="0" smtClean="0"/>
          </a:p>
          <a:p>
            <a:pPr marL="419100" lvl="1" indent="0">
              <a:buNone/>
            </a:pPr>
            <a:endParaRPr lang="en-US" dirty="0" smtClean="0"/>
          </a:p>
          <a:p>
            <a:r>
              <a:rPr lang="en-US" dirty="0" smtClean="0"/>
              <a:t>Latest docs:</a:t>
            </a:r>
          </a:p>
          <a:p>
            <a:pPr lvl="1"/>
            <a:r>
              <a:rPr lang="en-US" sz="2000" dirty="0">
                <a:hlinkClick r:id="rId4"/>
              </a:rPr>
              <a:t>http://docs-beta.rackspace.com/internal/api</a:t>
            </a:r>
            <a:r>
              <a:rPr lang="en-US" sz="2000" dirty="0" smtClean="0">
                <a:hlinkClick r:id="rId4"/>
              </a:rPr>
              <a:t>/</a:t>
            </a:r>
            <a:endParaRPr lang="en-US" sz="2000" dirty="0" smtClean="0"/>
          </a:p>
          <a:p>
            <a:pPr marL="419100" lvl="1" indent="0">
              <a:buNone/>
            </a:pPr>
            <a:endParaRPr lang="en-US" sz="2000" dirty="0" smtClean="0"/>
          </a:p>
          <a:p>
            <a:r>
              <a:rPr lang="en-US" dirty="0" smtClean="0"/>
              <a:t>Code Repository:</a:t>
            </a:r>
          </a:p>
          <a:p>
            <a:pPr lvl="1"/>
            <a:r>
              <a:rPr lang="en-US" sz="2000" dirty="0" smtClean="0">
                <a:hlinkClick r:id="rId5"/>
              </a:rPr>
              <a:t>http</a:t>
            </a:r>
            <a:r>
              <a:rPr lang="en-US" sz="2000" dirty="0">
                <a:hlinkClick r:id="rId5"/>
              </a:rPr>
              <a:t>://repo-n01.cloudplatform.rackspace.net/gitweb</a:t>
            </a:r>
            <a:r>
              <a:rPr lang="en-US" sz="2000" dirty="0" smtClean="0">
                <a:hlinkClick r:id="rId5"/>
              </a:rPr>
              <a:t>/</a:t>
            </a:r>
            <a:endParaRPr lang="en-US" sz="2000" dirty="0" smtClean="0"/>
          </a:p>
          <a:p>
            <a:pPr lvl="1"/>
            <a:endParaRPr lang="en-US" sz="2000"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23</a:t>
            </a:fld>
            <a:endParaRPr lang="en-US" dirty="0"/>
          </a:p>
        </p:txBody>
      </p:sp>
    </p:spTree>
    <p:extLst>
      <p:ext uri="{BB962C8B-B14F-4D97-AF65-F5344CB8AC3E}">
        <p14:creationId xmlns:p14="http://schemas.microsoft.com/office/powerpoint/2010/main" val="14436479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958" b="17688"/>
          <a:stretch/>
        </p:blipFill>
        <p:spPr bwMode="auto">
          <a:xfrm>
            <a:off x="0" y="1"/>
            <a:ext cx="9144000" cy="84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9221" name="Rectangle 5"/>
          <p:cNvSpPr>
            <a:spLocks noGrp="1" noChangeArrowheads="1"/>
          </p:cNvSpPr>
          <p:nvPr>
            <p:ph type="title"/>
          </p:nvPr>
        </p:nvSpPr>
        <p:spPr>
          <a:xfrm>
            <a:off x="457200" y="-152400"/>
            <a:ext cx="8229600" cy="1143000"/>
          </a:xfrm>
        </p:spPr>
        <p:txBody>
          <a:bodyPr/>
          <a:lstStyle/>
          <a:p>
            <a:pPr eaLnBrk="1" hangingPunct="1">
              <a:defRPr/>
            </a:pPr>
            <a:r>
              <a:rPr lang="en-US" dirty="0" smtClean="0">
                <a:latin typeface="Calibri" charset="0"/>
                <a:cs typeface="Calibri" charset="0"/>
                <a:sym typeface="Calibri" charset="0"/>
              </a:rPr>
              <a:t>QUESTIONS?</a:t>
            </a:r>
            <a:endParaRPr lang="en-US" dirty="0" smtClean="0">
              <a:latin typeface="Calibri" charset="0"/>
              <a:ea typeface="ヒラギノ角ゴ ProN W3" charset="0"/>
              <a:cs typeface="ヒラギノ角ゴ ProN W3" charset="0"/>
              <a:sym typeface="Calibri" charset="0"/>
            </a:endParaRPr>
          </a:p>
        </p:txBody>
      </p:sp>
      <p:sp>
        <p:nvSpPr>
          <p:cNvPr id="3" name="Content Placeholder 2"/>
          <p:cNvSpPr>
            <a:spLocks noGrp="1"/>
          </p:cNvSpPr>
          <p:nvPr>
            <p:ph idx="1"/>
          </p:nvPr>
        </p:nvSpPr>
        <p:spPr>
          <a:xfrm>
            <a:off x="457200" y="1524000"/>
            <a:ext cx="8229600" cy="4648200"/>
          </a:xfrm>
        </p:spPr>
        <p:txBody>
          <a:bodyPr>
            <a:normAutofit/>
          </a:bodyPr>
          <a:lstStyle/>
          <a:p>
            <a:r>
              <a:rPr lang="en-US" dirty="0" smtClean="0"/>
              <a:t>Technical Questions</a:t>
            </a:r>
          </a:p>
          <a:p>
            <a:pPr lvl="1"/>
            <a:r>
              <a:rPr lang="en-US" sz="2400" dirty="0" smtClean="0"/>
              <a:t>Emmanuel Ankutse</a:t>
            </a:r>
            <a:r>
              <a:rPr lang="en-US" sz="2400" dirty="0"/>
              <a:t>:</a:t>
            </a:r>
            <a:r>
              <a:rPr lang="en-US" sz="2400" dirty="0" smtClean="0"/>
              <a:t> emmanuel.ankutse@rackspace.com</a:t>
            </a:r>
          </a:p>
          <a:p>
            <a:pPr lvl="1"/>
            <a:r>
              <a:rPr lang="en-US" sz="2400" dirty="0" smtClean="0"/>
              <a:t>Randall Burt: randall.burt@rackspace.com</a:t>
            </a:r>
          </a:p>
          <a:p>
            <a:pPr lvl="1"/>
            <a:r>
              <a:rPr lang="en-US" sz="2400" dirty="0" smtClean="0"/>
              <a:t>Craig Cobb: craig.cobb@rackspace.com</a:t>
            </a:r>
          </a:p>
          <a:p>
            <a:pPr lvl="1"/>
            <a:r>
              <a:rPr lang="en-US" sz="2400" dirty="0" smtClean="0"/>
              <a:t>Justin Jose: </a:t>
            </a:r>
            <a:r>
              <a:rPr lang="en-US" sz="2400" dirty="0" smtClean="0">
                <a:hlinkClick r:id="rId4"/>
              </a:rPr>
              <a:t>justin.jose@</a:t>
            </a:r>
            <a:r>
              <a:rPr lang="en-US" sz="2400" dirty="0" smtClean="0">
                <a:hlinkClick r:id="rId4"/>
              </a:rPr>
              <a:t>rackspace.com</a:t>
            </a:r>
            <a:endParaRPr lang="en-US" sz="2400" dirty="0" smtClean="0"/>
          </a:p>
          <a:p>
            <a:pPr lvl="1"/>
            <a:r>
              <a:rPr lang="en-US" sz="2400" dirty="0" smtClean="0"/>
              <a:t>Keith Bray: </a:t>
            </a:r>
            <a:r>
              <a:rPr lang="en-US" sz="2400" dirty="0" smtClean="0">
                <a:hlinkClick r:id="rId5"/>
              </a:rPr>
              <a:t>keith.bray@rackspace.com</a:t>
            </a:r>
            <a:r>
              <a:rPr lang="en-US" sz="2400" dirty="0" smtClean="0"/>
              <a:t> (Software Dev. </a:t>
            </a:r>
            <a:r>
              <a:rPr lang="en-US" sz="2400" dirty="0" err="1" smtClean="0"/>
              <a:t>Mgr</a:t>
            </a:r>
            <a:r>
              <a:rPr lang="en-US" sz="2400" dirty="0" smtClean="0"/>
              <a:t>)</a:t>
            </a:r>
            <a:endParaRPr lang="en-US" sz="2400" dirty="0" smtClean="0"/>
          </a:p>
          <a:p>
            <a:r>
              <a:rPr lang="en-US" dirty="0" smtClean="0"/>
              <a:t>Product Questions</a:t>
            </a:r>
          </a:p>
          <a:p>
            <a:pPr lvl="1"/>
            <a:r>
              <a:rPr lang="en-US" dirty="0" smtClean="0"/>
              <a:t>Daniel Morris: </a:t>
            </a:r>
            <a:r>
              <a:rPr lang="en-US" dirty="0" smtClean="0">
                <a:hlinkClick r:id="rId6"/>
              </a:rPr>
              <a:t>daniel.morris@rackspace.com</a:t>
            </a:r>
            <a:endParaRPr lang="en-US" dirty="0" smtClean="0"/>
          </a:p>
          <a:p>
            <a:pPr lvl="1"/>
            <a:r>
              <a:rPr lang="en-US" dirty="0" smtClean="0"/>
              <a:t>Nicole Hairston: nicole.hairston@rackspace.com</a:t>
            </a:r>
            <a:endParaRPr lang="en-US" dirty="0"/>
          </a:p>
        </p:txBody>
      </p:sp>
    </p:spTree>
    <p:extLst>
      <p:ext uri="{BB962C8B-B14F-4D97-AF65-F5344CB8AC3E}">
        <p14:creationId xmlns:p14="http://schemas.microsoft.com/office/powerpoint/2010/main" val="30053141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pPr>
              <a:defRPr/>
            </a:pPr>
            <a:fld id="{40235B44-7812-E045-9CA3-91A28FD9D48B}" type="slidenum">
              <a:rPr lang="en-US"/>
              <a:pPr>
                <a:defRPr/>
              </a:pPr>
              <a:t>25</a:t>
            </a:fld>
            <a:endParaRPr lang="en-US" dirty="0"/>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7171" name="Picture 2"/>
          <p:cNvPicPr>
            <a:picLocks noChangeAspect="1" noChangeArrowheads="1"/>
          </p:cNvPicPr>
          <p:nvPr/>
        </p:nvPicPr>
        <p:blipFill>
          <a:blip r:embed="rId4">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8195" name="Rectangle 3"/>
          <p:cNvSpPr>
            <a:spLocks noGrp="1" noChangeArrowheads="1"/>
          </p:cNvSpPr>
          <p:nvPr>
            <p:ph type="title"/>
          </p:nvPr>
        </p:nvSpPr>
        <p:spPr/>
        <p:txBody>
          <a:bodyPr/>
          <a:lstStyle/>
          <a:p>
            <a:pPr eaLnBrk="1" hangingPunct="1">
              <a:defRPr/>
            </a:pPr>
            <a:r>
              <a:rPr lang="en-US" dirty="0" smtClean="0">
                <a:latin typeface="Calibri" charset="0"/>
                <a:ea typeface="ヒラギノ角ゴ ProN W3" charset="0"/>
                <a:cs typeface="ヒラギノ角ゴ ProN W3" charset="0"/>
                <a:sym typeface="Calibri" charset="0"/>
              </a:rPr>
              <a:t>TEAM CONTACTS</a:t>
            </a:r>
          </a:p>
        </p:txBody>
      </p:sp>
      <p:sp>
        <p:nvSpPr>
          <p:cNvPr id="7173" name="TextBox 1"/>
          <p:cNvSpPr txBox="1">
            <a:spLocks noChangeArrowheads="1"/>
          </p:cNvSpPr>
          <p:nvPr/>
        </p:nvSpPr>
        <p:spPr bwMode="auto">
          <a:xfrm>
            <a:off x="3190875" y="1666875"/>
            <a:ext cx="1857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dirty="0"/>
          </a:p>
        </p:txBody>
      </p:sp>
      <p:sp>
        <p:nvSpPr>
          <p:cNvPr id="5" name="TextBox 4"/>
          <p:cNvSpPr txBox="1"/>
          <p:nvPr/>
        </p:nvSpPr>
        <p:spPr>
          <a:xfrm>
            <a:off x="228600" y="1447800"/>
            <a:ext cx="8763000" cy="738664"/>
          </a:xfrm>
          <a:prstGeom prst="rect">
            <a:avLst/>
          </a:prstGeom>
          <a:noFill/>
        </p:spPr>
        <p:txBody>
          <a:bodyPr wrap="square" rtlCol="0">
            <a:spAutoFit/>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34552204"/>
              </p:ext>
            </p:extLst>
          </p:nvPr>
        </p:nvGraphicFramePr>
        <p:xfrm>
          <a:off x="76201" y="1397000"/>
          <a:ext cx="8991599" cy="3779520"/>
        </p:xfrm>
        <a:graphic>
          <a:graphicData uri="http://schemas.openxmlformats.org/drawingml/2006/table">
            <a:tbl>
              <a:tblPr firstRow="1" bandRow="1">
                <a:tableStyleId>{5202B0CA-FC54-4496-8BCA-5EF66A818D29}</a:tableStyleId>
              </a:tblPr>
              <a:tblGrid>
                <a:gridCol w="2819399"/>
                <a:gridCol w="1752600"/>
                <a:gridCol w="1066800"/>
                <a:gridCol w="3352800"/>
              </a:tblGrid>
              <a:tr h="370840">
                <a:tc>
                  <a:txBody>
                    <a:bodyPr/>
                    <a:lstStyle/>
                    <a:p>
                      <a:r>
                        <a:rPr lang="en-US" dirty="0" smtClean="0"/>
                        <a:t>Role</a:t>
                      </a:r>
                      <a:endParaRPr lang="en-US" dirty="0"/>
                    </a:p>
                  </a:txBody>
                  <a:tcPr/>
                </a:tc>
                <a:tc>
                  <a:txBody>
                    <a:bodyPr/>
                    <a:lstStyle/>
                    <a:p>
                      <a:r>
                        <a:rPr lang="en-US" dirty="0" smtClean="0"/>
                        <a:t>Name</a:t>
                      </a:r>
                      <a:endParaRPr lang="en-US" dirty="0"/>
                    </a:p>
                  </a:txBody>
                  <a:tcPr/>
                </a:tc>
                <a:tc>
                  <a:txBody>
                    <a:bodyPr/>
                    <a:lstStyle/>
                    <a:p>
                      <a:r>
                        <a:rPr lang="en-US" dirty="0" smtClean="0"/>
                        <a:t>Phone</a:t>
                      </a:r>
                      <a:endParaRPr lang="en-US" dirty="0"/>
                    </a:p>
                  </a:txBody>
                  <a:tcPr/>
                </a:tc>
                <a:tc>
                  <a:txBody>
                    <a:bodyPr/>
                    <a:lstStyle/>
                    <a:p>
                      <a:r>
                        <a:rPr lang="en-US" dirty="0" smtClean="0"/>
                        <a:t>E-mail</a:t>
                      </a:r>
                      <a:endParaRPr lang="en-US" dirty="0"/>
                    </a:p>
                  </a:txBody>
                  <a:tcPr/>
                </a:tc>
              </a:tr>
              <a:tr h="518160">
                <a:tc>
                  <a:txBody>
                    <a:bodyPr/>
                    <a:lstStyle/>
                    <a:p>
                      <a:r>
                        <a:rPr lang="en-US" dirty="0" smtClean="0"/>
                        <a:t>Product Manager</a:t>
                      </a:r>
                      <a:endParaRPr lang="en-US" dirty="0"/>
                    </a:p>
                  </a:txBody>
                  <a:tcPr/>
                </a:tc>
                <a:tc>
                  <a:txBody>
                    <a:bodyPr/>
                    <a:lstStyle/>
                    <a:p>
                      <a:r>
                        <a:rPr lang="en-US" dirty="0" smtClean="0"/>
                        <a:t>Daniel Morris</a:t>
                      </a:r>
                      <a:endParaRPr lang="en-US" dirty="0"/>
                    </a:p>
                  </a:txBody>
                  <a:tcPr/>
                </a:tc>
                <a:tc>
                  <a:txBody>
                    <a:bodyPr/>
                    <a:lstStyle/>
                    <a:p>
                      <a:r>
                        <a:rPr lang="en-US" dirty="0" smtClean="0"/>
                        <a:t>501.1176</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900" dirty="0" smtClean="0">
                          <a:hlinkClick r:id="rId5"/>
                        </a:rPr>
                        <a:t>daniel.morris</a:t>
                      </a:r>
                      <a:r>
                        <a:rPr lang="en-US" sz="1900" u="sng" dirty="0" smtClean="0">
                          <a:hlinkClick r:id="rId5"/>
                        </a:rPr>
                        <a:t>@rackspace.com</a:t>
                      </a:r>
                      <a:r>
                        <a:rPr lang="en-US" sz="1900" dirty="0" smtClean="0">
                          <a:hlinkClick r:id="rId5"/>
                        </a:rPr>
                        <a:t> </a:t>
                      </a:r>
                      <a:endParaRPr lang="en-US" sz="1900" dirty="0" smtClean="0"/>
                    </a:p>
                  </a:txBody>
                  <a:tcPr/>
                </a:tc>
              </a:tr>
              <a:tr h="396240">
                <a:tc>
                  <a:txBody>
                    <a:bodyPr/>
                    <a:lstStyle/>
                    <a:p>
                      <a:r>
                        <a:rPr lang="en-US" dirty="0" smtClean="0"/>
                        <a:t>Software</a:t>
                      </a:r>
                      <a:r>
                        <a:rPr lang="en-US" baseline="0" dirty="0" smtClean="0"/>
                        <a:t> </a:t>
                      </a:r>
                      <a:r>
                        <a:rPr lang="en-US" dirty="0" smtClean="0"/>
                        <a:t>Development</a:t>
                      </a:r>
                      <a:r>
                        <a:rPr lang="en-US" baseline="0" dirty="0" smtClean="0"/>
                        <a:t> Manager</a:t>
                      </a:r>
                      <a:endParaRPr lang="en-US" dirty="0"/>
                    </a:p>
                  </a:txBody>
                  <a:tcPr/>
                </a:tc>
                <a:tc>
                  <a:txBody>
                    <a:bodyPr/>
                    <a:lstStyle/>
                    <a:p>
                      <a:r>
                        <a:rPr lang="en-US" dirty="0" smtClean="0"/>
                        <a:t>Keith Bray</a:t>
                      </a:r>
                      <a:endParaRPr lang="en-US" dirty="0"/>
                    </a:p>
                  </a:txBody>
                  <a:tcPr/>
                </a:tc>
                <a:tc>
                  <a:txBody>
                    <a:bodyPr/>
                    <a:lstStyle/>
                    <a:p>
                      <a:r>
                        <a:rPr lang="en-US" dirty="0" smtClean="0"/>
                        <a:t>501.1066</a:t>
                      </a:r>
                      <a:endParaRPr lang="en-US" dirty="0"/>
                    </a:p>
                  </a:txBody>
                  <a:tcPr/>
                </a:tc>
                <a:tc>
                  <a:txBody>
                    <a:bodyPr/>
                    <a:lstStyle/>
                    <a:p>
                      <a:r>
                        <a:rPr lang="en-US" dirty="0" smtClean="0">
                          <a:hlinkClick r:id="rId6"/>
                        </a:rPr>
                        <a:t>Keith.bray@rackspace.com</a:t>
                      </a:r>
                      <a:endParaRPr lang="en-US" dirty="0"/>
                    </a:p>
                    <a:p>
                      <a:endParaRPr lang="en-US" dirty="0" smtClean="0"/>
                    </a:p>
                  </a:txBody>
                  <a:tcPr/>
                </a:tc>
              </a:tr>
              <a:tr h="396240">
                <a:tc>
                  <a:txBody>
                    <a:bodyPr/>
                    <a:lstStyle/>
                    <a:p>
                      <a:r>
                        <a:rPr lang="en-US" dirty="0" smtClean="0"/>
                        <a:t>Technical Product</a:t>
                      </a:r>
                      <a:r>
                        <a:rPr lang="en-US" baseline="0" dirty="0" smtClean="0"/>
                        <a:t> </a:t>
                      </a:r>
                      <a:r>
                        <a:rPr lang="en-US" dirty="0" smtClean="0"/>
                        <a:t>Manager</a:t>
                      </a:r>
                      <a:endParaRPr lang="en-US" dirty="0"/>
                    </a:p>
                  </a:txBody>
                  <a:tcPr/>
                </a:tc>
                <a:tc>
                  <a:txBody>
                    <a:bodyPr/>
                    <a:lstStyle/>
                    <a:p>
                      <a:r>
                        <a:rPr lang="en-US" dirty="0" smtClean="0"/>
                        <a:t>Nicole Hairston</a:t>
                      </a:r>
                      <a:endParaRPr lang="en-US" dirty="0"/>
                    </a:p>
                  </a:txBody>
                  <a:tcPr/>
                </a:tc>
                <a:tc>
                  <a:txBody>
                    <a:bodyPr/>
                    <a:lstStyle/>
                    <a:p>
                      <a:r>
                        <a:rPr lang="en-US" dirty="0" smtClean="0"/>
                        <a:t>501.5439</a:t>
                      </a:r>
                      <a:endParaRPr lang="en-US" dirty="0"/>
                    </a:p>
                  </a:txBody>
                  <a:tcPr/>
                </a:tc>
                <a:tc>
                  <a:txBody>
                    <a:bodyPr/>
                    <a:lstStyle/>
                    <a:p>
                      <a:r>
                        <a:rPr lang="en-US" dirty="0" smtClean="0">
                          <a:hlinkClick r:id="rId7"/>
                        </a:rPr>
                        <a:t>nicole.hairston@rackspace.com</a:t>
                      </a:r>
                      <a:endParaRPr lang="en-US" dirty="0"/>
                    </a:p>
                  </a:txBody>
                  <a:tcPr/>
                </a:tc>
              </a:tr>
              <a:tr h="370840">
                <a:tc>
                  <a:txBody>
                    <a:bodyPr/>
                    <a:lstStyle/>
                    <a:p>
                      <a:r>
                        <a:rPr lang="en-US" dirty="0" smtClean="0"/>
                        <a:t>Project Manager</a:t>
                      </a:r>
                      <a:endParaRPr lang="en-US" dirty="0"/>
                    </a:p>
                  </a:txBody>
                  <a:tcPr/>
                </a:tc>
                <a:tc>
                  <a:txBody>
                    <a:bodyPr/>
                    <a:lstStyle/>
                    <a:p>
                      <a:r>
                        <a:rPr lang="en-US" dirty="0" smtClean="0"/>
                        <a:t>Betsy Luzader</a:t>
                      </a:r>
                      <a:endParaRPr lang="en-US" dirty="0"/>
                    </a:p>
                  </a:txBody>
                  <a:tcPr/>
                </a:tc>
                <a:tc>
                  <a:txBody>
                    <a:bodyPr/>
                    <a:lstStyle/>
                    <a:p>
                      <a:r>
                        <a:rPr lang="en-US" dirty="0" smtClean="0"/>
                        <a:t>501.4458</a:t>
                      </a:r>
                      <a:endParaRPr lang="en-US" dirty="0"/>
                    </a:p>
                  </a:txBody>
                  <a:tcPr/>
                </a:tc>
                <a:tc>
                  <a:txBody>
                    <a:bodyPr/>
                    <a:lstStyle/>
                    <a:p>
                      <a:r>
                        <a:rPr lang="en-US" dirty="0" smtClean="0">
                          <a:hlinkClick r:id="rId8"/>
                        </a:rPr>
                        <a:t>betsy.luzader@rackspace.com</a:t>
                      </a:r>
                      <a:endParaRPr lang="en-US" dirty="0"/>
                    </a:p>
                  </a:txBody>
                  <a:tcPr/>
                </a:tc>
              </a:tr>
              <a:tr h="370840">
                <a:tc>
                  <a:txBody>
                    <a:bodyPr/>
                    <a:lstStyle/>
                    <a:p>
                      <a:r>
                        <a:rPr lang="en-US" dirty="0" smtClean="0"/>
                        <a:t>Product Marketing</a:t>
                      </a:r>
                      <a:endParaRPr lang="en-US" dirty="0"/>
                    </a:p>
                  </a:txBody>
                  <a:tcPr/>
                </a:tc>
                <a:tc>
                  <a:txBody>
                    <a:bodyPr/>
                    <a:lstStyle/>
                    <a:p>
                      <a:r>
                        <a:rPr lang="en-US" dirty="0" smtClean="0"/>
                        <a:t>Jerry Schwartz</a:t>
                      </a:r>
                      <a:endParaRPr lang="en-US" dirty="0"/>
                    </a:p>
                  </a:txBody>
                  <a:tcPr/>
                </a:tc>
                <a:tc>
                  <a:txBody>
                    <a:bodyPr/>
                    <a:lstStyle/>
                    <a:p>
                      <a:r>
                        <a:rPr lang="en-US" dirty="0" smtClean="0"/>
                        <a:t>501.3227</a:t>
                      </a:r>
                      <a:endParaRPr lang="en-US" dirty="0"/>
                    </a:p>
                  </a:txBody>
                  <a:tcPr/>
                </a:tc>
                <a:tc>
                  <a:txBody>
                    <a:bodyPr/>
                    <a:lstStyle/>
                    <a:p>
                      <a:r>
                        <a:rPr lang="en-US" sz="1800" u="sng" dirty="0" smtClean="0">
                          <a:hlinkClick r:id="rId9"/>
                        </a:rPr>
                        <a:t>jerry.schwartz@rackspace.com</a:t>
                      </a:r>
                      <a:r>
                        <a:rPr lang="en-US" sz="1800" dirty="0" smtClean="0"/>
                        <a:t> </a:t>
                      </a:r>
                      <a:endParaRPr lang="en-US" dirty="0"/>
                    </a:p>
                  </a:txBody>
                  <a:tcPr/>
                </a:tc>
              </a:tr>
              <a:tr h="370840">
                <a:tc>
                  <a:txBody>
                    <a:bodyPr/>
                    <a:lstStyle/>
                    <a:p>
                      <a:r>
                        <a:rPr lang="en-US" dirty="0" smtClean="0"/>
                        <a:t>Launch Manager</a:t>
                      </a:r>
                      <a:endParaRPr lang="en-US" dirty="0"/>
                    </a:p>
                  </a:txBody>
                  <a:tcPr/>
                </a:tc>
                <a:tc>
                  <a:txBody>
                    <a:bodyPr/>
                    <a:lstStyle/>
                    <a:p>
                      <a:r>
                        <a:rPr lang="en-US" dirty="0" smtClean="0"/>
                        <a:t>Heather</a:t>
                      </a:r>
                      <a:r>
                        <a:rPr lang="en-US" baseline="0" dirty="0" smtClean="0"/>
                        <a:t> Felty</a:t>
                      </a:r>
                      <a:endParaRPr lang="en-US" dirty="0"/>
                    </a:p>
                  </a:txBody>
                  <a:tcPr/>
                </a:tc>
                <a:tc>
                  <a:txBody>
                    <a:bodyPr/>
                    <a:lstStyle/>
                    <a:p>
                      <a:r>
                        <a:rPr lang="en-US" dirty="0" smtClean="0"/>
                        <a:t>501.5513</a:t>
                      </a:r>
                      <a:endParaRPr lang="en-US" dirty="0"/>
                    </a:p>
                  </a:txBody>
                  <a:tcPr/>
                </a:tc>
                <a:tc>
                  <a:txBody>
                    <a:bodyPr/>
                    <a:lstStyle/>
                    <a:p>
                      <a:r>
                        <a:rPr lang="en-US" dirty="0" smtClean="0">
                          <a:hlinkClick r:id="rId10"/>
                        </a:rPr>
                        <a:t>heather.felty@rackspace.com</a:t>
                      </a:r>
                      <a:endParaRPr lang="en-US" dirty="0"/>
                    </a:p>
                  </a:txBody>
                  <a:tcPr/>
                </a:tc>
              </a:tr>
              <a:tr h="370840">
                <a:tc>
                  <a:txBody>
                    <a:bodyPr/>
                    <a:lstStyle/>
                    <a:p>
                      <a:r>
                        <a:rPr lang="en-US" dirty="0" smtClean="0"/>
                        <a:t>UK Product Manager</a:t>
                      </a:r>
                      <a:endParaRPr lang="en-US" dirty="0"/>
                    </a:p>
                  </a:txBody>
                  <a:tcPr/>
                </a:tc>
                <a:tc>
                  <a:txBody>
                    <a:bodyPr/>
                    <a:lstStyle/>
                    <a:p>
                      <a:r>
                        <a:rPr lang="en-US" dirty="0" smtClean="0"/>
                        <a:t>Peter Day</a:t>
                      </a:r>
                      <a:endParaRPr lang="en-US" dirty="0"/>
                    </a:p>
                  </a:txBody>
                  <a:tcPr/>
                </a:tc>
                <a:tc>
                  <a:txBody>
                    <a:bodyPr/>
                    <a:lstStyle/>
                    <a:p>
                      <a:r>
                        <a:rPr lang="en-US" dirty="0" smtClean="0"/>
                        <a:t>507.4274</a:t>
                      </a:r>
                      <a:endParaRPr lang="en-US" dirty="0"/>
                    </a:p>
                  </a:txBody>
                  <a:tcPr/>
                </a:tc>
                <a:tc>
                  <a:txBody>
                    <a:bodyPr/>
                    <a:lstStyle/>
                    <a:p>
                      <a:r>
                        <a:rPr lang="en-US" dirty="0" smtClean="0">
                          <a:hlinkClick r:id="rId11"/>
                        </a:rPr>
                        <a:t>peter.day@rackspace.co.uk</a:t>
                      </a:r>
                      <a:endParaRPr lang="en-US" dirty="0"/>
                    </a:p>
                  </a:txBody>
                  <a:tcPr/>
                </a:tc>
              </a:tr>
              <a:tr h="370840">
                <a:tc>
                  <a:txBody>
                    <a:bodyPr/>
                    <a:lstStyle/>
                    <a:p>
                      <a:r>
                        <a:rPr lang="en-US" dirty="0" smtClean="0"/>
                        <a:t>UK Product Marketing</a:t>
                      </a:r>
                      <a:endParaRPr lang="en-US" dirty="0"/>
                    </a:p>
                  </a:txBody>
                  <a:tcPr/>
                </a:tc>
                <a:tc>
                  <a:txBody>
                    <a:bodyPr/>
                    <a:lstStyle/>
                    <a:p>
                      <a:r>
                        <a:rPr lang="en-US" dirty="0" smtClean="0"/>
                        <a:t>Matt Johns</a:t>
                      </a:r>
                      <a:endParaRPr lang="en-US" dirty="0"/>
                    </a:p>
                  </a:txBody>
                  <a:tcPr/>
                </a:tc>
                <a:tc>
                  <a:txBody>
                    <a:bodyPr/>
                    <a:lstStyle/>
                    <a:p>
                      <a:r>
                        <a:rPr lang="en-US" dirty="0" smtClean="0"/>
                        <a:t>507.4543</a:t>
                      </a:r>
                      <a:endParaRPr lang="en-US" dirty="0"/>
                    </a:p>
                  </a:txBody>
                  <a:tcPr/>
                </a:tc>
                <a:tc>
                  <a:txBody>
                    <a:bodyPr/>
                    <a:lstStyle/>
                    <a:p>
                      <a:r>
                        <a:rPr lang="en-US" dirty="0" smtClean="0">
                          <a:hlinkClick r:id="rId12"/>
                        </a:rPr>
                        <a:t>matt.johns@rackspace.co.uk</a:t>
                      </a:r>
                      <a:endParaRPr lang="en-US" dirty="0"/>
                    </a:p>
                  </a:txBody>
                  <a:tcPr/>
                </a:tc>
              </a:tr>
            </a:tbl>
          </a:graphicData>
        </a:graphic>
      </p:graphicFrame>
    </p:spTree>
    <p:extLst>
      <p:ext uri="{BB962C8B-B14F-4D97-AF65-F5344CB8AC3E}">
        <p14:creationId xmlns:p14="http://schemas.microsoft.com/office/powerpoint/2010/main" val="33078422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WHAT IS CLOUD DNS?</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r>
              <a:rPr lang="en-US" dirty="0" smtClean="0"/>
              <a:t>RESTful API for managing Cloud customer domains</a:t>
            </a:r>
            <a:endParaRPr lang="en-US" dirty="0"/>
          </a:p>
          <a:p>
            <a:pPr lvl="1" indent="-342900"/>
            <a:r>
              <a:rPr lang="en-US" dirty="0" smtClean="0"/>
              <a:t>Public API for customers</a:t>
            </a:r>
          </a:p>
          <a:p>
            <a:pPr lvl="1" indent="-342900"/>
            <a:r>
              <a:rPr lang="en-US" dirty="0" smtClean="0"/>
              <a:t>Management API for internal use</a:t>
            </a:r>
          </a:p>
          <a:p>
            <a:pPr marL="819150" lvl="1" indent="-457200">
              <a:buFont typeface="Arial"/>
              <a:buChar char="•"/>
            </a:pPr>
            <a:endParaRPr lang="en-US" dirty="0"/>
          </a:p>
          <a:p>
            <a:pPr marL="457200" indent="-457200">
              <a:buFont typeface="Arial"/>
              <a:buChar char="•"/>
            </a:pPr>
            <a:r>
              <a:rPr lang="en-US" dirty="0" smtClean="0"/>
              <a:t>Free</a:t>
            </a:r>
          </a:p>
          <a:p>
            <a:pPr lvl="1" indent="-342900"/>
            <a:r>
              <a:rPr lang="en-US" dirty="0" smtClean="0"/>
              <a:t> </a:t>
            </a:r>
            <a:r>
              <a:rPr lang="en-US" dirty="0" smtClean="0"/>
              <a:t>Value add </a:t>
            </a:r>
            <a:r>
              <a:rPr lang="en-US" dirty="0" smtClean="0"/>
              <a:t>for any Cloud customer</a:t>
            </a:r>
            <a:endParaRPr lang="en-US" dirty="0"/>
          </a:p>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616070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OVERALL GOALS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Reduce support costs via customer self-service</a:t>
            </a:r>
          </a:p>
          <a:p>
            <a:pPr lvl="1"/>
            <a:r>
              <a:rPr lang="en-US" dirty="0" smtClean="0"/>
              <a:t>8% of support volume is DNS related</a:t>
            </a:r>
          </a:p>
          <a:p>
            <a:r>
              <a:rPr lang="en-US" dirty="0" smtClean="0"/>
              <a:t>Consolidate access to DNS infrastructure</a:t>
            </a:r>
          </a:p>
          <a:p>
            <a:r>
              <a:rPr lang="en-US" dirty="0" smtClean="0"/>
              <a:t>Provide RESTful DNS API in order to align with enterprise architecture roadmap</a:t>
            </a:r>
          </a:p>
          <a:p>
            <a:r>
              <a:rPr lang="en-US" dirty="0" smtClean="0"/>
              <a:t>Add features </a:t>
            </a:r>
            <a:r>
              <a:rPr lang="en-US" dirty="0"/>
              <a:t>customers </a:t>
            </a:r>
            <a:r>
              <a:rPr lang="en-US" dirty="0" smtClean="0"/>
              <a:t>requested </a:t>
            </a:r>
            <a:endParaRPr lang="en-US" dirty="0"/>
          </a:p>
          <a:p>
            <a:pPr lvl="1"/>
            <a:r>
              <a:rPr lang="en-US" dirty="0" smtClean="0"/>
              <a:t>New supported record types </a:t>
            </a:r>
            <a:endParaRPr lang="en-US" dirty="0"/>
          </a:p>
          <a:p>
            <a:pPr lvl="1"/>
            <a:r>
              <a:rPr lang="en-US" dirty="0"/>
              <a:t>Performance </a:t>
            </a:r>
            <a:r>
              <a:rPr lang="en-US" dirty="0" smtClean="0"/>
              <a:t>improvements</a:t>
            </a:r>
            <a:endParaRPr lang="en-US" dirty="0"/>
          </a:p>
          <a:p>
            <a:pPr lvl="1"/>
            <a:r>
              <a:rPr lang="en-US" dirty="0"/>
              <a:t>Full </a:t>
            </a:r>
            <a:r>
              <a:rPr lang="en-US" dirty="0" smtClean="0"/>
              <a:t>time-to-live (TTL) control</a:t>
            </a:r>
            <a:endParaRPr lang="en-US" dirty="0"/>
          </a:p>
          <a:p>
            <a:pPr lvl="1"/>
            <a:r>
              <a:rPr lang="en-US" dirty="0"/>
              <a:t>Simplified </a:t>
            </a:r>
            <a:r>
              <a:rPr lang="en-US" dirty="0" smtClean="0"/>
              <a:t>migration</a:t>
            </a:r>
            <a:endParaRPr lang="en-US" dirty="0"/>
          </a:p>
          <a:p>
            <a:r>
              <a:rPr lang="en-US" dirty="0" smtClean="0"/>
              <a:t>Simplified and automated domain </a:t>
            </a:r>
            <a:r>
              <a:rPr lang="en-US" dirty="0"/>
              <a:t>m</a:t>
            </a:r>
            <a:r>
              <a:rPr lang="en-US" dirty="0" smtClean="0"/>
              <a:t>anagement</a:t>
            </a:r>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4</a:t>
            </a:fld>
            <a:endParaRPr lang="en-US" dirty="0"/>
          </a:p>
        </p:txBody>
      </p:sp>
    </p:spTree>
    <p:extLst>
      <p:ext uri="{BB962C8B-B14F-4D97-AF65-F5344CB8AC3E}">
        <p14:creationId xmlns:p14="http://schemas.microsoft.com/office/powerpoint/2010/main" val="575288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FEATURE SET</a:t>
            </a:r>
            <a:endParaRPr lang="en-US" dirty="0"/>
          </a:p>
        </p:txBody>
      </p:sp>
      <p:sp>
        <p:nvSpPr>
          <p:cNvPr id="3" name="Content Placeholder 2"/>
          <p:cNvSpPr>
            <a:spLocks noGrp="1"/>
          </p:cNvSpPr>
          <p:nvPr>
            <p:ph idx="1"/>
          </p:nvPr>
        </p:nvSpPr>
        <p:spPr/>
        <p:txBody>
          <a:bodyPr>
            <a:normAutofit fontScale="55000" lnSpcReduction="20000"/>
          </a:bodyPr>
          <a:lstStyle/>
          <a:p>
            <a:pPr marL="285750" indent="-285750">
              <a:buFont typeface="Arial"/>
              <a:buChar char="•"/>
            </a:pPr>
            <a:r>
              <a:rPr lang="en-US" b="1" i="1" dirty="0"/>
              <a:t>REST-based API </a:t>
            </a:r>
            <a:r>
              <a:rPr lang="en-US" dirty="0" smtClean="0"/>
              <a:t>– Public RESTful </a:t>
            </a:r>
            <a:r>
              <a:rPr lang="en-US" dirty="0"/>
              <a:t>API lets customers customize solutions to automate DNS management.</a:t>
            </a:r>
          </a:p>
          <a:p>
            <a:pPr marL="285750" indent="-285750">
              <a:buFont typeface="Arial"/>
              <a:buChar char="•"/>
            </a:pPr>
            <a:r>
              <a:rPr lang="en-US" b="1" i="1" dirty="0"/>
              <a:t>Multiple Record Types </a:t>
            </a:r>
            <a:r>
              <a:rPr lang="en-US" dirty="0"/>
              <a:t>– Supports the following record types: A, CNAME, NS, TXT, AAAA, DKIM, MX, </a:t>
            </a:r>
            <a:r>
              <a:rPr lang="en-US" dirty="0" smtClean="0"/>
              <a:t>SRV, </a:t>
            </a:r>
            <a:r>
              <a:rPr lang="en-US" dirty="0"/>
              <a:t>and SPF.</a:t>
            </a:r>
          </a:p>
          <a:p>
            <a:pPr marL="285750" indent="-285750">
              <a:buFont typeface="Arial"/>
              <a:buChar char="•"/>
            </a:pPr>
            <a:r>
              <a:rPr lang="en-US" b="1" i="1" dirty="0"/>
              <a:t>Comprehensive Management Capability</a:t>
            </a:r>
            <a:r>
              <a:rPr lang="en-US" dirty="0"/>
              <a:t> - List, add, modify, and remove domains.  List, add, modify, and remove DNS records.  Import and export domains.</a:t>
            </a:r>
          </a:p>
          <a:p>
            <a:pPr marL="285750" indent="-285750">
              <a:buFont typeface="Arial"/>
              <a:buChar char="•"/>
            </a:pPr>
            <a:r>
              <a:rPr lang="en-US" b="1" i="1" dirty="0"/>
              <a:t>Domain Delegation </a:t>
            </a:r>
            <a:r>
              <a:rPr lang="en-US" dirty="0"/>
              <a:t>– Delegate a domain or sub-domain to a non-Rackspace name server via modifications to a DNS record.</a:t>
            </a:r>
          </a:p>
          <a:p>
            <a:pPr marL="285750" indent="-285750">
              <a:buFont typeface="Arial"/>
              <a:buChar char="•"/>
            </a:pPr>
            <a:r>
              <a:rPr lang="en-US" b="1" i="1" dirty="0"/>
              <a:t>Full TTL Control </a:t>
            </a:r>
            <a:r>
              <a:rPr lang="en-US" dirty="0"/>
              <a:t>– Easily update the default time to live (TTL) and resource record TTL values.</a:t>
            </a:r>
          </a:p>
          <a:p>
            <a:pPr marL="285750" indent="-285750">
              <a:buFont typeface="Arial"/>
              <a:buChar char="•"/>
            </a:pPr>
            <a:r>
              <a:rPr lang="en-US" b="1" i="1" dirty="0"/>
              <a:t>Globally Distributed Anycast DNS Network </a:t>
            </a:r>
            <a:r>
              <a:rPr lang="en-US" dirty="0"/>
              <a:t>– Our internal network leverages Anycast to make DNS more reliable and resilient.</a:t>
            </a:r>
          </a:p>
          <a:p>
            <a:pPr marL="285750" indent="-285750">
              <a:buFont typeface="Arial"/>
              <a:buChar char="•"/>
            </a:pPr>
            <a:r>
              <a:rPr lang="en-US" b="1" i="1" dirty="0"/>
              <a:t>Simplified Migration </a:t>
            </a:r>
            <a:r>
              <a:rPr lang="en-US" dirty="0"/>
              <a:t>– To simply migrating DNS configurations to and from Rackspace, the import and export features allow you to import or export a text list or </a:t>
            </a:r>
            <a:r>
              <a:rPr lang="en-US" dirty="0" smtClean="0"/>
              <a:t>BIND 9 formatted </a:t>
            </a:r>
            <a:r>
              <a:rPr lang="en-US" dirty="0"/>
              <a:t>file of managed domains and their configuration details into and out of your account</a:t>
            </a:r>
          </a:p>
          <a:p>
            <a:pPr marL="285750" indent="-285750">
              <a:buFont typeface="Arial"/>
              <a:buChar char="•"/>
            </a:pPr>
            <a:r>
              <a:rPr lang="en-US" b="1" i="1" dirty="0"/>
              <a:t>IPv6 </a:t>
            </a:r>
            <a:r>
              <a:rPr lang="en-US" dirty="0"/>
              <a:t>- In addition to supporting IPv4, Cloud DNS is IPv6 ready when you are.</a:t>
            </a:r>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5</a:t>
            </a:fld>
            <a:endParaRPr lang="en-US" dirty="0"/>
          </a:p>
        </p:txBody>
      </p:sp>
    </p:spTree>
    <p:extLst>
      <p:ext uri="{BB962C8B-B14F-4D97-AF65-F5344CB8AC3E}">
        <p14:creationId xmlns:p14="http://schemas.microsoft.com/office/powerpoint/2010/main" val="14414322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6</a:t>
            </a:fld>
            <a:endParaRPr lang="en-US" dirty="0"/>
          </a:p>
        </p:txBody>
      </p:sp>
      <p:pic>
        <p:nvPicPr>
          <p:cNvPr id="5" name="Picture 4"/>
          <p:cNvPicPr>
            <a:picLocks noChangeAspect="1"/>
          </p:cNvPicPr>
          <p:nvPr/>
        </p:nvPicPr>
        <p:blipFill>
          <a:blip r:embed="rId2"/>
          <a:stretch>
            <a:fillRect/>
          </a:stretch>
        </p:blipFill>
        <p:spPr>
          <a:xfrm>
            <a:off x="1905000" y="1219200"/>
            <a:ext cx="5410200" cy="5045191"/>
          </a:xfrm>
          <a:prstGeom prst="rect">
            <a:avLst/>
          </a:prstGeom>
        </p:spPr>
      </p:pic>
    </p:spTree>
    <p:extLst>
      <p:ext uri="{BB962C8B-B14F-4D97-AF65-F5344CB8AC3E}">
        <p14:creationId xmlns:p14="http://schemas.microsoft.com/office/powerpoint/2010/main" val="3697985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ヒラギノ角ゴ ProN W3" charset="0"/>
                <a:cs typeface="ヒラギノ角ゴ ProN W3" charset="0"/>
                <a:sym typeface="Calibri" charset="0"/>
              </a:rPr>
              <a:t>BASIC ARCHITECTURE (cont’d)</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7</a:t>
            </a:fld>
            <a:endParaRPr lang="en-US" dirty="0"/>
          </a:p>
        </p:txBody>
      </p:sp>
      <p:grpSp>
        <p:nvGrpSpPr>
          <p:cNvPr id="8" name="Group 7"/>
          <p:cNvGrpSpPr/>
          <p:nvPr/>
        </p:nvGrpSpPr>
        <p:grpSpPr>
          <a:xfrm>
            <a:off x="533400" y="1752600"/>
            <a:ext cx="3429000" cy="990600"/>
            <a:chOff x="2895600" y="2819400"/>
            <a:chExt cx="3657600" cy="1143000"/>
          </a:xfrm>
          <a:noFill/>
        </p:grpSpPr>
        <p:sp>
          <p:nvSpPr>
            <p:cNvPr id="3" name="Rectangle 2"/>
            <p:cNvSpPr/>
            <p:nvPr/>
          </p:nvSpPr>
          <p:spPr bwMode="auto">
            <a:xfrm>
              <a:off x="2895600" y="2819400"/>
              <a:ext cx="3657600" cy="1143000"/>
            </a:xfrm>
            <a:prstGeom prst="rect">
              <a:avLst/>
            </a:prstGeom>
            <a:gr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b="0" i="0" u="none" strike="noStrike" cap="none" normalizeH="0" baseline="0" dirty="0" smtClean="0">
                  <a:ln>
                    <a:solidFill>
                      <a:schemeClr val="tx1"/>
                    </a:solidFill>
                  </a:ln>
                  <a:solidFill>
                    <a:schemeClr val="tx1"/>
                  </a:solidFill>
                  <a:effectLst/>
                  <a:latin typeface="Gill Sans" charset="0"/>
                  <a:ea typeface="ヒラギノ角ゴ ProN W3" charset="0"/>
                  <a:cs typeface="ヒラギノ角ゴ ProN W3" charset="0"/>
                  <a:sym typeface="Gill Sans" charset="0"/>
                </a:rPr>
                <a:t>   Cloud DNS</a:t>
              </a:r>
              <a:endParaRPr kumimoji="0" lang="en-US" sz="4200" b="0" i="0" u="none" strike="noStrike" cap="none" normalizeH="0" baseline="0" dirty="0">
                <a:ln>
                  <a:solidFill>
                    <a:schemeClr val="tx1"/>
                  </a:solidFill>
                </a:ln>
                <a:solidFill>
                  <a:schemeClr val="tx1"/>
                </a:solidFill>
                <a:effectLst/>
                <a:latin typeface="Gill Sans" charset="0"/>
                <a:ea typeface="ヒラギノ角ゴ ProN W3" charset="0"/>
                <a:cs typeface="ヒラギノ角ゴ ProN W3" charset="0"/>
                <a:sym typeface="Gill Sans" charset="0"/>
              </a:endParaRPr>
            </a:p>
          </p:txBody>
        </p:sp>
        <p:pic>
          <p:nvPicPr>
            <p:cNvPr id="7" name="Picture 6"/>
            <p:cNvPicPr>
              <a:picLocks noChangeAspect="1"/>
            </p:cNvPicPr>
            <p:nvPr/>
          </p:nvPicPr>
          <p:blipFill>
            <a:blip r:embed="rId3"/>
            <a:stretch>
              <a:fillRect/>
            </a:stretch>
          </p:blipFill>
          <p:spPr>
            <a:xfrm>
              <a:off x="2971800" y="3074610"/>
              <a:ext cx="635000" cy="635000"/>
            </a:xfrm>
            <a:prstGeom prst="rect">
              <a:avLst/>
            </a:prstGeom>
            <a:grpFill/>
          </p:spPr>
        </p:pic>
      </p:grpSp>
      <p:grpSp>
        <p:nvGrpSpPr>
          <p:cNvPr id="11" name="Group 10"/>
          <p:cNvGrpSpPr/>
          <p:nvPr/>
        </p:nvGrpSpPr>
        <p:grpSpPr>
          <a:xfrm>
            <a:off x="1828800" y="2667000"/>
            <a:ext cx="1905000" cy="533400"/>
            <a:chOff x="1600199" y="4828077"/>
            <a:chExt cx="3124200" cy="988513"/>
          </a:xfrm>
        </p:grpSpPr>
        <p:sp>
          <p:nvSpPr>
            <p:cNvPr id="10" name="TextBox 9"/>
            <p:cNvSpPr txBox="1"/>
            <p:nvPr/>
          </p:nvSpPr>
          <p:spPr>
            <a:xfrm>
              <a:off x="1600199" y="4828077"/>
              <a:ext cx="3124200" cy="988513"/>
            </a:xfrm>
            <a:prstGeom prst="rect">
              <a:avLst/>
            </a:prstGeom>
            <a:solidFill>
              <a:schemeClr val="accent3">
                <a:lumMod val="85000"/>
              </a:schemeClr>
            </a:solidFill>
            <a:ln>
              <a:solidFill>
                <a:schemeClr val="accent1">
                  <a:lumMod val="65000"/>
                </a:schemeClr>
              </a:solidFill>
            </a:ln>
          </p:spPr>
          <p:txBody>
            <a:bodyPr wrap="square" rtlCol="0" anchor="ctr" anchorCtr="0">
              <a:noAutofit/>
            </a:bodyPr>
            <a:lstStyle/>
            <a:p>
              <a:r>
                <a:rPr lang="en-US" sz="2400" dirty="0" smtClean="0"/>
                <a:t>    PowerAPI</a:t>
              </a:r>
              <a:endParaRPr lang="en-US" sz="2400" dirty="0"/>
            </a:p>
          </p:txBody>
        </p:sp>
        <p:pic>
          <p:nvPicPr>
            <p:cNvPr id="9" name="Picture 8"/>
            <p:cNvPicPr>
              <a:picLocks noChangeAspect="1"/>
            </p:cNvPicPr>
            <p:nvPr/>
          </p:nvPicPr>
          <p:blipFill>
            <a:blip r:embed="rId4"/>
            <a:stretch>
              <a:fillRect/>
            </a:stretch>
          </p:blipFill>
          <p:spPr>
            <a:xfrm>
              <a:off x="1676400" y="5029200"/>
              <a:ext cx="673100" cy="673100"/>
            </a:xfrm>
            <a:prstGeom prst="rect">
              <a:avLst/>
            </a:prstGeom>
          </p:spPr>
        </p:pic>
      </p:grpSp>
      <p:grpSp>
        <p:nvGrpSpPr>
          <p:cNvPr id="14" name="Group 13"/>
          <p:cNvGrpSpPr/>
          <p:nvPr/>
        </p:nvGrpSpPr>
        <p:grpSpPr>
          <a:xfrm>
            <a:off x="381000" y="4648200"/>
            <a:ext cx="3124200" cy="1219200"/>
            <a:chOff x="304800" y="1447800"/>
            <a:chExt cx="3657600" cy="1295400"/>
          </a:xfrm>
        </p:grpSpPr>
        <p:sp>
          <p:nvSpPr>
            <p:cNvPr id="13" name="Cloud 12"/>
            <p:cNvSpPr/>
            <p:nvPr/>
          </p:nvSpPr>
          <p:spPr bwMode="auto">
            <a:xfrm>
              <a:off x="304800" y="1447800"/>
              <a:ext cx="3657600" cy="1295400"/>
            </a:xfrm>
            <a:prstGeom prst="clou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t> </a:t>
              </a:r>
              <a:r>
                <a:rPr lang="en-US" sz="1800" dirty="0" smtClean="0"/>
                <a:t>     </a:t>
              </a:r>
              <a:r>
                <a:rPr kumimoji="0" lang="en-US" sz="1800" b="0" i="0" u="none" strike="noStrike" cap="none" normalizeH="0" baseline="0" dirty="0" smtClean="0">
                  <a:ln>
                    <a:noFill/>
                  </a:ln>
                  <a:solidFill>
                    <a:srgbClr val="000000"/>
                  </a:solidFill>
                  <a:effectLst/>
                  <a:sym typeface="Gill Sans" charset="0"/>
                </a:rPr>
                <a:t>Cloud Auth v1.1</a:t>
              </a:r>
              <a:endParaRPr kumimoji="0" lang="en-US" sz="1800" b="0" i="0" u="none" strike="noStrike" cap="none" normalizeH="0" baseline="0" dirty="0">
                <a:ln>
                  <a:noFill/>
                </a:ln>
                <a:solidFill>
                  <a:srgbClr val="000000"/>
                </a:solidFill>
                <a:effectLst/>
                <a:sym typeface="Gill Sans" charset="0"/>
              </a:endParaRPr>
            </a:p>
          </p:txBody>
        </p:sp>
        <p:pic>
          <p:nvPicPr>
            <p:cNvPr id="12" name="Picture 11"/>
            <p:cNvPicPr>
              <a:picLocks noChangeAspect="1"/>
            </p:cNvPicPr>
            <p:nvPr/>
          </p:nvPicPr>
          <p:blipFill>
            <a:blip r:embed="rId5"/>
            <a:stretch>
              <a:fillRect/>
            </a:stretch>
          </p:blipFill>
          <p:spPr>
            <a:xfrm>
              <a:off x="762000" y="1758950"/>
              <a:ext cx="673100" cy="673100"/>
            </a:xfrm>
            <a:prstGeom prst="rect">
              <a:avLst/>
            </a:prstGeom>
          </p:spPr>
        </p:pic>
      </p:grpSp>
      <p:sp>
        <p:nvSpPr>
          <p:cNvPr id="15" name="Cloud 14"/>
          <p:cNvSpPr/>
          <p:nvPr/>
        </p:nvSpPr>
        <p:spPr bwMode="auto">
          <a:xfrm>
            <a:off x="5410200" y="1447800"/>
            <a:ext cx="3124200" cy="1066800"/>
          </a:xfrm>
          <a:prstGeom prst="clou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ESB Mosso Services Account Service</a:t>
            </a:r>
            <a:endPar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Cloud 15"/>
          <p:cNvSpPr/>
          <p:nvPr/>
        </p:nvSpPr>
        <p:spPr bwMode="auto">
          <a:xfrm>
            <a:off x="4800600" y="4648200"/>
            <a:ext cx="3657600" cy="1219200"/>
          </a:xfrm>
          <a:prstGeom prst="clou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Autohost DNS Engine</a:t>
            </a:r>
          </a:p>
        </p:txBody>
      </p:sp>
      <p:cxnSp>
        <p:nvCxnSpPr>
          <p:cNvPr id="18" name="Elbow Connector 17"/>
          <p:cNvCxnSpPr>
            <a:stCxn id="3" idx="3"/>
            <a:endCxn id="15" idx="2"/>
          </p:cNvCxnSpPr>
          <p:nvPr/>
        </p:nvCxnSpPr>
        <p:spPr bwMode="auto">
          <a:xfrm flipV="1">
            <a:off x="3962400" y="1981200"/>
            <a:ext cx="1457491" cy="266700"/>
          </a:xfrm>
          <a:prstGeom prst="straightConnector1">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Arrow Connector 22"/>
          <p:cNvCxnSpPr>
            <a:endCxn id="16" idx="3"/>
          </p:cNvCxnSpPr>
          <p:nvPr/>
        </p:nvCxnSpPr>
        <p:spPr bwMode="auto">
          <a:xfrm>
            <a:off x="3962400" y="2590800"/>
            <a:ext cx="2667000" cy="2127109"/>
          </a:xfrm>
          <a:prstGeom prst="straightConnector1">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Arrow Connector 24"/>
          <p:cNvCxnSpPr/>
          <p:nvPr/>
        </p:nvCxnSpPr>
        <p:spPr bwMode="auto">
          <a:xfrm>
            <a:off x="1447800" y="2743200"/>
            <a:ext cx="38100" cy="1974709"/>
          </a:xfrm>
          <a:prstGeom prst="straightConnector1">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1743910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295400" y="2095860"/>
            <a:ext cx="3429000" cy="4023360"/>
          </a:xfrm>
          <a:prstGeom prst="rect">
            <a:avLst/>
          </a:prstGeom>
          <a:solidFill>
            <a:schemeClr val="bg1">
              <a:lumMod val="95000"/>
            </a:schemeClr>
          </a:solidFill>
          <a:ln w="254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Title 1"/>
          <p:cNvSpPr>
            <a:spLocks noGrp="1"/>
          </p:cNvSpPr>
          <p:nvPr>
            <p:ph type="title"/>
          </p:nvPr>
        </p:nvSpPr>
        <p:spPr/>
        <p:txBody>
          <a:bodyPr/>
          <a:lstStyle/>
          <a:p>
            <a:r>
              <a:rPr lang="en-US" dirty="0" smtClean="0"/>
              <a:t>BASIC ARCHITECTURE (cont’d)</a:t>
            </a:r>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8</a:t>
            </a:fld>
            <a:endParaRPr lang="en-US" dirty="0"/>
          </a:p>
        </p:txBody>
      </p:sp>
      <p:sp>
        <p:nvSpPr>
          <p:cNvPr id="7" name="TextBox 6"/>
          <p:cNvSpPr txBox="1"/>
          <p:nvPr/>
        </p:nvSpPr>
        <p:spPr>
          <a:xfrm>
            <a:off x="1143000" y="1447800"/>
            <a:ext cx="3581400" cy="369332"/>
          </a:xfrm>
          <a:prstGeom prst="rect">
            <a:avLst/>
          </a:prstGeom>
          <a:solidFill>
            <a:schemeClr val="bg1"/>
          </a:solidFill>
          <a:ln>
            <a:solidFill>
              <a:schemeClr val="tx1"/>
            </a:solidFill>
          </a:ln>
        </p:spPr>
        <p:txBody>
          <a:bodyPr wrap="square" rtlCol="0">
            <a:spAutoFit/>
          </a:bodyPr>
          <a:lstStyle/>
          <a:p>
            <a:r>
              <a:rPr lang="en-US" sz="1800" dirty="0" smtClean="0"/>
              <a:t>Zeus Load Balancer</a:t>
            </a:r>
            <a:endParaRPr lang="en-US" sz="1800" dirty="0"/>
          </a:p>
        </p:txBody>
      </p:sp>
      <p:sp>
        <p:nvSpPr>
          <p:cNvPr id="9" name="Rectangle 8"/>
          <p:cNvSpPr/>
          <p:nvPr/>
        </p:nvSpPr>
        <p:spPr bwMode="auto">
          <a:xfrm>
            <a:off x="1219200" y="2172060"/>
            <a:ext cx="3429000" cy="4023360"/>
          </a:xfrm>
          <a:prstGeom prst="rect">
            <a:avLst/>
          </a:prstGeom>
          <a:solidFill>
            <a:schemeClr val="bg1">
              <a:lumMod val="95000"/>
            </a:schemeClr>
          </a:solidFill>
          <a:ln w="254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1143000" y="2248260"/>
            <a:ext cx="3429000" cy="4023360"/>
          </a:xfrm>
          <a:prstGeom prst="rect">
            <a:avLst/>
          </a:prstGeom>
          <a:solidFill>
            <a:schemeClr val="bg1"/>
          </a:solidFill>
          <a:ln>
            <a:solidFill>
              <a:schemeClr val="tx1"/>
            </a:solidFill>
          </a:ln>
        </p:spPr>
        <p:txBody>
          <a:bodyPr wrap="square" rtlCol="0">
            <a:noAutofit/>
          </a:bodyPr>
          <a:lstStyle/>
          <a:p>
            <a:r>
              <a:rPr lang="en-US" sz="1800" dirty="0" smtClean="0"/>
              <a:t>SMX 4 (OSGI)</a:t>
            </a:r>
            <a:endParaRPr lang="en-US" sz="1800" dirty="0"/>
          </a:p>
        </p:txBody>
      </p:sp>
      <p:cxnSp>
        <p:nvCxnSpPr>
          <p:cNvPr id="12" name="Straight Arrow Connector 11"/>
          <p:cNvCxnSpPr>
            <a:stCxn id="7" idx="2"/>
            <a:endCxn id="9" idx="0"/>
          </p:cNvCxnSpPr>
          <p:nvPr/>
        </p:nvCxnSpPr>
        <p:spPr bwMode="auto">
          <a:xfrm>
            <a:off x="2933700" y="1817132"/>
            <a:ext cx="0" cy="354928"/>
          </a:xfrm>
          <a:prstGeom prst="straightConnector1">
            <a:avLst/>
          </a:prstGeom>
          <a:solidFill>
            <a:schemeClr val="accent1"/>
          </a:solidFill>
          <a:ln w="254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Can 12"/>
          <p:cNvSpPr/>
          <p:nvPr/>
        </p:nvSpPr>
        <p:spPr bwMode="auto">
          <a:xfrm>
            <a:off x="6248400" y="1981200"/>
            <a:ext cx="1905000" cy="914400"/>
          </a:xfrm>
          <a:prstGeom prst="can">
            <a:avLst/>
          </a:prstGeom>
          <a:solidFill>
            <a:srgbClr val="F9FFC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MySQL Data</a:t>
            </a:r>
            <a:r>
              <a:rPr kumimoji="0" lang="en-US" sz="1800" b="0" i="0" u="none" strike="noStrike" cap="none" normalizeH="0" dirty="0" smtClean="0">
                <a:ln>
                  <a:noFill/>
                </a:ln>
                <a:solidFill>
                  <a:srgbClr val="000000"/>
                </a:solidFill>
                <a:effectLst/>
                <a:latin typeface="Gill Sans" charset="0"/>
                <a:ea typeface="ヒラギノ角ゴ ProN W3" charset="0"/>
                <a:cs typeface="ヒラギノ角ゴ ProN W3" charset="0"/>
                <a:sym typeface="Gill Sans" charset="0"/>
              </a:rPr>
              <a:t> Store</a:t>
            </a:r>
            <a:endPar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15" name="Straight Arrow Connector 14"/>
          <p:cNvCxnSpPr>
            <a:endCxn id="13" idx="2"/>
          </p:cNvCxnSpPr>
          <p:nvPr/>
        </p:nvCxnSpPr>
        <p:spPr bwMode="auto">
          <a:xfrm flipV="1">
            <a:off x="4724400" y="2438400"/>
            <a:ext cx="1524000" cy="838200"/>
          </a:xfrm>
          <a:prstGeom prst="straightConnector1">
            <a:avLst/>
          </a:prstGeom>
          <a:solidFill>
            <a:schemeClr val="accent1"/>
          </a:solidFill>
          <a:ln w="254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p:cNvSpPr txBox="1"/>
          <p:nvPr/>
        </p:nvSpPr>
        <p:spPr>
          <a:xfrm>
            <a:off x="1219200" y="2667000"/>
            <a:ext cx="3276600" cy="369332"/>
          </a:xfrm>
          <a:prstGeom prst="rect">
            <a:avLst/>
          </a:prstGeom>
          <a:solidFill>
            <a:schemeClr val="bg1"/>
          </a:solidFill>
          <a:ln>
            <a:solidFill>
              <a:schemeClr val="tx1"/>
            </a:solidFill>
          </a:ln>
        </p:spPr>
        <p:txBody>
          <a:bodyPr wrap="square" rtlCol="0" anchor="ctr" anchorCtr="0">
            <a:spAutoFit/>
          </a:bodyPr>
          <a:lstStyle/>
          <a:p>
            <a:r>
              <a:rPr lang="en-US" sz="1800" dirty="0" smtClean="0">
                <a:solidFill>
                  <a:schemeClr val="tx1"/>
                </a:solidFill>
              </a:rPr>
              <a:t>Jetty</a:t>
            </a:r>
            <a:endParaRPr lang="en-US" sz="1800" dirty="0">
              <a:solidFill>
                <a:schemeClr val="tx1"/>
              </a:solidFill>
            </a:endParaRPr>
          </a:p>
        </p:txBody>
      </p:sp>
      <p:sp>
        <p:nvSpPr>
          <p:cNvPr id="17" name="TextBox 16"/>
          <p:cNvSpPr txBox="1"/>
          <p:nvPr/>
        </p:nvSpPr>
        <p:spPr>
          <a:xfrm>
            <a:off x="1219200" y="3160058"/>
            <a:ext cx="3276600" cy="369332"/>
          </a:xfrm>
          <a:prstGeom prst="rect">
            <a:avLst/>
          </a:prstGeom>
          <a:solidFill>
            <a:schemeClr val="bg1"/>
          </a:solidFill>
          <a:ln>
            <a:solidFill>
              <a:schemeClr val="tx1"/>
            </a:solidFill>
          </a:ln>
        </p:spPr>
        <p:txBody>
          <a:bodyPr wrap="square" rtlCol="0" anchor="ctr" anchorCtr="0">
            <a:spAutoFit/>
          </a:bodyPr>
          <a:lstStyle/>
          <a:p>
            <a:r>
              <a:rPr lang="en-US" sz="1800" dirty="0" smtClean="0">
                <a:solidFill>
                  <a:schemeClr val="tx1"/>
                </a:solidFill>
              </a:rPr>
              <a:t>Apache CXF</a:t>
            </a:r>
            <a:endParaRPr lang="en-US" sz="1800" dirty="0">
              <a:solidFill>
                <a:schemeClr val="tx1"/>
              </a:solidFill>
            </a:endParaRPr>
          </a:p>
        </p:txBody>
      </p:sp>
      <p:sp>
        <p:nvSpPr>
          <p:cNvPr id="18" name="TextBox 17"/>
          <p:cNvSpPr txBox="1"/>
          <p:nvPr/>
        </p:nvSpPr>
        <p:spPr>
          <a:xfrm>
            <a:off x="1219200" y="3662008"/>
            <a:ext cx="3276600" cy="369332"/>
          </a:xfrm>
          <a:prstGeom prst="rect">
            <a:avLst/>
          </a:prstGeom>
          <a:solidFill>
            <a:srgbClr val="F9FFC1"/>
          </a:solidFill>
          <a:ln>
            <a:solidFill>
              <a:schemeClr val="tx1"/>
            </a:solidFill>
          </a:ln>
        </p:spPr>
        <p:txBody>
          <a:bodyPr wrap="square" rtlCol="0" anchor="ctr" anchorCtr="0">
            <a:spAutoFit/>
          </a:bodyPr>
          <a:lstStyle/>
          <a:p>
            <a:r>
              <a:rPr lang="en-US" sz="1800" dirty="0" smtClean="0">
                <a:solidFill>
                  <a:schemeClr val="tx1"/>
                </a:solidFill>
              </a:rPr>
              <a:t>Cloud DNS API Layer</a:t>
            </a:r>
            <a:endParaRPr lang="en-US" sz="1800" dirty="0">
              <a:solidFill>
                <a:schemeClr val="tx1"/>
              </a:solidFill>
            </a:endParaRPr>
          </a:p>
        </p:txBody>
      </p:sp>
      <p:sp>
        <p:nvSpPr>
          <p:cNvPr id="19" name="TextBox 18"/>
          <p:cNvSpPr txBox="1"/>
          <p:nvPr/>
        </p:nvSpPr>
        <p:spPr>
          <a:xfrm>
            <a:off x="1219200" y="4564740"/>
            <a:ext cx="3276600" cy="369332"/>
          </a:xfrm>
          <a:prstGeom prst="rect">
            <a:avLst/>
          </a:prstGeom>
          <a:solidFill>
            <a:schemeClr val="bg1"/>
          </a:solidFill>
          <a:ln>
            <a:solidFill>
              <a:schemeClr val="tx1"/>
            </a:solidFill>
          </a:ln>
        </p:spPr>
        <p:txBody>
          <a:bodyPr wrap="square" rtlCol="0" anchor="ctr" anchorCtr="0">
            <a:spAutoFit/>
          </a:bodyPr>
          <a:lstStyle/>
          <a:p>
            <a:r>
              <a:rPr lang="en-US" sz="1800" dirty="0" smtClean="0">
                <a:solidFill>
                  <a:schemeClr val="tx1"/>
                </a:solidFill>
              </a:rPr>
              <a:t>Apache Camel</a:t>
            </a:r>
            <a:endParaRPr lang="en-US" sz="1800" dirty="0">
              <a:solidFill>
                <a:schemeClr val="tx1"/>
              </a:solidFill>
            </a:endParaRPr>
          </a:p>
        </p:txBody>
      </p:sp>
      <p:sp>
        <p:nvSpPr>
          <p:cNvPr id="23" name="TextBox 22"/>
          <p:cNvSpPr txBox="1"/>
          <p:nvPr/>
        </p:nvSpPr>
        <p:spPr>
          <a:xfrm>
            <a:off x="1214365" y="5021513"/>
            <a:ext cx="3276600" cy="369332"/>
          </a:xfrm>
          <a:prstGeom prst="rect">
            <a:avLst/>
          </a:prstGeom>
          <a:solidFill>
            <a:srgbClr val="F9FFC1"/>
          </a:solidFill>
          <a:ln>
            <a:solidFill>
              <a:schemeClr val="tx1"/>
            </a:solidFill>
          </a:ln>
        </p:spPr>
        <p:txBody>
          <a:bodyPr wrap="square" rtlCol="0" anchor="ctr" anchorCtr="0">
            <a:spAutoFit/>
          </a:bodyPr>
          <a:lstStyle/>
          <a:p>
            <a:r>
              <a:rPr lang="en-US" sz="1800" dirty="0" smtClean="0">
                <a:solidFill>
                  <a:schemeClr val="tx1"/>
                </a:solidFill>
              </a:rPr>
              <a:t>Cloud DNS Service Adapter</a:t>
            </a:r>
            <a:endParaRPr lang="en-US" sz="1800" dirty="0">
              <a:solidFill>
                <a:schemeClr val="tx1"/>
              </a:solidFill>
            </a:endParaRPr>
          </a:p>
        </p:txBody>
      </p:sp>
      <p:sp>
        <p:nvSpPr>
          <p:cNvPr id="24" name="TextBox 23"/>
          <p:cNvSpPr txBox="1"/>
          <p:nvPr/>
        </p:nvSpPr>
        <p:spPr>
          <a:xfrm>
            <a:off x="1219200" y="5470056"/>
            <a:ext cx="3276600" cy="646331"/>
          </a:xfrm>
          <a:prstGeom prst="rect">
            <a:avLst/>
          </a:prstGeom>
          <a:solidFill>
            <a:srgbClr val="F9FFC1"/>
          </a:solidFill>
          <a:ln>
            <a:solidFill>
              <a:schemeClr val="tx1"/>
            </a:solidFill>
          </a:ln>
        </p:spPr>
        <p:txBody>
          <a:bodyPr wrap="square" rtlCol="0" anchor="ctr" anchorCtr="0">
            <a:spAutoFit/>
          </a:bodyPr>
          <a:lstStyle/>
          <a:p>
            <a:r>
              <a:rPr lang="en-US" sz="1800" dirty="0" smtClean="0">
                <a:solidFill>
                  <a:schemeClr val="tx1"/>
                </a:solidFill>
              </a:rPr>
              <a:t>Cloud DNS Autohost</a:t>
            </a:r>
            <a:r>
              <a:rPr lang="en-US" sz="1800" dirty="0">
                <a:solidFill>
                  <a:schemeClr val="tx1"/>
                </a:solidFill>
              </a:rPr>
              <a:t> </a:t>
            </a:r>
            <a:r>
              <a:rPr lang="en-US" sz="1800" dirty="0" smtClean="0">
                <a:solidFill>
                  <a:schemeClr val="tx1"/>
                </a:solidFill>
              </a:rPr>
              <a:t>Adapter Implementation</a:t>
            </a:r>
            <a:endParaRPr lang="en-US" sz="1800" dirty="0">
              <a:solidFill>
                <a:schemeClr val="tx1"/>
              </a:solidFill>
            </a:endParaRPr>
          </a:p>
        </p:txBody>
      </p:sp>
      <p:cxnSp>
        <p:nvCxnSpPr>
          <p:cNvPr id="26" name="Straight Arrow Connector 25"/>
          <p:cNvCxnSpPr/>
          <p:nvPr/>
        </p:nvCxnSpPr>
        <p:spPr bwMode="auto">
          <a:xfrm>
            <a:off x="2286000" y="4038600"/>
            <a:ext cx="0" cy="496467"/>
          </a:xfrm>
          <a:prstGeom prst="straightConnector1">
            <a:avLst/>
          </a:prstGeom>
          <a:solidFill>
            <a:schemeClr val="accent1"/>
          </a:solidFill>
          <a:ln w="254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p:cNvSpPr txBox="1"/>
          <p:nvPr/>
        </p:nvSpPr>
        <p:spPr>
          <a:xfrm>
            <a:off x="2429935" y="4151085"/>
            <a:ext cx="1414332" cy="307777"/>
          </a:xfrm>
          <a:prstGeom prst="rect">
            <a:avLst/>
          </a:prstGeom>
          <a:solidFill>
            <a:schemeClr val="bg1"/>
          </a:solidFill>
          <a:ln>
            <a:noFill/>
          </a:ln>
        </p:spPr>
        <p:txBody>
          <a:bodyPr wrap="none" rtlCol="0">
            <a:spAutoFit/>
          </a:bodyPr>
          <a:lstStyle/>
          <a:p>
            <a:r>
              <a:rPr lang="en-US" sz="1400" dirty="0" smtClean="0"/>
              <a:t>Active MQ (JMS)</a:t>
            </a:r>
            <a:endParaRPr lang="en-US" sz="1400" dirty="0"/>
          </a:p>
        </p:txBody>
      </p:sp>
      <p:sp>
        <p:nvSpPr>
          <p:cNvPr id="28" name="Cloud 27"/>
          <p:cNvSpPr/>
          <p:nvPr/>
        </p:nvSpPr>
        <p:spPr bwMode="auto">
          <a:xfrm>
            <a:off x="5181600" y="4572000"/>
            <a:ext cx="3657600" cy="1219200"/>
          </a:xfrm>
          <a:prstGeom prst="cloud">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Autohost DNS Engine</a:t>
            </a:r>
          </a:p>
        </p:txBody>
      </p:sp>
      <p:cxnSp>
        <p:nvCxnSpPr>
          <p:cNvPr id="30" name="Straight Arrow Connector 29"/>
          <p:cNvCxnSpPr>
            <a:stCxn id="24" idx="3"/>
            <a:endCxn id="28" idx="2"/>
          </p:cNvCxnSpPr>
          <p:nvPr/>
        </p:nvCxnSpPr>
        <p:spPr bwMode="auto">
          <a:xfrm flipV="1">
            <a:off x="4495800" y="5181600"/>
            <a:ext cx="697145" cy="611622"/>
          </a:xfrm>
          <a:prstGeom prst="straightConnector1">
            <a:avLst/>
          </a:prstGeom>
          <a:solidFill>
            <a:schemeClr val="accent1"/>
          </a:solidFill>
          <a:ln w="254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6248400" y="2971800"/>
            <a:ext cx="2249334" cy="523220"/>
          </a:xfrm>
          <a:prstGeom prst="rect">
            <a:avLst/>
          </a:prstGeom>
          <a:solidFill>
            <a:schemeClr val="bg1"/>
          </a:solidFill>
          <a:ln>
            <a:noFill/>
          </a:ln>
        </p:spPr>
        <p:txBody>
          <a:bodyPr wrap="none" rtlCol="0">
            <a:spAutoFit/>
          </a:bodyPr>
          <a:lstStyle/>
          <a:p>
            <a:pPr marL="285750" indent="-285750" algn="l">
              <a:buFont typeface="Arial"/>
              <a:buChar char="•"/>
            </a:pPr>
            <a:r>
              <a:rPr lang="en-US" sz="1400" dirty="0" smtClean="0"/>
              <a:t>Limit group membership</a:t>
            </a:r>
          </a:p>
          <a:p>
            <a:pPr marL="285750" indent="-285750" algn="l">
              <a:buFont typeface="Arial"/>
              <a:buChar char="•"/>
            </a:pPr>
            <a:r>
              <a:rPr lang="en-US" sz="1400" dirty="0" smtClean="0"/>
              <a:t>Async job information</a:t>
            </a:r>
            <a:endParaRPr lang="en-US" sz="1400" dirty="0"/>
          </a:p>
        </p:txBody>
      </p:sp>
    </p:spTree>
    <p:extLst>
      <p:ext uri="{BB962C8B-B14F-4D97-AF65-F5344CB8AC3E}">
        <p14:creationId xmlns:p14="http://schemas.microsoft.com/office/powerpoint/2010/main" val="29446501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EMPLOYED</a:t>
            </a:r>
            <a:endParaRPr lang="en-US" dirty="0"/>
          </a:p>
        </p:txBody>
      </p:sp>
      <p:sp>
        <p:nvSpPr>
          <p:cNvPr id="3" name="Content Placeholder 2"/>
          <p:cNvSpPr>
            <a:spLocks noGrp="1"/>
          </p:cNvSpPr>
          <p:nvPr>
            <p:ph idx="1"/>
          </p:nvPr>
        </p:nvSpPr>
        <p:spPr/>
        <p:txBody>
          <a:bodyPr>
            <a:normAutofit/>
          </a:bodyPr>
          <a:lstStyle/>
          <a:p>
            <a:pPr marL="457200" indent="-457200">
              <a:buFont typeface="Arial"/>
              <a:buChar char="•"/>
            </a:pPr>
            <a:r>
              <a:rPr lang="en-US" dirty="0" smtClean="0"/>
              <a:t>Apache CXF</a:t>
            </a:r>
          </a:p>
          <a:p>
            <a:pPr marL="819150" lvl="1" indent="-457200"/>
            <a:r>
              <a:rPr lang="en-US" dirty="0" smtClean="0"/>
              <a:t>Generation of Client for services from wadl or wsdl</a:t>
            </a:r>
          </a:p>
          <a:p>
            <a:pPr marL="819150" lvl="1" indent="-457200"/>
            <a:r>
              <a:rPr lang="en-US" dirty="0"/>
              <a:t>Handled ReSTful calls; we focused on business </a:t>
            </a:r>
            <a:r>
              <a:rPr lang="en-US" dirty="0" smtClean="0"/>
              <a:t>logic</a:t>
            </a:r>
          </a:p>
          <a:p>
            <a:pPr marL="819150" lvl="1" indent="-457200"/>
            <a:r>
              <a:rPr lang="en-US" dirty="0" smtClean="0"/>
              <a:t>Content negotiation</a:t>
            </a:r>
          </a:p>
          <a:p>
            <a:pPr marL="819150" lvl="1" indent="-457200"/>
            <a:r>
              <a:rPr lang="en-US" dirty="0" smtClean="0"/>
              <a:t>(De) Serialization</a:t>
            </a:r>
          </a:p>
          <a:p>
            <a:pPr marL="819150" lvl="1" indent="-457200"/>
            <a:r>
              <a:rPr lang="en-US" dirty="0" smtClean="0"/>
              <a:t>Some input validation</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9</a:t>
            </a:fld>
            <a:endParaRPr lang="en-US" dirty="0"/>
          </a:p>
        </p:txBody>
      </p:sp>
    </p:spTree>
    <p:extLst>
      <p:ext uri="{BB962C8B-B14F-4D97-AF65-F5344CB8AC3E}">
        <p14:creationId xmlns:p14="http://schemas.microsoft.com/office/powerpoint/2010/main" val="24310578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Default - 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13384</TotalTime>
  <Pages>0</Pages>
  <Words>3453</Words>
  <Characters>0</Characters>
  <Application>Microsoft Macintosh PowerPoint</Application>
  <PresentationFormat>On-screen Show (4:3)</PresentationFormat>
  <Lines>0</Lines>
  <Paragraphs>409</Paragraphs>
  <Slides>25</Slides>
  <Notes>21</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Default - Title Slide</vt:lpstr>
      <vt:lpstr>Default - Title and Content</vt:lpstr>
      <vt:lpstr>PowerPoint Presentation</vt:lpstr>
      <vt:lpstr>AGENDA</vt:lpstr>
      <vt:lpstr>WHAT IS CLOUD DNS?</vt:lpstr>
      <vt:lpstr>OVERALL GOALS</vt:lpstr>
      <vt:lpstr>DETAILED FEATURE SET</vt:lpstr>
      <vt:lpstr>BASIC ARCHITECTURE</vt:lpstr>
      <vt:lpstr>BASIC ARCHITECTURE (cont’d)</vt:lpstr>
      <vt:lpstr>BASIC ARCHITECTURE (cont’d)</vt:lpstr>
      <vt:lpstr>TECHNOLOGIES EMPLOYED</vt:lpstr>
      <vt:lpstr>TECHNOLOGIES EMPLOYED (cont’d)</vt:lpstr>
      <vt:lpstr>TECHNOLOGIES EMPLOYED (cont’d)</vt:lpstr>
      <vt:lpstr>TECHNOLOGIES EMPLOYED (cont’d)</vt:lpstr>
      <vt:lpstr>INTERESTING TECHNICAL ISSUES</vt:lpstr>
      <vt:lpstr>INTERESTING TECHNICAL ISSUES (cont’d)</vt:lpstr>
      <vt:lpstr>INTERESTING TECHNICAL ISSUES (cont’d)</vt:lpstr>
      <vt:lpstr>INTERESTING TECHNICAL ISSUES (cont’d)</vt:lpstr>
      <vt:lpstr>AVAILABLE API OPERATIONS</vt:lpstr>
      <vt:lpstr>SUPPORTED RECORD TYPES</vt:lpstr>
      <vt:lpstr>HANDS-OFF CONTINUOUS BUILD, INTEGRATION &amp; DEPLOYMENT</vt:lpstr>
      <vt:lpstr>HANDS-OFF CONTINUOUS BUILD, INTEGRATION &amp; DEPLOYMENT (cont’d)</vt:lpstr>
      <vt:lpstr>HANDS-OFF CONTINUOUS BUILD, INTEGRATION &amp; DEPLOYMENT (cont’d)</vt:lpstr>
      <vt:lpstr>POSSIBLE FUTURE FEATURES</vt:lpstr>
      <vt:lpstr>LINKS</vt:lpstr>
      <vt:lpstr>QUESTIONS?</vt:lpstr>
      <vt:lpstr>TEAM CONTACTS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312</cp:revision>
  <cp:lastPrinted>2011-02-16T00:06:42Z</cp:lastPrinted>
  <dcterms:modified xsi:type="dcterms:W3CDTF">2011-10-27T16:49:47Z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