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3" r:id="rId6"/>
    <p:sldId id="261" r:id="rId7"/>
    <p:sldId id="264" r:id="rId8"/>
    <p:sldId id="268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F34B3-A572-4953-BAA9-E2587D65BEFF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C8D8A-1F71-4AA0-8C5E-3E670C1FF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0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D8A-1F71-4AA0-8C5E-3E670C1FF86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96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7362-C900-4E0E-9737-81EE83C7B84F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BeerBuddy</a:t>
            </a:r>
            <a:r>
              <a:rPr lang="de-DE" dirty="0" smtClean="0"/>
              <a:t>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5D8E-98BB-4F13-8425-2EA6FC2CB7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239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7362-C900-4E0E-9737-81EE83C7B84F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5D8E-98BB-4F13-8425-2EA6FC2CB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76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7362-C900-4E0E-9737-81EE83C7B84F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5D8E-98BB-4F13-8425-2EA6FC2CB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01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7362-C900-4E0E-9737-81EE83C7B84F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5D8E-98BB-4F13-8425-2EA6FC2CB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168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7362-C900-4E0E-9737-81EE83C7B84F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5D8E-98BB-4F13-8425-2EA6FC2CB7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958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7362-C900-4E0E-9737-81EE83C7B84F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5D8E-98BB-4F13-8425-2EA6FC2CB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27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7362-C900-4E0E-9737-81EE83C7B84F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5D8E-98BB-4F13-8425-2EA6FC2CB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213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7362-C900-4E0E-9737-81EE83C7B84F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5D8E-98BB-4F13-8425-2EA6FC2CB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829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7362-C900-4E0E-9737-81EE83C7B84F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F5D8E-98BB-4F13-8425-2EA6FC2CB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15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867362-C900-4E0E-9737-81EE83C7B84F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8F5D8E-98BB-4F13-8425-2EA6FC2CB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184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867362-C900-4E0E-9737-81EE83C7B84F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8F5D8E-98BB-4F13-8425-2EA6FC2CB7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368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867362-C900-4E0E-9737-81EE83C7B84F}" type="datetimeFigureOut">
              <a:rPr lang="de-DE" smtClean="0"/>
              <a:t>11.01.2016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8F5D8E-98BB-4F13-8425-2EA6FC2CB7FE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579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BeerBuddy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David Grimm</a:t>
            </a:r>
          </a:p>
          <a:p>
            <a:r>
              <a:rPr lang="de-DE" dirty="0" smtClean="0"/>
              <a:t>Marco Hölscher</a:t>
            </a:r>
          </a:p>
          <a:p>
            <a:r>
              <a:rPr lang="de-DE" dirty="0" smtClean="0"/>
              <a:t>Andreas </a:t>
            </a:r>
            <a:r>
              <a:rPr lang="de-DE" dirty="0" err="1" smtClean="0"/>
              <a:t>WoJtok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442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 gelernt</a:t>
            </a:r>
          </a:p>
          <a:p>
            <a:pPr lvl="1"/>
            <a:r>
              <a:rPr lang="de-DE" dirty="0" smtClean="0"/>
              <a:t>Android sehr </a:t>
            </a:r>
            <a:r>
              <a:rPr lang="de-DE" dirty="0" smtClean="0"/>
              <a:t>interessant und gut zu nutzen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471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Wir wollen in den </a:t>
            </a:r>
            <a:r>
              <a:rPr lang="de-DE" dirty="0" err="1" smtClean="0"/>
              <a:t>AppStore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641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ProjektIdee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Hier kommt der Medienbruch  - Video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915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- App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Kompatibilität: Android App ab 4.3</a:t>
            </a:r>
          </a:p>
          <a:p>
            <a:r>
              <a:rPr lang="de-DE" dirty="0" smtClean="0"/>
              <a:t>Frameworks:</a:t>
            </a:r>
          </a:p>
          <a:p>
            <a:r>
              <a:rPr lang="de-DE" dirty="0" smtClean="0"/>
              <a:t>Rest- Anfragen mit </a:t>
            </a:r>
            <a:r>
              <a:rPr lang="de-DE" dirty="0" err="1" smtClean="0"/>
              <a:t>Robospice</a:t>
            </a:r>
            <a:endParaRPr lang="de-DE" dirty="0" smtClean="0"/>
          </a:p>
          <a:p>
            <a:r>
              <a:rPr lang="de-DE" dirty="0" smtClean="0"/>
              <a:t>Datenbank: </a:t>
            </a:r>
            <a:r>
              <a:rPr lang="de-DE" dirty="0" err="1"/>
              <a:t>SQLite</a:t>
            </a:r>
            <a:r>
              <a:rPr lang="de-DE" dirty="0"/>
              <a:t> 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ORMLite</a:t>
            </a:r>
            <a:r>
              <a:rPr lang="de-DE" dirty="0" smtClean="0"/>
              <a:t> Mapper verworfen, da kein JPA-Support)</a:t>
            </a:r>
          </a:p>
          <a:p>
            <a:r>
              <a:rPr lang="de-DE" dirty="0" smtClean="0"/>
              <a:t>SCM: </a:t>
            </a:r>
            <a:r>
              <a:rPr lang="de-DE" dirty="0" err="1" smtClean="0"/>
              <a:t>Git</a:t>
            </a:r>
            <a:endParaRPr lang="de-DE" dirty="0" smtClean="0"/>
          </a:p>
          <a:p>
            <a:r>
              <a:rPr lang="de-DE" dirty="0" err="1" smtClean="0"/>
              <a:t>Buildtool</a:t>
            </a:r>
            <a:r>
              <a:rPr lang="de-DE" dirty="0" smtClean="0"/>
              <a:t>: </a:t>
            </a:r>
            <a:r>
              <a:rPr lang="de-DE" dirty="0" err="1" smtClean="0"/>
              <a:t>Gradle</a:t>
            </a:r>
            <a:r>
              <a:rPr lang="de-DE" dirty="0" smtClean="0"/>
              <a:t> </a:t>
            </a:r>
            <a:endParaRPr lang="de-DE" dirty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135" y="286603"/>
            <a:ext cx="2838450" cy="59340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235" y="4315678"/>
            <a:ext cx="3390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6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– Lokale Datenbank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477554" y="3026229"/>
            <a:ext cx="865280" cy="399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smtClean="0"/>
              <a:t>Person</a:t>
            </a:r>
          </a:p>
          <a:p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9339903" y="2359782"/>
            <a:ext cx="1389018" cy="399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 smtClean="0"/>
              <a:t>DrinkingSpot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8993226" y="3838011"/>
            <a:ext cx="2113052" cy="3991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 smtClean="0"/>
              <a:t>DrinkingSpotPerson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558223" y="5089021"/>
            <a:ext cx="1169623" cy="3991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 smtClean="0"/>
              <a:t>FreindList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767416" y="2359782"/>
            <a:ext cx="1891823" cy="399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 smtClean="0"/>
              <a:t>DrinkingInvitation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7527788" y="5037909"/>
            <a:ext cx="1681365" cy="3991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 smtClean="0"/>
              <a:t>FriendInvitation</a:t>
            </a:r>
            <a:endParaRPr lang="de-DE" dirty="0" smtClean="0"/>
          </a:p>
          <a:p>
            <a:endParaRPr lang="de-DE" dirty="0"/>
          </a:p>
        </p:txBody>
      </p:sp>
      <p:grpSp>
        <p:nvGrpSpPr>
          <p:cNvPr id="15" name="Gruppieren 14"/>
          <p:cNvGrpSpPr/>
          <p:nvPr/>
        </p:nvGrpSpPr>
        <p:grpSpPr>
          <a:xfrm rot="16200000">
            <a:off x="3126165" y="1768713"/>
            <a:ext cx="525649" cy="1567966"/>
            <a:chOff x="3009805" y="3658928"/>
            <a:chExt cx="1117601" cy="910228"/>
          </a:xfrm>
        </p:grpSpPr>
        <p:sp>
          <p:nvSpPr>
            <p:cNvPr id="13" name="Gleichschenkliges Dreieck 12"/>
            <p:cNvSpPr/>
            <p:nvPr/>
          </p:nvSpPr>
          <p:spPr>
            <a:xfrm>
              <a:off x="3009806" y="3658928"/>
              <a:ext cx="1117600" cy="468751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Gleichschenkliges Dreieck 13"/>
            <p:cNvSpPr/>
            <p:nvPr/>
          </p:nvSpPr>
          <p:spPr>
            <a:xfrm rot="10800000">
              <a:off x="3009805" y="4127679"/>
              <a:ext cx="1117600" cy="441477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16" name="Textfeld 15"/>
          <p:cNvSpPr txBox="1"/>
          <p:nvPr/>
        </p:nvSpPr>
        <p:spPr>
          <a:xfrm>
            <a:off x="3108092" y="2346559"/>
            <a:ext cx="530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von</a:t>
            </a:r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 rot="16200000">
            <a:off x="3203204" y="2442814"/>
            <a:ext cx="525649" cy="1567966"/>
            <a:chOff x="3009805" y="3658928"/>
            <a:chExt cx="1117601" cy="910228"/>
          </a:xfrm>
        </p:grpSpPr>
        <p:sp>
          <p:nvSpPr>
            <p:cNvPr id="18" name="Gleichschenkliges Dreieck 17"/>
            <p:cNvSpPr/>
            <p:nvPr/>
          </p:nvSpPr>
          <p:spPr>
            <a:xfrm>
              <a:off x="3009806" y="3658928"/>
              <a:ext cx="1117600" cy="468751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Gleichschenkliges Dreieck 18"/>
            <p:cNvSpPr/>
            <p:nvPr/>
          </p:nvSpPr>
          <p:spPr>
            <a:xfrm rot="10800000">
              <a:off x="3009805" y="4127679"/>
              <a:ext cx="1117600" cy="441477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0" name="Textfeld 19"/>
          <p:cNvSpPr txBox="1"/>
          <p:nvPr/>
        </p:nvSpPr>
        <p:spPr>
          <a:xfrm>
            <a:off x="3253669" y="302790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</a:t>
            </a:r>
            <a:r>
              <a:rPr lang="de-DE" dirty="0" smtClean="0"/>
              <a:t>ür</a:t>
            </a:r>
          </a:p>
        </p:txBody>
      </p:sp>
      <p:grpSp>
        <p:nvGrpSpPr>
          <p:cNvPr id="21" name="Gruppieren 20"/>
          <p:cNvGrpSpPr/>
          <p:nvPr/>
        </p:nvGrpSpPr>
        <p:grpSpPr>
          <a:xfrm rot="16200000">
            <a:off x="7577865" y="1768649"/>
            <a:ext cx="525649" cy="1567966"/>
            <a:chOff x="3009805" y="3658928"/>
            <a:chExt cx="1117601" cy="910228"/>
          </a:xfrm>
        </p:grpSpPr>
        <p:sp>
          <p:nvSpPr>
            <p:cNvPr id="22" name="Gleichschenkliges Dreieck 21"/>
            <p:cNvSpPr/>
            <p:nvPr/>
          </p:nvSpPr>
          <p:spPr>
            <a:xfrm>
              <a:off x="3009806" y="3658928"/>
              <a:ext cx="1117600" cy="468751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Gleichschenkliges Dreieck 22"/>
            <p:cNvSpPr/>
            <p:nvPr/>
          </p:nvSpPr>
          <p:spPr>
            <a:xfrm rot="10800000">
              <a:off x="3009805" y="4127679"/>
              <a:ext cx="1117600" cy="441477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4" name="Textfeld 23"/>
          <p:cNvSpPr txBox="1"/>
          <p:nvPr/>
        </p:nvSpPr>
        <p:spPr>
          <a:xfrm>
            <a:off x="7648249" y="236488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</a:t>
            </a:r>
            <a:r>
              <a:rPr lang="de-DE" dirty="0" smtClean="0"/>
              <a:t>ür</a:t>
            </a:r>
          </a:p>
        </p:txBody>
      </p:sp>
      <p:grpSp>
        <p:nvGrpSpPr>
          <p:cNvPr id="25" name="Gruppieren 24"/>
          <p:cNvGrpSpPr/>
          <p:nvPr/>
        </p:nvGrpSpPr>
        <p:grpSpPr>
          <a:xfrm rot="16200000">
            <a:off x="2061285" y="3644074"/>
            <a:ext cx="525649" cy="1567966"/>
            <a:chOff x="3009805" y="3658928"/>
            <a:chExt cx="1117601" cy="910228"/>
          </a:xfrm>
        </p:grpSpPr>
        <p:sp>
          <p:nvSpPr>
            <p:cNvPr id="26" name="Gleichschenkliges Dreieck 25"/>
            <p:cNvSpPr/>
            <p:nvPr/>
          </p:nvSpPr>
          <p:spPr>
            <a:xfrm>
              <a:off x="3009806" y="3658928"/>
              <a:ext cx="1117600" cy="468751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Gleichschenkliges Dreieck 26"/>
            <p:cNvSpPr/>
            <p:nvPr/>
          </p:nvSpPr>
          <p:spPr>
            <a:xfrm rot="10800000">
              <a:off x="3009805" y="4127679"/>
              <a:ext cx="1117600" cy="441477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8" name="Textfeld 27"/>
          <p:cNvSpPr txBox="1"/>
          <p:nvPr/>
        </p:nvSpPr>
        <p:spPr>
          <a:xfrm>
            <a:off x="2043212" y="4221920"/>
            <a:ext cx="530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von</a:t>
            </a:r>
          </a:p>
        </p:txBody>
      </p:sp>
      <p:sp>
        <p:nvSpPr>
          <p:cNvPr id="29" name="Rechteck 28"/>
          <p:cNvSpPr/>
          <p:nvPr/>
        </p:nvSpPr>
        <p:spPr>
          <a:xfrm>
            <a:off x="5226658" y="5089021"/>
            <a:ext cx="1475149" cy="3991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 err="1" smtClean="0"/>
              <a:t>FreindPerson</a:t>
            </a:r>
            <a:endParaRPr lang="de-DE" dirty="0" smtClean="0"/>
          </a:p>
          <a:p>
            <a:endParaRPr lang="de-DE" dirty="0"/>
          </a:p>
        </p:txBody>
      </p:sp>
      <p:grpSp>
        <p:nvGrpSpPr>
          <p:cNvPr id="30" name="Gruppieren 29"/>
          <p:cNvGrpSpPr/>
          <p:nvPr/>
        </p:nvGrpSpPr>
        <p:grpSpPr>
          <a:xfrm rot="16200000">
            <a:off x="6758699" y="3217282"/>
            <a:ext cx="525649" cy="1567966"/>
            <a:chOff x="3009805" y="3658928"/>
            <a:chExt cx="1117601" cy="910228"/>
          </a:xfrm>
        </p:grpSpPr>
        <p:sp>
          <p:nvSpPr>
            <p:cNvPr id="31" name="Gleichschenkliges Dreieck 30"/>
            <p:cNvSpPr/>
            <p:nvPr/>
          </p:nvSpPr>
          <p:spPr>
            <a:xfrm>
              <a:off x="3009806" y="3658928"/>
              <a:ext cx="1117600" cy="468751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Gleichschenkliges Dreieck 31"/>
            <p:cNvSpPr/>
            <p:nvPr/>
          </p:nvSpPr>
          <p:spPr>
            <a:xfrm rot="10800000">
              <a:off x="3009805" y="4127679"/>
              <a:ext cx="1117600" cy="441477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33" name="Textfeld 32"/>
          <p:cNvSpPr txBox="1"/>
          <p:nvPr/>
        </p:nvSpPr>
        <p:spPr>
          <a:xfrm>
            <a:off x="6816685" y="3795900"/>
            <a:ext cx="530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von</a:t>
            </a:r>
            <a:endParaRPr lang="de-DE" dirty="0"/>
          </a:p>
        </p:txBody>
      </p:sp>
      <p:grpSp>
        <p:nvGrpSpPr>
          <p:cNvPr id="34" name="Gruppieren 33"/>
          <p:cNvGrpSpPr/>
          <p:nvPr/>
        </p:nvGrpSpPr>
        <p:grpSpPr>
          <a:xfrm rot="16200000">
            <a:off x="6795571" y="3936914"/>
            <a:ext cx="525649" cy="1567966"/>
            <a:chOff x="3009805" y="3658928"/>
            <a:chExt cx="1117601" cy="910228"/>
          </a:xfrm>
        </p:grpSpPr>
        <p:sp>
          <p:nvSpPr>
            <p:cNvPr id="35" name="Gleichschenkliges Dreieck 34"/>
            <p:cNvSpPr/>
            <p:nvPr/>
          </p:nvSpPr>
          <p:spPr>
            <a:xfrm>
              <a:off x="3009806" y="3658928"/>
              <a:ext cx="1117600" cy="468751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6" name="Gleichschenkliges Dreieck 35"/>
            <p:cNvSpPr/>
            <p:nvPr/>
          </p:nvSpPr>
          <p:spPr>
            <a:xfrm rot="10800000">
              <a:off x="3009805" y="4127679"/>
              <a:ext cx="1117600" cy="441477"/>
            </a:xfrm>
            <a:prstGeom prst="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37" name="Textfeld 36"/>
          <p:cNvSpPr txBox="1"/>
          <p:nvPr/>
        </p:nvSpPr>
        <p:spPr>
          <a:xfrm>
            <a:off x="6845888" y="4536231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</a:t>
            </a:r>
            <a:r>
              <a:rPr lang="de-DE" dirty="0" smtClean="0"/>
              <a:t>ür</a:t>
            </a:r>
          </a:p>
        </p:txBody>
      </p:sp>
      <p:grpSp>
        <p:nvGrpSpPr>
          <p:cNvPr id="38" name="Gruppieren 37"/>
          <p:cNvGrpSpPr/>
          <p:nvPr/>
        </p:nvGrpSpPr>
        <p:grpSpPr>
          <a:xfrm rot="16200000">
            <a:off x="7567421" y="2586010"/>
            <a:ext cx="525649" cy="1567966"/>
            <a:chOff x="3009805" y="3658928"/>
            <a:chExt cx="1117601" cy="910228"/>
          </a:xfrm>
        </p:grpSpPr>
        <p:sp>
          <p:nvSpPr>
            <p:cNvPr id="39" name="Gleichschenkliges Dreieck 38"/>
            <p:cNvSpPr/>
            <p:nvPr/>
          </p:nvSpPr>
          <p:spPr>
            <a:xfrm>
              <a:off x="3009806" y="3658928"/>
              <a:ext cx="1117600" cy="468751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0" name="Gleichschenkliges Dreieck 39"/>
            <p:cNvSpPr/>
            <p:nvPr/>
          </p:nvSpPr>
          <p:spPr>
            <a:xfrm rot="10800000">
              <a:off x="3009805" y="4127679"/>
              <a:ext cx="1117600" cy="44147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1" name="Textfeld 40"/>
          <p:cNvSpPr txBox="1"/>
          <p:nvPr/>
        </p:nvSpPr>
        <p:spPr>
          <a:xfrm>
            <a:off x="7303064" y="3177944"/>
            <a:ext cx="117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Nimmt teil</a:t>
            </a:r>
            <a:endParaRPr lang="de-DE" dirty="0"/>
          </a:p>
        </p:txBody>
      </p:sp>
      <p:grpSp>
        <p:nvGrpSpPr>
          <p:cNvPr id="42" name="Gruppieren 41"/>
          <p:cNvGrpSpPr/>
          <p:nvPr/>
        </p:nvGrpSpPr>
        <p:grpSpPr>
          <a:xfrm rot="16200000">
            <a:off x="9763437" y="2459052"/>
            <a:ext cx="525649" cy="1567966"/>
            <a:chOff x="3009805" y="3658928"/>
            <a:chExt cx="1117601" cy="910228"/>
          </a:xfrm>
        </p:grpSpPr>
        <p:sp>
          <p:nvSpPr>
            <p:cNvPr id="43" name="Gleichschenkliges Dreieck 42"/>
            <p:cNvSpPr/>
            <p:nvPr/>
          </p:nvSpPr>
          <p:spPr>
            <a:xfrm>
              <a:off x="3009806" y="3658928"/>
              <a:ext cx="1117600" cy="468751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Gleichschenkliges Dreieck 43"/>
            <p:cNvSpPr/>
            <p:nvPr/>
          </p:nvSpPr>
          <p:spPr>
            <a:xfrm rot="10800000">
              <a:off x="3009805" y="4127679"/>
              <a:ext cx="1117600" cy="441477"/>
            </a:xfrm>
            <a:prstGeom prst="triangl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9788975" y="30103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spot</a:t>
            </a:r>
            <a:endParaRPr lang="de-DE" dirty="0"/>
          </a:p>
        </p:txBody>
      </p:sp>
      <p:grpSp>
        <p:nvGrpSpPr>
          <p:cNvPr id="46" name="Gruppieren 45"/>
          <p:cNvGrpSpPr/>
          <p:nvPr/>
        </p:nvGrpSpPr>
        <p:grpSpPr>
          <a:xfrm rot="16200000">
            <a:off x="3752456" y="5134926"/>
            <a:ext cx="525649" cy="1567966"/>
            <a:chOff x="3009805" y="3658928"/>
            <a:chExt cx="1117601" cy="910228"/>
          </a:xfrm>
        </p:grpSpPr>
        <p:sp>
          <p:nvSpPr>
            <p:cNvPr id="47" name="Gleichschenkliges Dreieck 46"/>
            <p:cNvSpPr/>
            <p:nvPr/>
          </p:nvSpPr>
          <p:spPr>
            <a:xfrm>
              <a:off x="3009806" y="3658928"/>
              <a:ext cx="1117600" cy="468751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Gleichschenkliges Dreieck 47"/>
            <p:cNvSpPr/>
            <p:nvPr/>
          </p:nvSpPr>
          <p:spPr>
            <a:xfrm rot="10800000">
              <a:off x="3009805" y="4127679"/>
              <a:ext cx="1117600" cy="441477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9" name="Textfeld 48"/>
          <p:cNvSpPr txBox="1"/>
          <p:nvPr/>
        </p:nvSpPr>
        <p:spPr>
          <a:xfrm>
            <a:off x="3563607" y="5715640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person</a:t>
            </a:r>
            <a:endParaRPr lang="de-DE" dirty="0"/>
          </a:p>
        </p:txBody>
      </p:sp>
      <p:grpSp>
        <p:nvGrpSpPr>
          <p:cNvPr id="50" name="Gruppieren 49"/>
          <p:cNvGrpSpPr/>
          <p:nvPr/>
        </p:nvGrpSpPr>
        <p:grpSpPr>
          <a:xfrm rot="16200000">
            <a:off x="3709948" y="4504610"/>
            <a:ext cx="525649" cy="1567966"/>
            <a:chOff x="3009805" y="3658928"/>
            <a:chExt cx="1117601" cy="910228"/>
          </a:xfrm>
        </p:grpSpPr>
        <p:sp>
          <p:nvSpPr>
            <p:cNvPr id="51" name="Gleichschenkliges Dreieck 50"/>
            <p:cNvSpPr/>
            <p:nvPr/>
          </p:nvSpPr>
          <p:spPr>
            <a:xfrm>
              <a:off x="3009806" y="3658928"/>
              <a:ext cx="1117600" cy="468751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2" name="Gleichschenkliges Dreieck 51"/>
            <p:cNvSpPr/>
            <p:nvPr/>
          </p:nvSpPr>
          <p:spPr>
            <a:xfrm rot="10800000">
              <a:off x="3009805" y="4127679"/>
              <a:ext cx="1117600" cy="441477"/>
            </a:xfrm>
            <a:prstGeom prst="triangl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56" name="Textfeld 55"/>
          <p:cNvSpPr txBox="1"/>
          <p:nvPr/>
        </p:nvSpPr>
        <p:spPr>
          <a:xfrm>
            <a:off x="3585385" y="509125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friends</a:t>
            </a:r>
            <a:endParaRPr lang="de-DE" dirty="0"/>
          </a:p>
        </p:txBody>
      </p:sp>
      <p:cxnSp>
        <p:nvCxnSpPr>
          <p:cNvPr id="58" name="Gerader Verbinder 57"/>
          <p:cNvCxnSpPr>
            <a:endCxn id="51" idx="0"/>
          </p:cNvCxnSpPr>
          <p:nvPr/>
        </p:nvCxnSpPr>
        <p:spPr>
          <a:xfrm>
            <a:off x="2727846" y="5288592"/>
            <a:ext cx="460944" cy="1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0" name="Gerader Verbinder 59"/>
          <p:cNvCxnSpPr>
            <a:stCxn id="52" idx="0"/>
            <a:endCxn id="29" idx="1"/>
          </p:cNvCxnSpPr>
          <p:nvPr/>
        </p:nvCxnSpPr>
        <p:spPr>
          <a:xfrm flipV="1">
            <a:off x="4756756" y="5288593"/>
            <a:ext cx="469902" cy="1"/>
          </a:xfrm>
          <a:prstGeom prst="line">
            <a:avLst/>
          </a:prstGeom>
          <a:ln>
            <a:head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5" name="Gewinkelte Verbindung 64"/>
          <p:cNvCxnSpPr>
            <a:stCxn id="48" idx="0"/>
            <a:endCxn id="29" idx="2"/>
          </p:cNvCxnSpPr>
          <p:nvPr/>
        </p:nvCxnSpPr>
        <p:spPr>
          <a:xfrm flipV="1">
            <a:off x="4799264" y="5488164"/>
            <a:ext cx="1164969" cy="430746"/>
          </a:xfrm>
          <a:prstGeom prst="bentConnector2">
            <a:avLst/>
          </a:prstGeom>
          <a:ln>
            <a:head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7" name="Gewinkelte Verbindung 66"/>
          <p:cNvCxnSpPr>
            <a:stCxn id="47" idx="0"/>
            <a:endCxn id="4" idx="1"/>
          </p:cNvCxnSpPr>
          <p:nvPr/>
        </p:nvCxnSpPr>
        <p:spPr>
          <a:xfrm rot="10800000">
            <a:off x="1477554" y="3225801"/>
            <a:ext cx="1753744" cy="2693108"/>
          </a:xfrm>
          <a:prstGeom prst="bentConnector3">
            <a:avLst>
              <a:gd name="adj1" fmla="val 113035"/>
            </a:avLst>
          </a:prstGeom>
          <a:ln>
            <a:headEnd type="none"/>
            <a:tailEnd type="triangl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9" name="Gewinkelte Verbindung 68"/>
          <p:cNvCxnSpPr>
            <a:stCxn id="4" idx="2"/>
            <a:endCxn id="26" idx="0"/>
          </p:cNvCxnSpPr>
          <p:nvPr/>
        </p:nvCxnSpPr>
        <p:spPr>
          <a:xfrm rot="5400000">
            <a:off x="1223819" y="3741681"/>
            <a:ext cx="1002685" cy="370067"/>
          </a:xfrm>
          <a:prstGeom prst="bentConnector4">
            <a:avLst>
              <a:gd name="adj1" fmla="val 29867"/>
              <a:gd name="adj2" fmla="val 161773"/>
            </a:avLst>
          </a:prstGeom>
          <a:ln>
            <a:head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2" name="Gewinkelte Verbindung 71"/>
          <p:cNvCxnSpPr>
            <a:stCxn id="27" idx="0"/>
            <a:endCxn id="10" idx="1"/>
          </p:cNvCxnSpPr>
          <p:nvPr/>
        </p:nvCxnSpPr>
        <p:spPr>
          <a:xfrm flipH="1">
            <a:off x="1558223" y="4428058"/>
            <a:ext cx="1549870" cy="860535"/>
          </a:xfrm>
          <a:prstGeom prst="bentConnector5">
            <a:avLst>
              <a:gd name="adj1" fmla="val -14750"/>
              <a:gd name="adj2" fmla="val 60498"/>
              <a:gd name="adj3" fmla="val 114750"/>
            </a:avLst>
          </a:prstGeom>
          <a:ln>
            <a:head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74" name="Gerade Verbindung mit Pfeil 73"/>
          <p:cNvCxnSpPr/>
          <p:nvPr/>
        </p:nvCxnSpPr>
        <p:spPr>
          <a:xfrm>
            <a:off x="11037995" y="622802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11" idx="3"/>
            <a:endCxn id="22" idx="0"/>
          </p:cNvCxnSpPr>
          <p:nvPr/>
        </p:nvCxnSpPr>
        <p:spPr>
          <a:xfrm flipV="1">
            <a:off x="6659239" y="2552632"/>
            <a:ext cx="397468" cy="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stCxn id="23" idx="0"/>
            <a:endCxn id="8" idx="1"/>
          </p:cNvCxnSpPr>
          <p:nvPr/>
        </p:nvCxnSpPr>
        <p:spPr>
          <a:xfrm>
            <a:off x="8624673" y="2552633"/>
            <a:ext cx="715230" cy="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Gewinkelte Verbindung 91"/>
          <p:cNvCxnSpPr>
            <a:stCxn id="9" idx="1"/>
            <a:endCxn id="40" idx="0"/>
          </p:cNvCxnSpPr>
          <p:nvPr/>
        </p:nvCxnSpPr>
        <p:spPr>
          <a:xfrm rot="10800000">
            <a:off x="8614230" y="3369995"/>
            <a:ext cx="378997" cy="6675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94" name="Gewinkelte Verbindung 93"/>
          <p:cNvCxnSpPr>
            <a:stCxn id="39" idx="0"/>
            <a:endCxn id="4" idx="2"/>
          </p:cNvCxnSpPr>
          <p:nvPr/>
        </p:nvCxnSpPr>
        <p:spPr>
          <a:xfrm rot="10800000" flipV="1">
            <a:off x="1910195" y="3369992"/>
            <a:ext cx="5136069" cy="55379"/>
          </a:xfrm>
          <a:prstGeom prst="bentConnector4">
            <a:avLst>
              <a:gd name="adj1" fmla="val 47160"/>
              <a:gd name="adj2" fmla="val 1141835"/>
            </a:avLst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96" name="Gerade Verbindung mit Pfeil 95"/>
          <p:cNvCxnSpPr>
            <a:stCxn id="9" idx="0"/>
            <a:endCxn id="43" idx="2"/>
          </p:cNvCxnSpPr>
          <p:nvPr/>
        </p:nvCxnSpPr>
        <p:spPr>
          <a:xfrm flipV="1">
            <a:off x="10049752" y="3505860"/>
            <a:ext cx="1" cy="332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98" name="Gerade Verbindung mit Pfeil 97"/>
          <p:cNvCxnSpPr>
            <a:stCxn id="43" idx="4"/>
            <a:endCxn id="8" idx="2"/>
          </p:cNvCxnSpPr>
          <p:nvPr/>
        </p:nvCxnSpPr>
        <p:spPr>
          <a:xfrm flipH="1" flipV="1">
            <a:off x="10034412" y="2758925"/>
            <a:ext cx="15341" cy="221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08" name="Gewinkelte Verbindung 107"/>
          <p:cNvCxnSpPr>
            <a:stCxn id="12" idx="0"/>
            <a:endCxn id="32" idx="0"/>
          </p:cNvCxnSpPr>
          <p:nvPr/>
        </p:nvCxnSpPr>
        <p:spPr>
          <a:xfrm rot="16200000" flipV="1">
            <a:off x="7568668" y="4238106"/>
            <a:ext cx="1036643" cy="5629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10" name="Gewinkelte Verbindung 109"/>
          <p:cNvCxnSpPr>
            <a:stCxn id="12" idx="0"/>
            <a:endCxn id="36" idx="0"/>
          </p:cNvCxnSpPr>
          <p:nvPr/>
        </p:nvCxnSpPr>
        <p:spPr>
          <a:xfrm rot="16200000" flipV="1">
            <a:off x="7946920" y="4616358"/>
            <a:ext cx="317011" cy="526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Gewinkelte Verbindung 111"/>
          <p:cNvCxnSpPr>
            <a:stCxn id="31" idx="0"/>
            <a:endCxn id="4" idx="2"/>
          </p:cNvCxnSpPr>
          <p:nvPr/>
        </p:nvCxnSpPr>
        <p:spPr>
          <a:xfrm rot="10800000">
            <a:off x="1910195" y="3425373"/>
            <a:ext cx="4327347" cy="5758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14" name="Gewinkelte Verbindung 113"/>
          <p:cNvCxnSpPr>
            <a:stCxn id="35" idx="0"/>
            <a:endCxn id="4" idx="1"/>
          </p:cNvCxnSpPr>
          <p:nvPr/>
        </p:nvCxnSpPr>
        <p:spPr>
          <a:xfrm rot="10800000">
            <a:off x="1477555" y="3225801"/>
            <a:ext cx="4796859" cy="1495096"/>
          </a:xfrm>
          <a:prstGeom prst="bentConnector3">
            <a:avLst>
              <a:gd name="adj1" fmla="val 104766"/>
            </a:avLst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17" name="Gerade Verbindung mit Pfeil 116"/>
          <p:cNvCxnSpPr>
            <a:stCxn id="11" idx="1"/>
            <a:endCxn id="14" idx="0"/>
          </p:cNvCxnSpPr>
          <p:nvPr/>
        </p:nvCxnSpPr>
        <p:spPr>
          <a:xfrm flipH="1" flipV="1">
            <a:off x="4172973" y="2552697"/>
            <a:ext cx="594443" cy="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Gewinkelte Verbindung 118"/>
          <p:cNvCxnSpPr>
            <a:stCxn id="13" idx="0"/>
            <a:endCxn id="4" idx="0"/>
          </p:cNvCxnSpPr>
          <p:nvPr/>
        </p:nvCxnSpPr>
        <p:spPr>
          <a:xfrm rot="10800000" flipV="1">
            <a:off x="1910195" y="2552695"/>
            <a:ext cx="694813" cy="4735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stCxn id="18" idx="0"/>
            <a:endCxn id="4" idx="3"/>
          </p:cNvCxnSpPr>
          <p:nvPr/>
        </p:nvCxnSpPr>
        <p:spPr>
          <a:xfrm flipH="1" flipV="1">
            <a:off x="2342834" y="3225801"/>
            <a:ext cx="339212" cy="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Gewinkelte Verbindung 124"/>
          <p:cNvCxnSpPr>
            <a:stCxn id="11" idx="1"/>
            <a:endCxn id="19" idx="0"/>
          </p:cNvCxnSpPr>
          <p:nvPr/>
        </p:nvCxnSpPr>
        <p:spPr>
          <a:xfrm rot="10800000" flipV="1">
            <a:off x="4250012" y="2559354"/>
            <a:ext cx="517404" cy="667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58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– Server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RestApi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Dropwizard</a:t>
            </a:r>
            <a:endParaRPr lang="de-DE" dirty="0" smtClean="0"/>
          </a:p>
          <a:p>
            <a:pPr lvl="1"/>
            <a:r>
              <a:rPr lang="de-DE" dirty="0" smtClean="0"/>
              <a:t>Jackson</a:t>
            </a:r>
          </a:p>
          <a:p>
            <a:pPr lvl="1"/>
            <a:r>
              <a:rPr lang="de-DE" dirty="0" smtClean="0"/>
              <a:t>Jersey</a:t>
            </a:r>
          </a:p>
          <a:p>
            <a:pPr lvl="1"/>
            <a:r>
              <a:rPr lang="de-DE" dirty="0" err="1" smtClean="0"/>
              <a:t>Jetty</a:t>
            </a:r>
            <a:endParaRPr lang="de-DE" dirty="0" smtClean="0"/>
          </a:p>
          <a:p>
            <a:r>
              <a:rPr lang="de-DE" dirty="0" smtClean="0"/>
              <a:t>Datenbank:</a:t>
            </a:r>
          </a:p>
          <a:p>
            <a:pPr lvl="1"/>
            <a:r>
              <a:rPr lang="de-DE" dirty="0" smtClean="0"/>
              <a:t>H2</a:t>
            </a:r>
          </a:p>
          <a:p>
            <a:pPr lvl="1"/>
            <a:r>
              <a:rPr lang="de-DE" dirty="0" err="1"/>
              <a:t>Hibernate</a:t>
            </a:r>
            <a:r>
              <a:rPr lang="de-DE" dirty="0"/>
              <a:t> 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635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 - Synchronisierung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DAO‘s</a:t>
            </a:r>
            <a:endParaRPr lang="de-DE" dirty="0" smtClean="0"/>
          </a:p>
          <a:p>
            <a:pPr lvl="1"/>
            <a:r>
              <a:rPr lang="de-DE" dirty="0" smtClean="0"/>
              <a:t>Senden Anfragen an Server über </a:t>
            </a:r>
            <a:r>
              <a:rPr lang="de-DE" dirty="0" err="1" smtClean="0"/>
              <a:t>RemoteDAO‘s</a:t>
            </a:r>
            <a:endParaRPr lang="de-DE" dirty="0" smtClean="0"/>
          </a:p>
          <a:p>
            <a:pPr lvl="2"/>
            <a:r>
              <a:rPr lang="de-DE" dirty="0" smtClean="0"/>
              <a:t>Erfolgreich:</a:t>
            </a:r>
          </a:p>
          <a:p>
            <a:pPr lvl="3"/>
            <a:r>
              <a:rPr lang="de-DE" dirty="0" smtClean="0"/>
              <a:t>Speichere Antwort in lokaler DB mit </a:t>
            </a:r>
            <a:r>
              <a:rPr lang="de-DE" dirty="0" err="1" smtClean="0"/>
              <a:t>LocalDAO‘s</a:t>
            </a:r>
            <a:endParaRPr lang="de-DE" dirty="0" smtClean="0"/>
          </a:p>
          <a:p>
            <a:pPr lvl="2"/>
            <a:r>
              <a:rPr lang="de-DE" dirty="0" smtClean="0"/>
              <a:t>Keine Verbindung: </a:t>
            </a:r>
          </a:p>
          <a:p>
            <a:pPr lvl="3"/>
            <a:r>
              <a:rPr lang="de-DE" dirty="0" smtClean="0"/>
              <a:t>Nutze </a:t>
            </a:r>
            <a:r>
              <a:rPr lang="de-DE" dirty="0" err="1" smtClean="0"/>
              <a:t>LocalDAO‘s</a:t>
            </a:r>
            <a:endParaRPr lang="de-DE" dirty="0" smtClean="0"/>
          </a:p>
          <a:p>
            <a:pPr lvl="3"/>
            <a:r>
              <a:rPr lang="de-DE" dirty="0" smtClean="0"/>
              <a:t>Bei save, update, </a:t>
            </a:r>
            <a:r>
              <a:rPr lang="de-DE" dirty="0" err="1" smtClean="0"/>
              <a:t>delete</a:t>
            </a:r>
            <a:r>
              <a:rPr lang="de-DE" dirty="0" smtClean="0"/>
              <a:t> füge </a:t>
            </a:r>
            <a:r>
              <a:rPr lang="de-DE" dirty="0" err="1" smtClean="0"/>
              <a:t>Object</a:t>
            </a:r>
            <a:r>
              <a:rPr lang="de-DE" dirty="0" smtClean="0"/>
              <a:t> zum </a:t>
            </a:r>
            <a:r>
              <a:rPr lang="de-DE" dirty="0" err="1" smtClean="0"/>
              <a:t>SyncService</a:t>
            </a:r>
            <a:r>
              <a:rPr lang="de-DE" dirty="0" smtClean="0"/>
              <a:t> Stack hinzu</a:t>
            </a:r>
          </a:p>
          <a:p>
            <a:r>
              <a:rPr lang="de-DE" dirty="0" smtClean="0"/>
              <a:t>Service</a:t>
            </a:r>
          </a:p>
          <a:p>
            <a:pPr lvl="1"/>
            <a:r>
              <a:rPr lang="de-DE" dirty="0" smtClean="0"/>
              <a:t>Stack zu synchronisierender Objekte</a:t>
            </a:r>
          </a:p>
          <a:p>
            <a:pPr lvl="1"/>
            <a:r>
              <a:rPr lang="de-DE" dirty="0" smtClean="0"/>
              <a:t>Nutzt </a:t>
            </a:r>
            <a:r>
              <a:rPr lang="de-DE" dirty="0" err="1" smtClean="0"/>
              <a:t>Local</a:t>
            </a:r>
            <a:r>
              <a:rPr lang="de-DE" dirty="0" smtClean="0"/>
              <a:t>- und </a:t>
            </a:r>
            <a:r>
              <a:rPr lang="de-DE" dirty="0" err="1" smtClean="0"/>
              <a:t>RemoteDAO‘s</a:t>
            </a:r>
            <a:endParaRPr lang="de-DE" dirty="0" smtClean="0"/>
          </a:p>
          <a:p>
            <a:pPr lvl="1"/>
            <a:r>
              <a:rPr lang="de-DE" dirty="0" smtClean="0"/>
              <a:t>Für jede Entity eigene Strategie </a:t>
            </a:r>
          </a:p>
          <a:p>
            <a:pPr lvl="2"/>
            <a:r>
              <a:rPr lang="de-DE" dirty="0" smtClean="0"/>
              <a:t>je nach Operation (</a:t>
            </a:r>
            <a:r>
              <a:rPr lang="de-DE" dirty="0" err="1" smtClean="0"/>
              <a:t>insert,update,delete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394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Soll-Ist-Vergleich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03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Soll-Ist-Vergleich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805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lief nicht gut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Viel gelernt</a:t>
            </a:r>
          </a:p>
          <a:p>
            <a:pPr lvl="1"/>
            <a:r>
              <a:rPr lang="de-DE" dirty="0" smtClean="0"/>
              <a:t>Android sehr </a:t>
            </a:r>
            <a:r>
              <a:rPr lang="de-DE" dirty="0" smtClean="0"/>
              <a:t>interessant und gut zu nutzen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619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170</Words>
  <Application>Microsoft Office PowerPoint</Application>
  <PresentationFormat>Breitbild</PresentationFormat>
  <Paragraphs>65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Rückblick</vt:lpstr>
      <vt:lpstr>BeerBuddy</vt:lpstr>
      <vt:lpstr>ProjektIdee </vt:lpstr>
      <vt:lpstr>Umsetzung - App</vt:lpstr>
      <vt:lpstr>Umsetzung – Lokale Datenbank</vt:lpstr>
      <vt:lpstr>Umsetzung – Server</vt:lpstr>
      <vt:lpstr>Umsetzung - Synchronisierung</vt:lpstr>
      <vt:lpstr>Soll-Ist-Vergleich</vt:lpstr>
      <vt:lpstr>Soll-Ist-Vergleich</vt:lpstr>
      <vt:lpstr>Was lief nicht gut</vt:lpstr>
      <vt:lpstr>Fazit</vt:lpstr>
      <vt:lpstr>Ausblick</vt:lpstr>
    </vt:vector>
  </TitlesOfParts>
  <Company>adesso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BeerBuddy</dc:title>
  <dc:creator>Grimm, David</dc:creator>
  <cp:lastModifiedBy>Grimm, David</cp:lastModifiedBy>
  <cp:revision>8</cp:revision>
  <dcterms:created xsi:type="dcterms:W3CDTF">2016-01-11T11:31:13Z</dcterms:created>
  <dcterms:modified xsi:type="dcterms:W3CDTF">2016-01-11T12:39:15Z</dcterms:modified>
</cp:coreProperties>
</file>