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1"/>
  </p:notesMasterIdLst>
  <p:sldIdLst>
    <p:sldId id="268" r:id="rId5"/>
    <p:sldId id="463" r:id="rId6"/>
    <p:sldId id="528" r:id="rId7"/>
    <p:sldId id="261" r:id="rId8"/>
    <p:sldId id="524" r:id="rId9"/>
    <p:sldId id="534" r:id="rId10"/>
    <p:sldId id="403" r:id="rId11"/>
    <p:sldId id="525" r:id="rId12"/>
    <p:sldId id="527" r:id="rId13"/>
    <p:sldId id="576" r:id="rId14"/>
    <p:sldId id="529" r:id="rId15"/>
    <p:sldId id="535" r:id="rId16"/>
    <p:sldId id="530" r:id="rId17"/>
    <p:sldId id="531" r:id="rId18"/>
    <p:sldId id="565" r:id="rId19"/>
    <p:sldId id="567" r:id="rId20"/>
    <p:sldId id="570" r:id="rId21"/>
    <p:sldId id="568" r:id="rId22"/>
    <p:sldId id="569" r:id="rId23"/>
    <p:sldId id="542" r:id="rId24"/>
    <p:sldId id="541" r:id="rId25"/>
    <p:sldId id="543" r:id="rId26"/>
    <p:sldId id="540" r:id="rId27"/>
    <p:sldId id="544" r:id="rId28"/>
    <p:sldId id="574" r:id="rId29"/>
    <p:sldId id="559" r:id="rId30"/>
    <p:sldId id="571" r:id="rId31"/>
    <p:sldId id="561" r:id="rId32"/>
    <p:sldId id="562" r:id="rId33"/>
    <p:sldId id="572" r:id="rId34"/>
    <p:sldId id="575" r:id="rId35"/>
    <p:sldId id="547" r:id="rId36"/>
    <p:sldId id="548" r:id="rId37"/>
    <p:sldId id="549" r:id="rId38"/>
    <p:sldId id="550" r:id="rId39"/>
    <p:sldId id="552" r:id="rId40"/>
    <p:sldId id="551" r:id="rId41"/>
    <p:sldId id="553" r:id="rId42"/>
    <p:sldId id="554" r:id="rId43"/>
    <p:sldId id="555" r:id="rId44"/>
    <p:sldId id="556" r:id="rId45"/>
    <p:sldId id="557" r:id="rId46"/>
    <p:sldId id="558" r:id="rId47"/>
    <p:sldId id="573" r:id="rId48"/>
    <p:sldId id="327" r:id="rId49"/>
    <p:sldId id="462" r:id="rId5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639" autoAdjust="0"/>
  </p:normalViewPr>
  <p:slideViewPr>
    <p:cSldViewPr snapToGrid="0">
      <p:cViewPr varScale="1">
        <p:scale>
          <a:sx n="88" d="100"/>
          <a:sy n="88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3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https://neo4j.com/docs/cypher-refcard/current/?_ga=2.36519011.2100542366.1602562344-214533698.1600745849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sum(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),max(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),min(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),avg(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n.age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n.pet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count(n)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n:Person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WHERE exists (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n.pet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 RETURN count(n)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8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7171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Verify:</a:t>
            </a:r>
            <a:r>
              <a:rPr lang="en-US" sz="18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MATCH (n)-[r]-(m) return </a:t>
            </a:r>
            <a:r>
              <a:rPr lang="en-US" sz="18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n,r,m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0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3017D9-6A60-4FA7-BE8D-F169153D3FF0}" type="slidenum">
              <a:rPr lang="en-US" altLang="en-US">
                <a:latin typeface="Times New Roman" panose="02020603050405020304" pitchFamily="18" charset="0"/>
              </a:rPr>
              <a:pPr eaLnBrk="1" hangingPunct="1"/>
              <a:t>46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03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37" tIns="96637" rIns="96637" bIns="96637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Neo4j, like many other graph databases, builds upon the property graph model; </a:t>
            </a:r>
          </a:p>
          <a:p>
            <a:pPr marL="0" indent="0">
              <a:buNone/>
            </a:pPr>
            <a:r>
              <a:rPr lang="en-US" dirty="0"/>
              <a:t>labeled nodes are connected via directed, typed relationships. </a:t>
            </a:r>
          </a:p>
          <a:p>
            <a:pPr marL="0" indent="0">
              <a:buNone/>
            </a:pPr>
            <a:r>
              <a:rPr lang="en-US" dirty="0"/>
              <a:t>Both nodes and relationships hold arbitrary properties (key-value pairs). </a:t>
            </a:r>
          </a:p>
          <a:p>
            <a:pPr marL="0" indent="0">
              <a:buNone/>
            </a:pPr>
            <a:r>
              <a:rPr lang="en-US" dirty="0"/>
              <a:t>There is no rigid schema, but with node-labels and relationship-types we can have as much meta-information as we like. </a:t>
            </a:r>
          </a:p>
          <a:p>
            <a:pPr marL="0" indent="0">
              <a:buNone/>
            </a:pPr>
            <a:r>
              <a:rPr lang="en-US" dirty="0"/>
              <a:t>The relationships are treated with as much value as the database records themselves. </a:t>
            </a:r>
          </a:p>
          <a:p>
            <a:pPr marL="0" indent="0">
              <a:buNone/>
            </a:pPr>
            <a:r>
              <a:rPr lang="en-US" dirty="0"/>
              <a:t>This allows the engine to navigate your connections between nodes in constant time. </a:t>
            </a:r>
          </a:p>
          <a:p>
            <a:pPr marL="0" indent="0">
              <a:buNone/>
            </a:pPr>
            <a:r>
              <a:rPr lang="en-US" dirty="0"/>
              <a:t>That compares favorably to the exponential slowdown of many-JOIN SQL-queries in a relational database.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</a:t>
            </a:r>
            <a:r>
              <a:rPr lang="en-US" sz="12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js:Person</a:t>
            </a: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)-[:KNOWS]-()-[:KNOWS]-(surfer)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WHERE js.name = "Johan" AND </a:t>
            </a:r>
            <a:r>
              <a:rPr lang="en-US" sz="1200" dirty="0" err="1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surfer.hobby</a:t>
            </a: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 = "surfing"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 indent="457200">
              <a:lnSpc>
                <a:spcPct val="10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RETURN DISTINCT surfer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bg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51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andbox.neo4j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cypher-manual/current/syntax/patterns/" TargetMode="External"/><Relationship Id="rId2" Type="http://schemas.openxmlformats.org/officeDocument/2006/relationships/hyperlink" Target="https://neo4j.com/developer/guide-sql-to-cyph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o4j.com/docs/cypher-manual/current/clauses/set/#set-setting-properties-using-map" TargetMode="External"/><Relationship Id="rId4" Type="http://schemas.openxmlformats.org/officeDocument/2006/relationships/hyperlink" Target="https://neo4j.com/docs/cypher-manual/current/functions/aggregatin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8705" y="7335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Lab08: NEO4J - Graph Model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21568B-0787-084C-9B52-84BB9F94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Getting Started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A542-8220-CE49-8F4D-DF69AF7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114" y="4455621"/>
            <a:ext cx="4330986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Neo4j Sandbox (Demonstration)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https://sandbox.neo4j.com/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5BAFB-EEBE-A941-9080-D0F1CBFB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71118"/>
            <a:ext cx="6912217" cy="25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16A55-1BF6-A747-ADC9-8C90D06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10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814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737F7-B904-41AC-A58B-7847AF1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6529-D4AF-4393-AFF1-6F12AA0F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541" y="2211653"/>
            <a:ext cx="9882051" cy="37608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C</a:t>
            </a:r>
            <a:r>
              <a:rPr lang="en-US" sz="3200" b="1" dirty="0"/>
              <a:t>reate/Insert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R</a:t>
            </a:r>
            <a:r>
              <a:rPr lang="en-US" sz="3200" b="1" dirty="0"/>
              <a:t>ead/Query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U</a:t>
            </a:r>
            <a:r>
              <a:rPr lang="en-US" sz="3200" b="1" dirty="0"/>
              <a:t>pdate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u="sng" dirty="0"/>
              <a:t>D</a:t>
            </a:r>
            <a:r>
              <a:rPr lang="en-US" sz="3200" b="1" dirty="0"/>
              <a:t>elete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5B189-76A4-4B03-A8F8-564ED46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737F7-B904-41AC-A58B-7847AF1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247966"/>
            <a:ext cx="10058400" cy="810677"/>
          </a:xfrm>
        </p:spPr>
        <p:txBody>
          <a:bodyPr anchor="t">
            <a:normAutofit/>
          </a:bodyPr>
          <a:lstStyle/>
          <a:p>
            <a:r>
              <a:rPr lang="en-US" sz="4400" dirty="0"/>
              <a:t>Case Study: Social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5B189-76A4-4B03-A8F8-564ED46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54491E-4731-7F4D-AC96-BA406703B9F8}"/>
              </a:ext>
            </a:extLst>
          </p:cNvPr>
          <p:cNvSpPr/>
          <p:nvPr/>
        </p:nvSpPr>
        <p:spPr>
          <a:xfrm>
            <a:off x="1055077" y="1603717"/>
            <a:ext cx="10227212" cy="464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34A4D805-C713-7543-BAF1-8BF554A0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12" y="914400"/>
            <a:ext cx="9475070" cy="52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6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8" y="2046514"/>
            <a:ext cx="10648963" cy="36842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Nodes with a relationship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"Rachel", city: "London" }),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"Monica", city: "New York" }),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(r)-[:FRIEND {acceptedAt:"2021-10-05"}]-&gt; 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5D02B9-8C25-3A48-8879-4C614AEA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95" y="4456650"/>
            <a:ext cx="8721969" cy="183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347E-6C3F-42DC-B3FF-DFC1242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EC65F-8DDE-4F41-85A4-718B3872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3" y="3190686"/>
            <a:ext cx="3631808" cy="1455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6D194-675C-9547-889A-F606C38C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52" y="3190686"/>
            <a:ext cx="7250603" cy="251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5FD75-39C0-6046-AB46-B3B12978805E}"/>
              </a:ext>
            </a:extLst>
          </p:cNvPr>
          <p:cNvSpPr txBox="1"/>
          <p:nvPr/>
        </p:nvSpPr>
        <p:spPr>
          <a:xfrm>
            <a:off x="591599" y="4645814"/>
            <a:ext cx="334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Graph View</a:t>
            </a:r>
            <a:endParaRPr lang="en-TH" sz="20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C77C7-E4DB-F54E-8EAD-029CA46EDB25}"/>
              </a:ext>
            </a:extLst>
          </p:cNvPr>
          <p:cNvSpPr txBox="1"/>
          <p:nvPr/>
        </p:nvSpPr>
        <p:spPr>
          <a:xfrm>
            <a:off x="6587425" y="5705064"/>
            <a:ext cx="334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Table View</a:t>
            </a:r>
            <a:endParaRPr lang="en-TH" sz="20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4F96B-BB67-7E43-A11F-221EC6266403}"/>
              </a:ext>
            </a:extLst>
          </p:cNvPr>
          <p:cNvSpPr/>
          <p:nvPr/>
        </p:nvSpPr>
        <p:spPr>
          <a:xfrm>
            <a:off x="961291" y="685128"/>
            <a:ext cx="1003229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"Rachel", city: "London" }),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"Monica", city: "New York" }),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f:FRIEND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{acceptedAt:"2021-10-05"}]-&gt; (m)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r,f,m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5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9" y="2046514"/>
            <a:ext cx="10058400" cy="36842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 Create Cypher commands that insert two more users and make them as friends.  Try add other properties than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Make each users you added as friends with the 2 previous users </a:t>
            </a:r>
            <a:r>
              <a:rPr lang="en-US" sz="2400" dirty="0">
                <a:solidFill>
                  <a:srgbClr val="C00000"/>
                </a:solidFill>
              </a:rPr>
              <a:t>(Rachel and Monica)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8" y="2046514"/>
            <a:ext cx="9749697" cy="3960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Create more friendships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="Monica"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"Phoebe”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="Joey”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acceptedAt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 (m),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(j)-[:FRIEND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acceptedAt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 (r)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r,m,ph,j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A99315F-C2BD-C749-8519-0DA04B181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004" y="335382"/>
            <a:ext cx="3793588" cy="28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29" y="2046514"/>
            <a:ext cx="10058400" cy="3684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Create a post , a comment and a reaction.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="Monica"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p:Post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id:"9", message: "This is a message." } 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(r)-[:POSTED]-&gt;(p),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(m)-[:REACTED { type: "Love",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}]-&gt;(p),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(m)-[:COMMENTED { message: "Yay!",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date() }]-&gt;(p)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r,m,p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D6605F-082D-3E4E-85F1-947B192D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41" y="456406"/>
            <a:ext cx="5117376" cy="2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3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0BB52-58E3-4EB1-A871-5D82C1E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Your Turn (2)</a:t>
            </a:r>
            <a:endParaRPr lang="en-US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71DE-CA0C-4F7A-B5CE-78490AAD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Create 3 more posts.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must be posted by existing users and get at least a reaction and a comment from other users.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5472-9CE9-4B8E-B557-FD8C405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BF29539-632A-6E4D-A17B-7C864C29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4" y="764901"/>
            <a:ext cx="4729266" cy="49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2.1 Basic query the graph (Pattern matching )</a:t>
            </a:r>
            <a:r>
              <a:rPr lang="th-TH" sz="2400" dirty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u="sng" dirty="0"/>
              <a:t>EX.1</a:t>
            </a:r>
            <a:r>
              <a:rPr lang="en-US" sz="2400" dirty="0"/>
              <a:t> Find Emil’s Friends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326D-1F7A-4125-A1D5-3DD0F52A67BA}"/>
              </a:ext>
            </a:extLst>
          </p:cNvPr>
          <p:cNvPicPr/>
          <p:nvPr/>
        </p:nvPicPr>
        <p:blipFill rotWithShape="1">
          <a:blip r:embed="rId3"/>
          <a:srcRect l="24652" t="25536" b="5868"/>
          <a:stretch/>
        </p:blipFill>
        <p:spPr>
          <a:xfrm>
            <a:off x="1423852" y="3196045"/>
            <a:ext cx="9670868" cy="29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2135FC-1024-416A-B19B-411AFCD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230AD-F9B1-4EBF-9D74-AB21A1EC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056380"/>
          </a:xfrm>
        </p:spPr>
        <p:txBody>
          <a:bodyPr vert="horz" lIns="0" tIns="45720" rIns="0" bIns="45720" rtlCol="0">
            <a:normAutofit fontScale="4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  Neo4J Graph database Overview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800" dirty="0"/>
              <a:t>  CRUD Operations </a:t>
            </a:r>
            <a:endParaRPr lang="en-US" sz="2300" dirty="0"/>
          </a:p>
          <a:p>
            <a:pPr marL="201168" lvl="1" indent="0">
              <a:lnSpc>
                <a:spcPct val="170000"/>
              </a:lnSpc>
              <a:buNone/>
            </a:pPr>
            <a:r>
              <a:rPr lang="en-US" sz="3800" dirty="0"/>
              <a:t> 1. </a:t>
            </a:r>
            <a:r>
              <a:rPr lang="en-US" sz="3800" dirty="0">
                <a:solidFill>
                  <a:srgbClr val="FF0000"/>
                </a:solidFill>
              </a:rPr>
              <a:t>C</a:t>
            </a:r>
            <a:r>
              <a:rPr lang="en-US" sz="3800" dirty="0"/>
              <a:t>REATE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1.1 Create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1.2. Create many Nodes and Relationships at once.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800" dirty="0"/>
          </a:p>
          <a:p>
            <a:pPr marL="201168" lvl="1" indent="0">
              <a:buNone/>
            </a:pPr>
            <a:r>
              <a:rPr lang="en-US" sz="3800" dirty="0"/>
              <a:t>2. </a:t>
            </a:r>
            <a:r>
              <a:rPr lang="en-US" sz="3800" dirty="0">
                <a:solidFill>
                  <a:srgbClr val="FF0000"/>
                </a:solidFill>
              </a:rPr>
              <a:t>Q</a:t>
            </a:r>
            <a:r>
              <a:rPr lang="en-US" sz="3800" dirty="0"/>
              <a:t>UERY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2.1 Basic Query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2.2 Make Recommendations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2.3 Aggregate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31336-D332-401B-836E-B00038E8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1384" y="2218002"/>
            <a:ext cx="4639736" cy="3748194"/>
          </a:xfrm>
        </p:spPr>
        <p:txBody>
          <a:bodyPr>
            <a:normAutofit fontScale="47500" lnSpcReduction="20000"/>
          </a:bodyPr>
          <a:lstStyle/>
          <a:p>
            <a:pPr marL="201168" lvl="1" indent="0">
              <a:buNone/>
            </a:pPr>
            <a:r>
              <a:rPr lang="en-US" sz="4500" dirty="0"/>
              <a:t>3. </a:t>
            </a:r>
            <a:r>
              <a:rPr lang="en-US" sz="4500" dirty="0">
                <a:solidFill>
                  <a:srgbClr val="FF0000"/>
                </a:solidFill>
              </a:rPr>
              <a:t>U</a:t>
            </a:r>
            <a:r>
              <a:rPr lang="en-US" sz="4500" dirty="0"/>
              <a:t>PDATE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3.1 Update Property of Node or Relationship 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3.2 Update Label  </a:t>
            </a:r>
          </a:p>
          <a:p>
            <a:pPr marL="201168" lvl="1" indent="0">
              <a:buNone/>
            </a:pPr>
            <a:endParaRPr lang="th-TH" sz="4500" dirty="0"/>
          </a:p>
          <a:p>
            <a:pPr marL="201168" lvl="1" indent="0">
              <a:buNone/>
            </a:pPr>
            <a:endParaRPr lang="en-US" sz="4500" dirty="0"/>
          </a:p>
          <a:p>
            <a:pPr marL="201168" lvl="1" indent="0">
              <a:buNone/>
            </a:pPr>
            <a:r>
              <a:rPr lang="en-US" sz="4500" dirty="0"/>
              <a:t>4. </a:t>
            </a:r>
            <a:r>
              <a:rPr lang="en-US" sz="4500" dirty="0">
                <a:solidFill>
                  <a:srgbClr val="FF0000"/>
                </a:solidFill>
              </a:rPr>
              <a:t>D</a:t>
            </a:r>
            <a:r>
              <a:rPr lang="en-US" sz="4500" dirty="0"/>
              <a:t>ELETE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4.1 Delete a specific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4.2 Delete a specific relationship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4.3 Remove Label from a node</a:t>
            </a:r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3400" dirty="0"/>
              <a:t>4.4 Remove a 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0862-DDEF-476A-99EC-952F770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22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830" y="340653"/>
            <a:ext cx="10058400" cy="3760788"/>
          </a:xfrm>
        </p:spPr>
        <p:txBody>
          <a:bodyPr/>
          <a:lstStyle/>
          <a:p>
            <a:r>
              <a:rPr lang="en-US" sz="2400" u="sng" dirty="0"/>
              <a:t>EX.2</a:t>
            </a:r>
            <a:r>
              <a:rPr lang="en-US" sz="2400" dirty="0"/>
              <a:t> Find Immediate Friends</a:t>
            </a:r>
          </a:p>
          <a:p>
            <a:r>
              <a:rPr lang="en-TH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(u:User)-[:FRIEND]-&gt;(f)</a:t>
            </a:r>
          </a:p>
          <a:p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u.name = "Phoebe"</a:t>
            </a:r>
          </a:p>
          <a:p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u,f;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9AA72B-9A9D-D94D-879B-08F37D54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525" y="1960978"/>
            <a:ext cx="3680558" cy="3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5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830" y="340652"/>
            <a:ext cx="10058400" cy="3760788"/>
          </a:xfrm>
        </p:spPr>
        <p:txBody>
          <a:bodyPr/>
          <a:lstStyle/>
          <a:p>
            <a:r>
              <a:rPr lang="en-US" sz="2400" u="sng" dirty="0"/>
              <a:t>EX.3</a:t>
            </a:r>
            <a:r>
              <a:rPr lang="en-US" sz="2400" dirty="0"/>
              <a:t> Find Friends of Friends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(u:User)-[:FRIEND*]-&gt;(f)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u.name = "Phoebe"</a:t>
            </a:r>
          </a:p>
          <a:p>
            <a:pPr lvl="0">
              <a:buClr>
                <a:srgbClr val="EC7016"/>
              </a:buClr>
            </a:pPr>
            <a:r>
              <a:rPr lang="en-TH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u,f;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822962-43F7-944F-AE40-E5D08237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02875"/>
            <a:ext cx="4367432" cy="37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2.2 Make Recommendations (Pattern matching )</a:t>
            </a:r>
            <a:r>
              <a:rPr lang="th-TH" sz="2400" dirty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u="sng" dirty="0"/>
              <a:t>EX.4</a:t>
            </a:r>
            <a:r>
              <a:rPr lang="en-US" sz="2400" dirty="0"/>
              <a:t> Rachel is planning to go to Newark  for a business trip, so she is looking for her friends who know someone living that city.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86605-0E10-4922-BEA0-81109A0E81DA}"/>
              </a:ext>
            </a:extLst>
          </p:cNvPr>
          <p:cNvPicPr/>
          <p:nvPr/>
        </p:nvPicPr>
        <p:blipFill rotWithShape="1">
          <a:blip r:embed="rId3"/>
          <a:srcRect t="67347" b="13526"/>
          <a:stretch/>
        </p:blipFill>
        <p:spPr>
          <a:xfrm>
            <a:off x="1066800" y="4681516"/>
            <a:ext cx="9531532" cy="791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94812E-1916-424C-9C75-FEBF98D78761}"/>
              </a:ext>
            </a:extLst>
          </p:cNvPr>
          <p:cNvSpPr/>
          <p:nvPr/>
        </p:nvSpPr>
        <p:spPr>
          <a:xfrm>
            <a:off x="1219200" y="241333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)-[:FRIEND]-&gt;()-[:FRIEND]-(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newarkian.city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="Newark"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9CF0-4D9A-4CC5-9461-A5BC8F1A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F9FE4-92A6-2846-9A86-D540905BB93B}"/>
              </a:ext>
            </a:extLst>
          </p:cNvPr>
          <p:cNvSpPr/>
          <p:nvPr/>
        </p:nvSpPr>
        <p:spPr>
          <a:xfrm>
            <a:off x="1246909" y="667665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)-[:FRIEND]-&gt;()-[:FRIEND]-(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 AND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newarkian.city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="Newark"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newarkian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4DF77-FACF-6A4C-9059-A5F71A2C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07" y="1899700"/>
            <a:ext cx="7020586" cy="44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0B42C-6680-4C5A-A79D-96E5EAC5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469619"/>
            <a:ext cx="10058400" cy="889487"/>
          </a:xfrm>
        </p:spPr>
        <p:txBody>
          <a:bodyPr/>
          <a:lstStyle/>
          <a:p>
            <a:r>
              <a:rPr lang="en-US" dirty="0"/>
              <a:t>More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D2F28-B47D-4AB5-A05D-2FAA942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337E4-B7A8-4F97-A192-944CC4EBA31E}"/>
              </a:ext>
            </a:extLst>
          </p:cNvPr>
          <p:cNvPicPr/>
          <p:nvPr/>
        </p:nvPicPr>
        <p:blipFill rotWithShape="1">
          <a:blip r:embed="rId3"/>
          <a:srcRect b="50509"/>
          <a:stretch/>
        </p:blipFill>
        <p:spPr bwMode="auto">
          <a:xfrm>
            <a:off x="281804" y="1737360"/>
            <a:ext cx="7129191" cy="4468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5B6D5-2835-47C9-910E-8CE81FEE37E9}"/>
              </a:ext>
            </a:extLst>
          </p:cNvPr>
          <p:cNvPicPr/>
          <p:nvPr/>
        </p:nvPicPr>
        <p:blipFill rotWithShape="1">
          <a:blip r:embed="rId4"/>
          <a:srcRect b="18107"/>
          <a:stretch/>
        </p:blipFill>
        <p:spPr bwMode="auto">
          <a:xfrm>
            <a:off x="5094514" y="91365"/>
            <a:ext cx="6972437" cy="611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87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E6D-154A-A44A-82A3-41C85B04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Your Turn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B239-400C-DA4C-B989-6E9B468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TH" sz="2400" dirty="0"/>
              <a:t> Find who reacted all Monica’s post.</a:t>
            </a:r>
          </a:p>
          <a:p>
            <a:pPr marL="457200" indent="-457200">
              <a:buFont typeface="+mj-lt"/>
              <a:buAutoNum type="arabicPeriod"/>
            </a:pPr>
            <a:r>
              <a:rPr lang="en-TH" sz="2400" dirty="0"/>
              <a:t> Modify the above command to find all friends of the reactor of Monica’s post.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324C0-1404-904B-BC6F-2D59099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7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2.3 Aggregation </a:t>
            </a:r>
          </a:p>
          <a:p>
            <a:r>
              <a:rPr lang="en-US" sz="2400" u="sng" dirty="0"/>
              <a:t>EX.</a:t>
            </a:r>
            <a:r>
              <a:rPr lang="en-US" sz="2400" i="1" u="sng" dirty="0"/>
              <a:t>5-1</a:t>
            </a:r>
            <a:r>
              <a:rPr lang="en-US" sz="2400" dirty="0"/>
              <a:t>  Find total, average, minimum and maximum age of all users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545691" y="1843951"/>
            <a:ext cx="11227902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exists(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sum(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max(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min(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avg(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314C1-5C4C-E542-A2BF-D2612887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" y="3065116"/>
            <a:ext cx="11646309" cy="15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1574102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2.3 Aggregate </a:t>
            </a:r>
          </a:p>
          <a:p>
            <a:r>
              <a:rPr lang="en-US" sz="2400" u="sng" dirty="0"/>
              <a:t>EX.</a:t>
            </a:r>
            <a:r>
              <a:rPr lang="en-US" sz="2400" i="1" u="sng" dirty="0"/>
              <a:t>5-2</a:t>
            </a:r>
            <a:r>
              <a:rPr lang="en-US" sz="2400" dirty="0"/>
              <a:t>  Find Total, Average, Minimum, Maximum age of all people </a:t>
            </a:r>
            <a:r>
              <a:rPr lang="en-US" sz="2400" dirty="0">
                <a:solidFill>
                  <a:srgbClr val="C00000"/>
                </a:solidFill>
              </a:rPr>
              <a:t>grouped by  users’ gender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482049" y="2079925"/>
            <a:ext cx="11227902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exists(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57150">
              <a:spcAft>
                <a:spcPts val="1000"/>
              </a:spcAft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u.gender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sum(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max(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min(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avg(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3AFCB-09AF-E843-88C5-7424F145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206"/>
            <a:ext cx="12192000" cy="21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EX.6</a:t>
            </a:r>
            <a:r>
              <a:rPr lang="en-US" sz="2400" dirty="0"/>
              <a:t>  Find total number of users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5F594-F67D-46EB-A582-F10F7B5E43B6}"/>
              </a:ext>
            </a:extLst>
          </p:cNvPr>
          <p:cNvSpPr txBox="1"/>
          <p:nvPr/>
        </p:nvSpPr>
        <p:spPr>
          <a:xfrm>
            <a:off x="1184910" y="1321437"/>
            <a:ext cx="9361714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Without a grouping key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RETURN count(u);</a:t>
            </a:r>
          </a:p>
          <a:p>
            <a:pPr marL="14288">
              <a:spcAft>
                <a:spcPts val="1000"/>
              </a:spcAft>
            </a:pP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With a grouping key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count(u);</a:t>
            </a:r>
            <a:endParaRPr lang="en-US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4288">
              <a:spcAft>
                <a:spcPts val="1000"/>
              </a:spcAft>
            </a:pP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201E-CF8B-1346-AC7D-2ECAA22A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16" y="852023"/>
            <a:ext cx="22606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E605B-40AD-C04C-BBD2-81950261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316" y="2934550"/>
            <a:ext cx="3384252" cy="33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EX.7</a:t>
            </a:r>
            <a:r>
              <a:rPr lang="en-US" sz="2400" dirty="0"/>
              <a:t>  Find Total number of persons who have pet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4EAE-D035-3247-A040-A8F030B7B8E6}"/>
              </a:ext>
            </a:extLst>
          </p:cNvPr>
          <p:cNvSpPr txBox="1"/>
          <p:nvPr/>
        </p:nvSpPr>
        <p:spPr>
          <a:xfrm>
            <a:off x="1184910" y="1321437"/>
            <a:ext cx="936171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WHERE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u.age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&gt;=60 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City,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u.gender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gender,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count(u) AS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NoOfUsers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B42B-E7AD-E546-A372-552D7519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97940"/>
            <a:ext cx="9361714" cy="29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E6D16C48-61C2-4503-B3E8-85407FE92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7FD9-E566-4A68-978E-C7C16B33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FAC07-F3CF-441A-8E11-F28FBDE4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1" y="1422401"/>
            <a:ext cx="7363523" cy="2442902"/>
          </a:xfrm>
          <a:prstGeom prst="rect">
            <a:avLst/>
          </a:prstGeom>
        </p:spPr>
      </p:pic>
      <p:pic>
        <p:nvPicPr>
          <p:cNvPr id="6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63E0D18A-76C7-4C73-BEA4-0D132F9A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01" y="1682044"/>
            <a:ext cx="4082081" cy="218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01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505823"/>
            <a:ext cx="10058400" cy="3760788"/>
          </a:xfrm>
        </p:spPr>
        <p:txBody>
          <a:bodyPr/>
          <a:lstStyle/>
          <a:p>
            <a:r>
              <a:rPr lang="en-US" sz="2400" u="sng" dirty="0"/>
              <a:t>EX.8</a:t>
            </a:r>
            <a:r>
              <a:rPr lang="en-US" sz="2400" dirty="0"/>
              <a:t>  Enumerate all cities of users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4EAE-D035-3247-A040-A8F030B7B8E6}"/>
              </a:ext>
            </a:extLst>
          </p:cNvPr>
          <p:cNvSpPr txBox="1"/>
          <p:nvPr/>
        </p:nvSpPr>
        <p:spPr>
          <a:xfrm>
            <a:off x="1184910" y="1321437"/>
            <a:ext cx="9361714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u:User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14288"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collect(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collect(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DISTINCT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u.city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EAC5D4-AE1C-F24C-91E9-14042146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356"/>
            <a:ext cx="12192000" cy="13712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89C2CC-3CD5-5943-8D3F-28039A6582F7}"/>
              </a:ext>
            </a:extLst>
          </p:cNvPr>
          <p:cNvCxnSpPr/>
          <p:nvPr/>
        </p:nvCxnSpPr>
        <p:spPr>
          <a:xfrm flipH="1">
            <a:off x="1066800" y="2280674"/>
            <a:ext cx="1027471" cy="654255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0AE6A-7E06-294E-A3A1-F1BFACDD9C02}"/>
              </a:ext>
            </a:extLst>
          </p:cNvPr>
          <p:cNvCxnSpPr>
            <a:cxnSpLocks/>
          </p:cNvCxnSpPr>
          <p:nvPr/>
        </p:nvCxnSpPr>
        <p:spPr>
          <a:xfrm>
            <a:off x="7595419" y="2280674"/>
            <a:ext cx="172066" cy="61016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0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E6D-154A-A44A-82A3-41C85B04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Your Turn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B239-400C-DA4C-B989-6E9B468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TH" sz="2400" dirty="0"/>
              <a:t> Count  all posts grouped by each user.</a:t>
            </a:r>
          </a:p>
          <a:p>
            <a:pPr marL="457200" indent="-457200">
              <a:buFont typeface="+mj-lt"/>
              <a:buAutoNum type="arabicPeriod"/>
            </a:pPr>
            <a:r>
              <a:rPr lang="en-TH" sz="2400" dirty="0"/>
              <a:t> List all friends’ name of each user.  Show friends names in the same column.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324C0-1404-904B-BC6F-2D59099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5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8864"/>
            <a:ext cx="10058400" cy="376089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3.1 Update Node or Relationship Property </a:t>
            </a:r>
          </a:p>
          <a:p>
            <a:r>
              <a:rPr lang="en-US" sz="2400" u="sng" dirty="0"/>
              <a:t>EX.9</a:t>
            </a:r>
            <a:r>
              <a:rPr lang="en-US" sz="2400" dirty="0"/>
              <a:t> Set Johan’s surname to be ‘Taylor’ and age =40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3BF4D-CE9E-D74D-AC51-7171FFB08034}"/>
              </a:ext>
            </a:extLst>
          </p:cNvPr>
          <p:cNvSpPr txBox="1"/>
          <p:nvPr/>
        </p:nvSpPr>
        <p:spPr>
          <a:xfrm>
            <a:off x="1097279" y="3194417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WHERE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="Rachel"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r.lastname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"Berry",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=34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r.lastname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109C7-3B1E-B146-8BDA-E03F461A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97" y="4522216"/>
            <a:ext cx="4859430" cy="1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0990" y="582346"/>
            <a:ext cx="10058400" cy="3760788"/>
          </a:xfrm>
        </p:spPr>
        <p:txBody>
          <a:bodyPr/>
          <a:lstStyle/>
          <a:p>
            <a:r>
              <a:rPr lang="en-US" sz="2400" b="1" dirty="0"/>
              <a:t>(1) If you set a property with NULL value = removing the property</a:t>
            </a:r>
          </a:p>
          <a:p>
            <a:r>
              <a:rPr lang="en-US" sz="2400" u="sng" dirty="0"/>
              <a:t>EX.10</a:t>
            </a:r>
            <a:r>
              <a:rPr lang="en-US" sz="2400" dirty="0"/>
              <a:t>  Remove Rachel’s age.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170D8-886C-B34A-A14C-A76AE7C59F24}"/>
              </a:ext>
            </a:extLst>
          </p:cNvPr>
          <p:cNvSpPr txBox="1"/>
          <p:nvPr/>
        </p:nvSpPr>
        <p:spPr>
          <a:xfrm>
            <a:off x="1110990" y="1790543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name:"Rachel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r.age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  <a:endParaRPr lang="en-US" sz="22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C5FEB-3515-1542-B86E-8DCA6B2D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429000"/>
            <a:ext cx="5829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8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2274" y="1011211"/>
            <a:ext cx="10861318" cy="460581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b="1" dirty="0"/>
              <a:t>(2) Set mutate properties using  +=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in the map that are </a:t>
            </a:r>
            <a:r>
              <a:rPr lang="en-US" sz="2400" u="sng" dirty="0"/>
              <a:t>not</a:t>
            </a:r>
            <a:r>
              <a:rPr lang="en-US" sz="2400" dirty="0"/>
              <a:t> on the node or relationship will be added.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not in the map that are on the node or relationship will be left as is.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Any properties that are in both the map and the node or relationship will be replaced in the node    or relationship. </a:t>
            </a:r>
          </a:p>
          <a:p>
            <a:pPr marL="357188" indent="-269875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However, if any property in the map is null, it will be removed from the node or relationship.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 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9ED9FE-7355-4F3C-B383-A565EFBFED4E}"/>
              </a:ext>
            </a:extLst>
          </p:cNvPr>
          <p:cNvSpPr txBox="1">
            <a:spLocks/>
          </p:cNvSpPr>
          <p:nvPr/>
        </p:nvSpPr>
        <p:spPr>
          <a:xfrm>
            <a:off x="668830" y="340652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EX.11</a:t>
            </a:r>
            <a:r>
              <a:rPr lang="en-US" sz="2400" dirty="0"/>
              <a:t> Update Monica’s age and workplace  </a:t>
            </a:r>
            <a:r>
              <a:rPr lang="en-US" sz="2400" u="sng" dirty="0">
                <a:solidFill>
                  <a:srgbClr val="0070C0"/>
                </a:solidFill>
              </a:rPr>
              <a:t>using +=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25902-31AB-9F4A-BEEF-16D2825A3805}"/>
              </a:ext>
            </a:extLst>
          </p:cNvPr>
          <p:cNvSpPr txBox="1"/>
          <p:nvPr/>
        </p:nvSpPr>
        <p:spPr>
          <a:xfrm>
            <a:off x="1044632" y="1562012"/>
            <a:ext cx="106126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m:User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name: "Monica" })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+= { age: 39, workplace: "World Bank"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m.age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m.workplace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81392-7DDF-6546-A2A0-D162EEAA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85" y="3128914"/>
            <a:ext cx="4997286" cy="15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1A3AD-A289-42CB-87D2-DCB332585008}"/>
              </a:ext>
            </a:extLst>
          </p:cNvPr>
          <p:cNvSpPr txBox="1"/>
          <p:nvPr/>
        </p:nvSpPr>
        <p:spPr>
          <a:xfrm>
            <a:off x="0" y="1360820"/>
            <a:ext cx="11523170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457200">
              <a:spcAft>
                <a:spcPts val="1000"/>
              </a:spcAft>
              <a:defRPr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(:User { name : "Phoebe's"})-[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re:REACTED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p:Post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)&lt;-				[:POSTED]-(:User { name : "Monica" })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re.type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="Love",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re.createdAt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=datetime()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re.createdAt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9ED9FE-7355-4F3C-B383-A565EFBFED4E}"/>
              </a:ext>
            </a:extLst>
          </p:cNvPr>
          <p:cNvSpPr txBox="1">
            <a:spLocks/>
          </p:cNvSpPr>
          <p:nvPr/>
        </p:nvSpPr>
        <p:spPr>
          <a:xfrm>
            <a:off x="668830" y="340652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EX.12</a:t>
            </a:r>
            <a:r>
              <a:rPr lang="en-US" sz="2400" dirty="0"/>
              <a:t> Update Phoebe’s reaction on the Monica’s post by changing the reaction type to ‘Love’ and recording a current date-time. 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39DB9-5E51-4F46-B9F6-5ABD9E03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37" y="3418322"/>
            <a:ext cx="8587926" cy="19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5187" y="642293"/>
            <a:ext cx="10058400" cy="3760788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3.2 Update a node label  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 SET to set </a:t>
            </a:r>
            <a:r>
              <a:rPr lang="en-US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Label(s)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to a node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2400" u="sng" dirty="0"/>
              <a:t>EX.13</a:t>
            </a:r>
            <a:r>
              <a:rPr lang="en-US" sz="2400" dirty="0"/>
              <a:t> Update Label for Johan to be Parent and Employee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325187" y="2366785"/>
            <a:ext cx="8081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(j {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name:"Joey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j:User:Member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3E79D-026D-D745-B26D-D46139DE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71" y="2195058"/>
            <a:ext cx="3791493" cy="40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1F-D798-4A5A-A5D1-9C0B2F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36D64-8329-444B-8AF3-BA252DEAE2C9}"/>
              </a:ext>
            </a:extLst>
          </p:cNvPr>
          <p:cNvPicPr/>
          <p:nvPr/>
        </p:nvPicPr>
        <p:blipFill rotWithShape="1">
          <a:blip r:embed="rId2"/>
          <a:srcRect t="15928"/>
          <a:stretch/>
        </p:blipFill>
        <p:spPr>
          <a:xfrm>
            <a:off x="1193075" y="2350384"/>
            <a:ext cx="10058400" cy="34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4.1 </a:t>
            </a:r>
            <a:r>
              <a:rPr lang="it-IT" sz="2400" dirty="0">
                <a:solidFill>
                  <a:srgbClr val="0070C0"/>
                </a:solidFill>
              </a:rPr>
              <a:t>Delete a specific node</a:t>
            </a:r>
          </a:p>
          <a:p>
            <a:r>
              <a:rPr lang="en-US" sz="2400" u="sng" dirty="0"/>
              <a:t>EX.14</a:t>
            </a:r>
            <a:r>
              <a:rPr lang="en-US" sz="2400" dirty="0"/>
              <a:t> Delete Kim’s node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621243" y="1716424"/>
            <a:ext cx="9080140" cy="106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(k {name: ‘Kim'})</a:t>
            </a:r>
          </a:p>
          <a:p>
            <a:pPr marL="914400">
              <a:lnSpc>
                <a:spcPct val="115000"/>
              </a:lnSpc>
            </a:pPr>
            <a:r>
              <a:rPr lang="en-US" sz="2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DETACH DELETE k;</a:t>
            </a:r>
          </a:p>
        </p:txBody>
      </p:sp>
    </p:spTree>
    <p:extLst>
      <p:ext uri="{BB962C8B-B14F-4D97-AF65-F5344CB8AC3E}">
        <p14:creationId xmlns:p14="http://schemas.microsoft.com/office/powerpoint/2010/main" val="11643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232327" y="2272435"/>
            <a:ext cx="9654873" cy="4024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Neo4j is an open-source, NoSQL  graph database.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Property</a:t>
            </a:r>
            <a:r>
              <a:rPr lang="en-US" sz="3200" dirty="0"/>
              <a:t> Graph data model</a:t>
            </a:r>
            <a:endParaRPr sz="3200" dirty="0"/>
          </a:p>
          <a:p>
            <a:pPr>
              <a:lnSpc>
                <a:spcPct val="200000"/>
              </a:lnSpc>
            </a:pPr>
            <a:r>
              <a:rPr lang="en-US" sz="3200" b="1" dirty="0"/>
              <a:t>Cypher</a:t>
            </a:r>
            <a:r>
              <a:rPr lang="en-US" sz="3200" dirty="0"/>
              <a:t> Graph query language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  <p:pic>
        <p:nvPicPr>
          <p:cNvPr id="4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CC20CCEF-7151-475E-AB27-95C9AC33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94" y="724281"/>
            <a:ext cx="3016883" cy="16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4.2 </a:t>
            </a:r>
            <a:r>
              <a:rPr lang="it-IT" sz="2400" dirty="0">
                <a:solidFill>
                  <a:srgbClr val="0070C0"/>
                </a:solidFill>
              </a:rPr>
              <a:t>Delete a specific relationship</a:t>
            </a:r>
          </a:p>
          <a:p>
            <a:r>
              <a:rPr lang="en-US" sz="2400" u="sng" dirty="0"/>
              <a:t>EX.15</a:t>
            </a:r>
            <a:r>
              <a:rPr lang="en-US" sz="2400" dirty="0"/>
              <a:t> Undo a reaction of Monica on a Joey’s post.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001486" y="1621652"/>
            <a:ext cx="10772105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(m{name: 'Monica'})-[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re:REACTED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]-&gt;(p)&lt;-[:POSTED]-       </a:t>
            </a:r>
            <a:b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(j{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name:'Joey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'})</a:t>
            </a:r>
          </a:p>
          <a:p>
            <a:pPr marL="14288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DELETE 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re;</a:t>
            </a:r>
          </a:p>
        </p:txBody>
      </p:sp>
    </p:spTree>
    <p:extLst>
      <p:ext uri="{BB962C8B-B14F-4D97-AF65-F5344CB8AC3E}">
        <p14:creationId xmlns:p14="http://schemas.microsoft.com/office/powerpoint/2010/main" val="983501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4.3 </a:t>
            </a:r>
            <a:r>
              <a:rPr lang="it-IT" sz="2400" dirty="0">
                <a:solidFill>
                  <a:srgbClr val="0070C0"/>
                </a:solidFill>
              </a:rPr>
              <a:t>Remove Label from a node</a:t>
            </a:r>
          </a:p>
          <a:p>
            <a:r>
              <a:rPr lang="en-US" sz="2400" u="sng" dirty="0"/>
              <a:t>EX.16</a:t>
            </a:r>
            <a:r>
              <a:rPr lang="en-US" sz="2400" dirty="0"/>
              <a:t> Remove label </a:t>
            </a:r>
            <a:r>
              <a:rPr lang="en-US" sz="2400" dirty="0">
                <a:solidFill>
                  <a:srgbClr val="C00000"/>
                </a:solidFill>
              </a:rPr>
              <a:t>Member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</a:rPr>
              <a:t>Joey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001487" y="1684716"/>
            <a:ext cx="10458996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(j {name: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'Joey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'})</a:t>
            </a: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REMOVE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j:Member</a:t>
            </a:r>
            <a:endParaRPr lang="en-US" sz="24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2559D-4637-6249-B2D5-9A991A88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11" y="933449"/>
            <a:ext cx="3729076" cy="52430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B1426A-FE6D-514D-9056-17E6C6E49FE6}"/>
              </a:ext>
            </a:extLst>
          </p:cNvPr>
          <p:cNvSpPr/>
          <p:nvPr/>
        </p:nvSpPr>
        <p:spPr>
          <a:xfrm>
            <a:off x="7779657" y="1828800"/>
            <a:ext cx="1770743" cy="12085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3654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4.4 </a:t>
            </a:r>
            <a:r>
              <a:rPr lang="it-IT" sz="2400" dirty="0">
                <a:solidFill>
                  <a:srgbClr val="0070C0"/>
                </a:solidFill>
              </a:rPr>
              <a:t>Remove a property</a:t>
            </a:r>
          </a:p>
          <a:p>
            <a:r>
              <a:rPr lang="en-US" sz="2400" u="sng" dirty="0"/>
              <a:t>EX.17 </a:t>
            </a:r>
            <a:r>
              <a:rPr lang="en-US" sz="2400" dirty="0"/>
              <a:t>Remove DOB property Joey’s node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866502" y="1496944"/>
            <a:ext cx="10458996" cy="135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(j {name: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Joey'})</a:t>
            </a: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REMOVE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j.dob</a:t>
            </a:r>
            <a:endParaRPr lang="en-US" sz="24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j;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808FC-89A5-C248-BB55-9DFE8660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66" y="1496944"/>
            <a:ext cx="3584121" cy="4645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0A86C-DEAB-5E40-8E2D-4E303CEAAFA3}"/>
              </a:ext>
            </a:extLst>
          </p:cNvPr>
          <p:cNvSpPr/>
          <p:nvPr/>
        </p:nvSpPr>
        <p:spPr>
          <a:xfrm>
            <a:off x="7497083" y="3562234"/>
            <a:ext cx="2764517" cy="20112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08329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ED68-6969-4FBC-AF1E-EBDD432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6F6-F7B6-492D-81B9-158B2AE95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2113" y="369638"/>
            <a:ext cx="10058400" cy="3760788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4.5 </a:t>
            </a:r>
            <a:r>
              <a:rPr lang="it-IT" sz="2400" dirty="0">
                <a:solidFill>
                  <a:srgbClr val="0070C0"/>
                </a:solidFill>
              </a:rPr>
              <a:t>Delete ALL nodes</a:t>
            </a:r>
          </a:p>
          <a:p>
            <a:r>
              <a:rPr lang="en-US" sz="2400" u="sng" dirty="0"/>
              <a:t>EX.18</a:t>
            </a:r>
            <a:r>
              <a:rPr lang="en-US" sz="2400" dirty="0"/>
              <a:t> Delete ALL nodes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EB93-72F8-40BD-957B-9A4FC20FB5DF}"/>
              </a:ext>
            </a:extLst>
          </p:cNvPr>
          <p:cNvSpPr txBox="1"/>
          <p:nvPr/>
        </p:nvSpPr>
        <p:spPr>
          <a:xfrm>
            <a:off x="1820093" y="1467915"/>
            <a:ext cx="10458996" cy="77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pt-BR" sz="20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MATCH (n)</a:t>
            </a:r>
          </a:p>
          <a:p>
            <a:pPr marL="914400">
              <a:lnSpc>
                <a:spcPct val="115000"/>
              </a:lnSpc>
            </a:pPr>
            <a:r>
              <a:rPr lang="pt-BR" sz="2000" dirty="0">
                <a:solidFill>
                  <a:srgbClr val="717172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DETACH DELETE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319D6-FBC6-4131-BC34-70E969FC92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155" y="2790358"/>
            <a:ext cx="6821988" cy="31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4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37F-8694-604B-9F32-FF65D8C9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89E6-86F9-7340-9A31-4BB4783C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TH" dirty="0"/>
              <a:t> Migrating SQL to Cypher </a:t>
            </a:r>
            <a:r>
              <a:rPr lang="en-US" altLang="en-US" sz="2000" dirty="0">
                <a:solidFill>
                  <a:srgbClr val="0070C0"/>
                </a:solidFill>
                <a:hlinkClick r:id="rId2"/>
              </a:rPr>
              <a:t>https://neo4j.com/developer/guide-sql-to-cypher/</a:t>
            </a:r>
            <a:r>
              <a:rPr lang="en-TH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Patterns Matching </a:t>
            </a:r>
            <a:r>
              <a:rPr lang="en-US" dirty="0">
                <a:hlinkClick r:id="rId3"/>
              </a:rPr>
              <a:t>https://neo4j.com/docs/cypher-manual/current/syntax/patterns/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Aggregating functions </a:t>
            </a:r>
            <a:r>
              <a:rPr lang="en-TH" dirty="0"/>
              <a:t> </a:t>
            </a:r>
            <a:r>
              <a:rPr lang="en-US" dirty="0">
                <a:hlinkClick r:id="rId4"/>
              </a:rPr>
              <a:t>https://neo4j.com/docs/cypher-manual/current/functions/aggregating/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SET property using MAP </a:t>
            </a:r>
            <a:r>
              <a:rPr lang="en-US" dirty="0">
                <a:hlinkClick r:id="rId5"/>
              </a:rPr>
              <a:t>https://neo4j.com/docs/cypher-manual/current/clauses/set/#set-setting-properties-using-map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75925-8DAF-214A-89DB-0BD2618A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9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44" y="2897025"/>
            <a:ext cx="3214307" cy="21977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5400" dirty="0">
                <a:solidFill>
                  <a:schemeClr val="tx1"/>
                </a:solidFill>
                <a:latin typeface="Black boys on mopeds" panose="00000400000000000000" pitchFamily="2" charset="0"/>
                <a:sym typeface="Roboto Slab"/>
              </a:rPr>
              <a:t>Thank</a:t>
            </a:r>
            <a:r>
              <a:rPr lang="en-US" sz="4000" dirty="0">
                <a:solidFill>
                  <a:schemeClr val="tx1"/>
                </a:solidFill>
                <a:sym typeface="Roboto Slab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Black boys on mopeds" panose="00000400000000000000" pitchFamily="2" charset="0"/>
                <a:sym typeface="Roboto Slab"/>
              </a:rPr>
              <a:t>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45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2FF4A50-5318-43BB-AC62-45CD14B88AC1}" type="slidenum">
              <a:rPr lang="en-US" altLang="en-US">
                <a:latin typeface="Arial Black" panose="020B0A04020102020204" pitchFamily="34" charset="0"/>
              </a:rPr>
              <a:pPr eaLnBrk="1" hangingPunct="1"/>
              <a:t>46</a:t>
            </a:fld>
            <a:endParaRPr lang="th-TH" altLang="en-US" dirty="0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  <a:endParaRPr lang="th-TH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70C0"/>
                </a:solidFill>
              </a:rPr>
              <a:t>https://neo4j.com/docs/cypher-refcard/current/</a:t>
            </a:r>
          </a:p>
          <a:p>
            <a:pPr marL="444500" indent="-444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70C0"/>
                </a:solidFill>
              </a:rPr>
              <a:t>https://neo4j.com/developer/ </a:t>
            </a:r>
          </a:p>
          <a:p>
            <a:pPr marL="444500" indent="-444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70C0"/>
                </a:solidFill>
              </a:rPr>
              <a:t>https://neo4j.com/docs/cypher-manual/current/clauses</a:t>
            </a:r>
          </a:p>
          <a:p>
            <a:pPr marL="444500" indent="-444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70C0"/>
                </a:solidFill>
              </a:rPr>
              <a:t>https://neo4j.com/docs/cypher-manual/current/introduction/#cypher-introduction</a:t>
            </a:r>
          </a:p>
          <a:p>
            <a:pPr marL="444500" indent="-444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70C0"/>
                </a:solidFill>
              </a:rPr>
              <a:t>https://neo4j.com/developer/guide-sql-to-cypher/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th-TH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69975"/>
            <a:ext cx="10058400" cy="800554"/>
          </a:xfrm>
        </p:spPr>
        <p:txBody>
          <a:bodyPr>
            <a:normAutofit/>
          </a:bodyPr>
          <a:lstStyle/>
          <a:p>
            <a:r>
              <a:rPr lang="en-US" sz="3600" b="1" dirty="0"/>
              <a:t>Property Graph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4C676-9556-44B5-9361-902D680EF459}"/>
              </a:ext>
            </a:extLst>
          </p:cNvPr>
          <p:cNvPicPr/>
          <p:nvPr/>
        </p:nvPicPr>
        <p:blipFill rotWithShape="1">
          <a:blip r:embed="rId2"/>
          <a:srcRect t="22032" b="4604"/>
          <a:stretch/>
        </p:blipFill>
        <p:spPr bwMode="auto">
          <a:xfrm>
            <a:off x="1066800" y="1216812"/>
            <a:ext cx="9762885" cy="4835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54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E6D16C48-61C2-4503-B3E8-85407FE92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7FD9-E566-4A68-978E-C7C16B33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FAC07-F3CF-441A-8E11-F28FBDE4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1" y="1422401"/>
            <a:ext cx="7363523" cy="24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7651-EF15-434D-B6F9-AA3462846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35" y="1976845"/>
            <a:ext cx="9936481" cy="4470321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uses patterns to describe graph data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familiar SQL-like clauses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declarative, describing what to find, not how to find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614E-0E86-4249-8C46-E9D090FD3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AC157E1E-FC81-4264-9D8F-6EFFB226C70B}"/>
              </a:ext>
            </a:extLst>
          </p:cNvPr>
          <p:cNvSpPr txBox="1">
            <a:spLocks/>
          </p:cNvSpPr>
          <p:nvPr/>
        </p:nvSpPr>
        <p:spPr>
          <a:xfrm>
            <a:off x="1236616" y="881713"/>
            <a:ext cx="10058400" cy="800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Cypher</a:t>
            </a:r>
            <a:r>
              <a:rPr lang="th-TH" sz="3600" b="1" dirty="0"/>
              <a:t> </a:t>
            </a:r>
            <a:r>
              <a:rPr lang="en-US" sz="3600" b="1" dirty="0"/>
              <a:t>Query Language (CQL)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209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5656" y="344147"/>
            <a:ext cx="10058400" cy="800554"/>
          </a:xfrm>
        </p:spPr>
        <p:txBody>
          <a:bodyPr>
            <a:noAutofit/>
          </a:bodyPr>
          <a:lstStyle/>
          <a:p>
            <a:r>
              <a:rPr lang="en-US" sz="3600" b="1" dirty="0"/>
              <a:t>Cypher Query Language Syntax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E0B9-5F8D-4D9A-94EE-627082B3EED6}"/>
              </a:ext>
            </a:extLst>
          </p:cNvPr>
          <p:cNvPicPr/>
          <p:nvPr/>
        </p:nvPicPr>
        <p:blipFill rotWithShape="1">
          <a:blip r:embed="rId3"/>
          <a:srcRect t="21159"/>
          <a:stretch/>
        </p:blipFill>
        <p:spPr>
          <a:xfrm>
            <a:off x="1778861" y="1600200"/>
            <a:ext cx="8634277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4215-E723-4305-8833-3C1A136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33577F-1D16-4776-895F-DB8932D3F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485" y="355033"/>
            <a:ext cx="10058400" cy="800554"/>
          </a:xfrm>
        </p:spPr>
        <p:txBody>
          <a:bodyPr>
            <a:noAutofit/>
          </a:bodyPr>
          <a:lstStyle/>
          <a:p>
            <a:r>
              <a:rPr lang="en-US" sz="3600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5CB4D-2532-4F01-B7B0-62E5036D20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8645" y="425904"/>
            <a:ext cx="8834947" cy="5389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68CB5-4BE4-4396-B2EC-50E201893B82}"/>
              </a:ext>
            </a:extLst>
          </p:cNvPr>
          <p:cNvSpPr txBox="1"/>
          <p:nvPr/>
        </p:nvSpPr>
        <p:spPr>
          <a:xfrm>
            <a:off x="1779565" y="3517902"/>
            <a:ext cx="2144486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ts val="3000"/>
              </a:lnSpc>
            </a:pPr>
            <a:r>
              <a:rPr lang="en-US" sz="3200" dirty="0">
                <a:effectLst/>
                <a:latin typeface="Itim" panose="00000500000000000000" pitchFamily="2" charset="-34"/>
                <a:ea typeface="Calibri" panose="020F0502020204030204" pitchFamily="34" charset="0"/>
                <a:cs typeface="Itim" panose="00000500000000000000" pitchFamily="2" charset="-34"/>
              </a:rPr>
              <a:t>Who is b? </a:t>
            </a:r>
          </a:p>
          <a:p>
            <a:pPr marL="228600">
              <a:lnSpc>
                <a:spcPts val="3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Itim" panose="00000500000000000000" pitchFamily="2" charset="-34"/>
                <a:ea typeface="Calibri" panose="020F0502020204030204" pitchFamily="34" charset="0"/>
                <a:cs typeface="Itim" panose="00000500000000000000" pitchFamily="2" charset="-34"/>
              </a:rPr>
              <a:t>Who is c?</a:t>
            </a:r>
          </a:p>
        </p:txBody>
      </p:sp>
      <p:grpSp>
        <p:nvGrpSpPr>
          <p:cNvPr id="12" name="Graphic 3" descr="Thought">
            <a:extLst>
              <a:ext uri="{FF2B5EF4-FFF2-40B4-BE49-F238E27FC236}">
                <a16:creationId xmlns:a16="http://schemas.microsoft.com/office/drawing/2014/main" id="{F3698B6E-370F-4AA1-A04F-664B9F1C0551}"/>
              </a:ext>
            </a:extLst>
          </p:cNvPr>
          <p:cNvGrpSpPr/>
          <p:nvPr/>
        </p:nvGrpSpPr>
        <p:grpSpPr>
          <a:xfrm>
            <a:off x="971304" y="2994823"/>
            <a:ext cx="3170516" cy="3128135"/>
            <a:chOff x="971304" y="2994823"/>
            <a:chExt cx="3170516" cy="3128135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11774E-0DB5-4BD0-8B42-FA1D4EDDE4DE}"/>
                </a:ext>
              </a:extLst>
            </p:cNvPr>
            <p:cNvSpPr/>
            <p:nvPr/>
          </p:nvSpPr>
          <p:spPr>
            <a:xfrm>
              <a:off x="971304" y="5252935"/>
              <a:ext cx="788091" cy="870023"/>
            </a:xfrm>
            <a:custGeom>
              <a:avLst/>
              <a:gdLst>
                <a:gd name="connsiteX0" fmla="*/ 499070 w 1129538"/>
                <a:gd name="connsiteY0" fmla="*/ 76249 h 1344282"/>
                <a:gd name="connsiteX1" fmla="*/ 518663 w 1129538"/>
                <a:gd name="connsiteY1" fmla="*/ 76695 h 1344282"/>
                <a:gd name="connsiteX2" fmla="*/ 922220 w 1129538"/>
                <a:gd name="connsiteY2" fmla="*/ 518792 h 1344282"/>
                <a:gd name="connsiteX3" fmla="*/ 922144 w 1129538"/>
                <a:gd name="connsiteY3" fmla="*/ 520519 h 1344282"/>
                <a:gd name="connsiteX4" fmla="*/ 922144 w 1129538"/>
                <a:gd name="connsiteY4" fmla="*/ 550851 h 1344282"/>
                <a:gd name="connsiteX5" fmla="*/ 932262 w 1129538"/>
                <a:gd name="connsiteY5" fmla="*/ 568480 h 1344282"/>
                <a:gd name="connsiteX6" fmla="*/ 1047519 w 1129538"/>
                <a:gd name="connsiteY6" fmla="*/ 769269 h 1344282"/>
                <a:gd name="connsiteX7" fmla="*/ 1047192 w 1129538"/>
                <a:gd name="connsiteY7" fmla="*/ 769841 h 1344282"/>
                <a:gd name="connsiteX8" fmla="*/ 921953 w 1129538"/>
                <a:gd name="connsiteY8" fmla="*/ 769841 h 1344282"/>
                <a:gd name="connsiteX9" fmla="*/ 921953 w 1129538"/>
                <a:gd name="connsiteY9" fmla="*/ 846090 h 1344282"/>
                <a:gd name="connsiteX10" fmla="*/ 921953 w 1129538"/>
                <a:gd name="connsiteY10" fmla="*/ 946993 h 1344282"/>
                <a:gd name="connsiteX11" fmla="*/ 921953 w 1129538"/>
                <a:gd name="connsiteY11" fmla="*/ 949048 h 1344282"/>
                <a:gd name="connsiteX12" fmla="*/ 869612 w 1129538"/>
                <a:gd name="connsiteY12" fmla="*/ 1048137 h 1344282"/>
                <a:gd name="connsiteX13" fmla="*/ 797824 w 1129538"/>
                <a:gd name="connsiteY13" fmla="*/ 1068781 h 1344282"/>
                <a:gd name="connsiteX14" fmla="*/ 644698 w 1129538"/>
                <a:gd name="connsiteY14" fmla="*/ 1068781 h 1344282"/>
                <a:gd name="connsiteX15" fmla="*/ 644698 w 1129538"/>
                <a:gd name="connsiteY15" fmla="*/ 1268038 h 1344282"/>
                <a:gd name="connsiteX16" fmla="*/ 272501 w 1129538"/>
                <a:gd name="connsiteY16" fmla="*/ 1268038 h 1344282"/>
                <a:gd name="connsiteX17" fmla="*/ 272501 w 1129538"/>
                <a:gd name="connsiteY17" fmla="*/ 886818 h 1344282"/>
                <a:gd name="connsiteX18" fmla="*/ 243012 w 1129538"/>
                <a:gd name="connsiteY18" fmla="*/ 863943 h 1344282"/>
                <a:gd name="connsiteX19" fmla="*/ 76763 w 1129538"/>
                <a:gd name="connsiteY19" fmla="*/ 522589 h 1344282"/>
                <a:gd name="connsiteX20" fmla="*/ 76763 w 1129538"/>
                <a:gd name="connsiteY20" fmla="*/ 520683 h 1344282"/>
                <a:gd name="connsiteX21" fmla="*/ 76676 w 1129538"/>
                <a:gd name="connsiteY21" fmla="*/ 518777 h 1344282"/>
                <a:gd name="connsiteX22" fmla="*/ 76676 w 1129538"/>
                <a:gd name="connsiteY22" fmla="*/ 480351 h 1344282"/>
                <a:gd name="connsiteX23" fmla="*/ 499070 w 1129538"/>
                <a:gd name="connsiteY23" fmla="*/ 76249 h 1344282"/>
                <a:gd name="connsiteX24" fmla="*/ 499070 w 1129538"/>
                <a:gd name="connsiteY24" fmla="*/ 0 h 1344282"/>
                <a:gd name="connsiteX25" fmla="*/ 515 w 1129538"/>
                <a:gd name="connsiteY25" fmla="*/ 476905 h 1344282"/>
                <a:gd name="connsiteX26" fmla="*/ 515 w 1129538"/>
                <a:gd name="connsiteY26" fmla="*/ 522250 h 1344282"/>
                <a:gd name="connsiteX27" fmla="*/ 196253 w 1129538"/>
                <a:gd name="connsiteY27" fmla="*/ 924153 h 1344282"/>
                <a:gd name="connsiteX28" fmla="*/ 196253 w 1129538"/>
                <a:gd name="connsiteY28" fmla="*/ 1344283 h 1344282"/>
                <a:gd name="connsiteX29" fmla="*/ 720946 w 1129538"/>
                <a:gd name="connsiteY29" fmla="*/ 1344283 h 1344282"/>
                <a:gd name="connsiteX30" fmla="*/ 720946 w 1129538"/>
                <a:gd name="connsiteY30" fmla="*/ 1145034 h 1344282"/>
                <a:gd name="connsiteX31" fmla="*/ 802308 w 1129538"/>
                <a:gd name="connsiteY31" fmla="*/ 1145034 h 1344282"/>
                <a:gd name="connsiteX32" fmla="*/ 998229 w 1129538"/>
                <a:gd name="connsiteY32" fmla="*/ 949044 h 1344282"/>
                <a:gd name="connsiteX33" fmla="*/ 998202 w 1129538"/>
                <a:gd name="connsiteY33" fmla="*/ 945891 h 1344282"/>
                <a:gd name="connsiteX34" fmla="*/ 998202 w 1129538"/>
                <a:gd name="connsiteY34" fmla="*/ 846093 h 1344282"/>
                <a:gd name="connsiteX35" fmla="*/ 1071252 w 1129538"/>
                <a:gd name="connsiteY35" fmla="*/ 846093 h 1344282"/>
                <a:gd name="connsiteX36" fmla="*/ 1112769 w 1129538"/>
                <a:gd name="connsiteY36" fmla="*/ 729814 h 1344282"/>
                <a:gd name="connsiteX37" fmla="*/ 998396 w 1129538"/>
                <a:gd name="connsiteY37" fmla="*/ 530523 h 1344282"/>
                <a:gd name="connsiteX38" fmla="*/ 998396 w 1129538"/>
                <a:gd name="connsiteY38" fmla="*/ 522246 h 1344282"/>
                <a:gd name="connsiteX39" fmla="*/ 522124 w 1129538"/>
                <a:gd name="connsiteY39" fmla="*/ 522 h 1344282"/>
                <a:gd name="connsiteX40" fmla="*/ 499070 w 1129538"/>
                <a:gd name="connsiteY40" fmla="*/ 0 h 134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29538" h="1344282">
                  <a:moveTo>
                    <a:pt x="499070" y="76249"/>
                  </a:moveTo>
                  <a:cubicBezTo>
                    <a:pt x="505552" y="76249"/>
                    <a:pt x="512117" y="76397"/>
                    <a:pt x="518663" y="76695"/>
                  </a:cubicBezTo>
                  <a:cubicBezTo>
                    <a:pt x="752063" y="87598"/>
                    <a:pt x="932594" y="285368"/>
                    <a:pt x="922220" y="518792"/>
                  </a:cubicBezTo>
                  <a:lnTo>
                    <a:pt x="922144" y="520519"/>
                  </a:lnTo>
                  <a:lnTo>
                    <a:pt x="922144" y="550851"/>
                  </a:lnTo>
                  <a:lnTo>
                    <a:pt x="932262" y="568480"/>
                  </a:lnTo>
                  <a:lnTo>
                    <a:pt x="1047519" y="769269"/>
                  </a:lnTo>
                  <a:cubicBezTo>
                    <a:pt x="1047702" y="769585"/>
                    <a:pt x="1047554" y="769841"/>
                    <a:pt x="1047192" y="769841"/>
                  </a:cubicBezTo>
                  <a:lnTo>
                    <a:pt x="921953" y="769841"/>
                  </a:lnTo>
                  <a:lnTo>
                    <a:pt x="921953" y="846090"/>
                  </a:lnTo>
                  <a:lnTo>
                    <a:pt x="921953" y="946993"/>
                  </a:lnTo>
                  <a:lnTo>
                    <a:pt x="921953" y="949048"/>
                  </a:lnTo>
                  <a:cubicBezTo>
                    <a:pt x="922003" y="988709"/>
                    <a:pt x="902403" y="1025823"/>
                    <a:pt x="869612" y="1048137"/>
                  </a:cubicBezTo>
                  <a:cubicBezTo>
                    <a:pt x="848331" y="1062140"/>
                    <a:pt x="823295" y="1069342"/>
                    <a:pt x="797824" y="1068781"/>
                  </a:cubicBezTo>
                  <a:lnTo>
                    <a:pt x="644698" y="1068781"/>
                  </a:lnTo>
                  <a:lnTo>
                    <a:pt x="644698" y="1268038"/>
                  </a:lnTo>
                  <a:lnTo>
                    <a:pt x="272501" y="1268038"/>
                  </a:lnTo>
                  <a:lnTo>
                    <a:pt x="272501" y="886818"/>
                  </a:lnTo>
                  <a:lnTo>
                    <a:pt x="243012" y="863943"/>
                  </a:lnTo>
                  <a:cubicBezTo>
                    <a:pt x="143663" y="777363"/>
                    <a:pt x="83675" y="654191"/>
                    <a:pt x="76763" y="522589"/>
                  </a:cubicBezTo>
                  <a:lnTo>
                    <a:pt x="76763" y="520683"/>
                  </a:lnTo>
                  <a:lnTo>
                    <a:pt x="76676" y="518777"/>
                  </a:lnTo>
                  <a:cubicBezTo>
                    <a:pt x="76096" y="506024"/>
                    <a:pt x="76096" y="493096"/>
                    <a:pt x="76676" y="480351"/>
                  </a:cubicBezTo>
                  <a:cubicBezTo>
                    <a:pt x="86465" y="254236"/>
                    <a:pt x="272745" y="76024"/>
                    <a:pt x="499070" y="76249"/>
                  </a:cubicBezTo>
                  <a:close/>
                  <a:moveTo>
                    <a:pt x="499070" y="0"/>
                  </a:moveTo>
                  <a:cubicBezTo>
                    <a:pt x="232158" y="229"/>
                    <a:pt x="12587" y="210263"/>
                    <a:pt x="515" y="476905"/>
                  </a:cubicBezTo>
                  <a:cubicBezTo>
                    <a:pt x="-172" y="492010"/>
                    <a:pt x="-172" y="507126"/>
                    <a:pt x="515" y="522250"/>
                  </a:cubicBezTo>
                  <a:cubicBezTo>
                    <a:pt x="-154" y="679338"/>
                    <a:pt x="72164" y="827828"/>
                    <a:pt x="196253" y="924153"/>
                  </a:cubicBezTo>
                  <a:lnTo>
                    <a:pt x="196253" y="1344283"/>
                  </a:lnTo>
                  <a:lnTo>
                    <a:pt x="720946" y="1344283"/>
                  </a:lnTo>
                  <a:lnTo>
                    <a:pt x="720946" y="1145034"/>
                  </a:lnTo>
                  <a:lnTo>
                    <a:pt x="802308" y="1145034"/>
                  </a:lnTo>
                  <a:cubicBezTo>
                    <a:pt x="910531" y="1145011"/>
                    <a:pt x="998244" y="1057268"/>
                    <a:pt x="998229" y="949044"/>
                  </a:cubicBezTo>
                  <a:lnTo>
                    <a:pt x="998202" y="945891"/>
                  </a:lnTo>
                  <a:lnTo>
                    <a:pt x="998202" y="846093"/>
                  </a:lnTo>
                  <a:lnTo>
                    <a:pt x="1071252" y="846093"/>
                  </a:lnTo>
                  <a:cubicBezTo>
                    <a:pt x="1114447" y="841099"/>
                    <a:pt x="1152613" y="791293"/>
                    <a:pt x="1112769" y="729814"/>
                  </a:cubicBezTo>
                  <a:lnTo>
                    <a:pt x="998396" y="530523"/>
                  </a:lnTo>
                  <a:lnTo>
                    <a:pt x="998396" y="522246"/>
                  </a:lnTo>
                  <a:cubicBezTo>
                    <a:pt x="1010939" y="246661"/>
                    <a:pt x="797710" y="13080"/>
                    <a:pt x="522124" y="522"/>
                  </a:cubicBezTo>
                  <a:cubicBezTo>
                    <a:pt x="514419" y="175"/>
                    <a:pt x="499070" y="0"/>
                    <a:pt x="499070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FA998B-3F8C-4537-A188-E9F1A6BE6A98}"/>
                </a:ext>
              </a:extLst>
            </p:cNvPr>
            <p:cNvSpPr/>
            <p:nvPr/>
          </p:nvSpPr>
          <p:spPr>
            <a:xfrm>
              <a:off x="1674550" y="5034947"/>
              <a:ext cx="210030" cy="210069"/>
            </a:xfrm>
            <a:custGeom>
              <a:avLst/>
              <a:gdLst>
                <a:gd name="connsiteX0" fmla="*/ 105006 w 210030"/>
                <a:gd name="connsiteY0" fmla="*/ 76249 h 210069"/>
                <a:gd name="connsiteX1" fmla="*/ 133767 w 210030"/>
                <a:gd name="connsiteY1" fmla="*/ 105116 h 210069"/>
                <a:gd name="connsiteX2" fmla="*/ 133187 w 210030"/>
                <a:gd name="connsiteY2" fmla="*/ 110816 h 210069"/>
                <a:gd name="connsiteX3" fmla="*/ 110786 w 210030"/>
                <a:gd name="connsiteY3" fmla="*/ 133229 h 210069"/>
                <a:gd name="connsiteX4" fmla="*/ 76840 w 210030"/>
                <a:gd name="connsiteY4" fmla="*/ 110774 h 210069"/>
                <a:gd name="connsiteX5" fmla="*/ 99295 w 210030"/>
                <a:gd name="connsiteY5" fmla="*/ 76828 h 210069"/>
                <a:gd name="connsiteX6" fmla="*/ 105006 w 210030"/>
                <a:gd name="connsiteY6" fmla="*/ 76249 h 210069"/>
                <a:gd name="connsiteX7" fmla="*/ 105006 w 210030"/>
                <a:gd name="connsiteY7" fmla="*/ 0 h 210069"/>
                <a:gd name="connsiteX8" fmla="*/ 0 w 210030"/>
                <a:gd name="connsiteY8" fmla="*/ 105036 h 210069"/>
                <a:gd name="connsiteX9" fmla="*/ 213 w 210030"/>
                <a:gd name="connsiteY9" fmla="*/ 111742 h 210069"/>
                <a:gd name="connsiteX10" fmla="*/ 98307 w 210030"/>
                <a:gd name="connsiteY10" fmla="*/ 209852 h 210069"/>
                <a:gd name="connsiteX11" fmla="*/ 209813 w 210030"/>
                <a:gd name="connsiteY11" fmla="*/ 111735 h 210069"/>
                <a:gd name="connsiteX12" fmla="*/ 111693 w 210030"/>
                <a:gd name="connsiteY12" fmla="*/ 229 h 210069"/>
                <a:gd name="connsiteX13" fmla="*/ 105010 w 210030"/>
                <a:gd name="connsiteY13" fmla="*/ 15 h 21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030" h="210069">
                  <a:moveTo>
                    <a:pt x="105006" y="76249"/>
                  </a:moveTo>
                  <a:cubicBezTo>
                    <a:pt x="120919" y="76279"/>
                    <a:pt x="133797" y="89203"/>
                    <a:pt x="133767" y="105116"/>
                  </a:cubicBezTo>
                  <a:cubicBezTo>
                    <a:pt x="133763" y="107030"/>
                    <a:pt x="133569" y="108940"/>
                    <a:pt x="133187" y="110816"/>
                  </a:cubicBezTo>
                  <a:cubicBezTo>
                    <a:pt x="130301" y="121777"/>
                    <a:pt x="121742" y="130336"/>
                    <a:pt x="110786" y="133229"/>
                  </a:cubicBezTo>
                  <a:cubicBezTo>
                    <a:pt x="95212" y="136401"/>
                    <a:pt x="80012" y="126348"/>
                    <a:pt x="76840" y="110774"/>
                  </a:cubicBezTo>
                  <a:cubicBezTo>
                    <a:pt x="73664" y="95200"/>
                    <a:pt x="83717" y="80000"/>
                    <a:pt x="99295" y="76828"/>
                  </a:cubicBezTo>
                  <a:cubicBezTo>
                    <a:pt x="101174" y="76443"/>
                    <a:pt x="103088" y="76253"/>
                    <a:pt x="105006" y="76249"/>
                  </a:cubicBezTo>
                  <a:moveTo>
                    <a:pt x="105006" y="0"/>
                  </a:moveTo>
                  <a:cubicBezTo>
                    <a:pt x="47004" y="8"/>
                    <a:pt x="-8" y="47034"/>
                    <a:pt x="0" y="105036"/>
                  </a:cubicBezTo>
                  <a:cubicBezTo>
                    <a:pt x="0" y="107271"/>
                    <a:pt x="69" y="109508"/>
                    <a:pt x="213" y="111742"/>
                  </a:cubicBezTo>
                  <a:cubicBezTo>
                    <a:pt x="5410" y="163615"/>
                    <a:pt x="46435" y="204648"/>
                    <a:pt x="98307" y="209852"/>
                  </a:cubicBezTo>
                  <a:cubicBezTo>
                    <a:pt x="156192" y="213550"/>
                    <a:pt x="206115" y="169619"/>
                    <a:pt x="209813" y="111735"/>
                  </a:cubicBezTo>
                  <a:cubicBezTo>
                    <a:pt x="213508" y="53847"/>
                    <a:pt x="169581" y="3927"/>
                    <a:pt x="111693" y="229"/>
                  </a:cubicBezTo>
                  <a:cubicBezTo>
                    <a:pt x="109470" y="88"/>
                    <a:pt x="107240" y="15"/>
                    <a:pt x="105010" y="15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10AE1D-FA6D-4239-9393-8A6CFB3B7F79}"/>
                </a:ext>
              </a:extLst>
            </p:cNvPr>
            <p:cNvSpPr/>
            <p:nvPr/>
          </p:nvSpPr>
          <p:spPr>
            <a:xfrm>
              <a:off x="1863371" y="4669378"/>
              <a:ext cx="365494" cy="365569"/>
            </a:xfrm>
            <a:custGeom>
              <a:avLst/>
              <a:gdLst>
                <a:gd name="connsiteX0" fmla="*/ 182758 w 365494"/>
                <a:gd name="connsiteY0" fmla="*/ 76256 h 365569"/>
                <a:gd name="connsiteX1" fmla="*/ 289247 w 365494"/>
                <a:gd name="connsiteY1" fmla="*/ 183027 h 365569"/>
                <a:gd name="connsiteX2" fmla="*/ 289029 w 365494"/>
                <a:gd name="connsiteY2" fmla="*/ 189684 h 365569"/>
                <a:gd name="connsiteX3" fmla="*/ 189605 w 365494"/>
                <a:gd name="connsiteY3" fmla="*/ 289108 h 365569"/>
                <a:gd name="connsiteX4" fmla="*/ 76486 w 365494"/>
                <a:gd name="connsiteY4" fmla="*/ 189592 h 365569"/>
                <a:gd name="connsiteX5" fmla="*/ 176002 w 365494"/>
                <a:gd name="connsiteY5" fmla="*/ 76474 h 365569"/>
                <a:gd name="connsiteX6" fmla="*/ 182743 w 365494"/>
                <a:gd name="connsiteY6" fmla="*/ 76256 h 365569"/>
                <a:gd name="connsiteX7" fmla="*/ 180978 w 365494"/>
                <a:gd name="connsiteY7" fmla="*/ 8 h 365569"/>
                <a:gd name="connsiteX8" fmla="*/ 9 w 365494"/>
                <a:gd name="connsiteY8" fmla="*/ 184560 h 365569"/>
                <a:gd name="connsiteX9" fmla="*/ 142 w 365494"/>
                <a:gd name="connsiteY9" fmla="*/ 189943 h 365569"/>
                <a:gd name="connsiteX10" fmla="*/ 175625 w 365494"/>
                <a:gd name="connsiteY10" fmla="*/ 365429 h 365569"/>
                <a:gd name="connsiteX11" fmla="*/ 365354 w 365494"/>
                <a:gd name="connsiteY11" fmla="*/ 189867 h 365569"/>
                <a:gd name="connsiteX12" fmla="*/ 189788 w 365494"/>
                <a:gd name="connsiteY12" fmla="*/ 137 h 365569"/>
                <a:gd name="connsiteX13" fmla="*/ 182743 w 365494"/>
                <a:gd name="connsiteY13" fmla="*/ 0 h 3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5494" h="365569">
                  <a:moveTo>
                    <a:pt x="182758" y="76256"/>
                  </a:moveTo>
                  <a:cubicBezTo>
                    <a:pt x="241649" y="76333"/>
                    <a:pt x="289323" y="124137"/>
                    <a:pt x="289247" y="183027"/>
                  </a:cubicBezTo>
                  <a:cubicBezTo>
                    <a:pt x="289243" y="185250"/>
                    <a:pt x="289170" y="187469"/>
                    <a:pt x="289029" y="189684"/>
                  </a:cubicBezTo>
                  <a:cubicBezTo>
                    <a:pt x="283692" y="242227"/>
                    <a:pt x="242148" y="283771"/>
                    <a:pt x="189605" y="289108"/>
                  </a:cubicBezTo>
                  <a:cubicBezTo>
                    <a:pt x="130886" y="292864"/>
                    <a:pt x="80242" y="248308"/>
                    <a:pt x="76486" y="189592"/>
                  </a:cubicBezTo>
                  <a:cubicBezTo>
                    <a:pt x="72731" y="130873"/>
                    <a:pt x="117287" y="80229"/>
                    <a:pt x="176002" y="76474"/>
                  </a:cubicBezTo>
                  <a:cubicBezTo>
                    <a:pt x="178248" y="76329"/>
                    <a:pt x="180493" y="76256"/>
                    <a:pt x="182743" y="76256"/>
                  </a:cubicBezTo>
                  <a:moveTo>
                    <a:pt x="180978" y="8"/>
                  </a:moveTo>
                  <a:cubicBezTo>
                    <a:pt x="80043" y="999"/>
                    <a:pt x="-979" y="83622"/>
                    <a:pt x="9" y="184560"/>
                  </a:cubicBezTo>
                  <a:cubicBezTo>
                    <a:pt x="28" y="186356"/>
                    <a:pt x="74" y="188147"/>
                    <a:pt x="142" y="189943"/>
                  </a:cubicBezTo>
                  <a:cubicBezTo>
                    <a:pt x="6376" y="284156"/>
                    <a:pt x="81412" y="359192"/>
                    <a:pt x="175625" y="365429"/>
                  </a:cubicBezTo>
                  <a:cubicBezTo>
                    <a:pt x="276498" y="369341"/>
                    <a:pt x="361443" y="290736"/>
                    <a:pt x="365354" y="189867"/>
                  </a:cubicBezTo>
                  <a:cubicBezTo>
                    <a:pt x="369266" y="88994"/>
                    <a:pt x="290661" y="4049"/>
                    <a:pt x="189788" y="137"/>
                  </a:cubicBezTo>
                  <a:cubicBezTo>
                    <a:pt x="187440" y="46"/>
                    <a:pt x="185091" y="0"/>
                    <a:pt x="182743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3EB25D-1D9C-4FF5-96E9-8ED569F45C31}"/>
                </a:ext>
              </a:extLst>
            </p:cNvPr>
            <p:cNvSpPr/>
            <p:nvPr/>
          </p:nvSpPr>
          <p:spPr>
            <a:xfrm>
              <a:off x="1521455" y="2994823"/>
              <a:ext cx="2620365" cy="1830055"/>
            </a:xfrm>
            <a:custGeom>
              <a:avLst/>
              <a:gdLst>
                <a:gd name="connsiteX0" fmla="*/ 1340421 w 2620365"/>
                <a:gd name="connsiteY0" fmla="*/ 76249 h 1830055"/>
                <a:gd name="connsiteX1" fmla="*/ 1648351 w 2620365"/>
                <a:gd name="connsiteY1" fmla="*/ 332036 h 1830055"/>
                <a:gd name="connsiteX2" fmla="*/ 1648691 w 2620365"/>
                <a:gd name="connsiteY2" fmla="*/ 332353 h 1830055"/>
                <a:gd name="connsiteX3" fmla="*/ 1648915 w 2620365"/>
                <a:gd name="connsiteY3" fmla="*/ 332254 h 1830055"/>
                <a:gd name="connsiteX4" fmla="*/ 1844596 w 2620365"/>
                <a:gd name="connsiteY4" fmla="*/ 266142 h 1830055"/>
                <a:gd name="connsiteX5" fmla="*/ 2161105 w 2620365"/>
                <a:gd name="connsiteY5" fmla="*/ 582574 h 1830055"/>
                <a:gd name="connsiteX6" fmla="*/ 2151764 w 2620365"/>
                <a:gd name="connsiteY6" fmla="*/ 654782 h 1830055"/>
                <a:gd name="connsiteX7" fmla="*/ 2152199 w 2620365"/>
                <a:gd name="connsiteY7" fmla="*/ 655220 h 1830055"/>
                <a:gd name="connsiteX8" fmla="*/ 2224353 w 2620365"/>
                <a:gd name="connsiteY8" fmla="*/ 645872 h 1830055"/>
                <a:gd name="connsiteX9" fmla="*/ 2224387 w 2620365"/>
                <a:gd name="connsiteY9" fmla="*/ 645872 h 1830055"/>
                <a:gd name="connsiteX10" fmla="*/ 2231025 w 2620365"/>
                <a:gd name="connsiteY10" fmla="*/ 645872 h 1830055"/>
                <a:gd name="connsiteX11" fmla="*/ 2544018 w 2620365"/>
                <a:gd name="connsiteY11" fmla="*/ 965796 h 1830055"/>
                <a:gd name="connsiteX12" fmla="*/ 2227776 w 2620365"/>
                <a:gd name="connsiteY12" fmla="*/ 1278808 h 1830055"/>
                <a:gd name="connsiteX13" fmla="*/ 2224387 w 2620365"/>
                <a:gd name="connsiteY13" fmla="*/ 1278789 h 1830055"/>
                <a:gd name="connsiteX14" fmla="*/ 2098367 w 2620365"/>
                <a:gd name="connsiteY14" fmla="*/ 1250535 h 1830055"/>
                <a:gd name="connsiteX15" fmla="*/ 2097906 w 2620365"/>
                <a:gd name="connsiteY15" fmla="*/ 1250650 h 1830055"/>
                <a:gd name="connsiteX16" fmla="*/ 2097860 w 2620365"/>
                <a:gd name="connsiteY16" fmla="*/ 1250863 h 1830055"/>
                <a:gd name="connsiteX17" fmla="*/ 2097860 w 2620365"/>
                <a:gd name="connsiteY17" fmla="*/ 1278789 h 1830055"/>
                <a:gd name="connsiteX18" fmla="*/ 1781455 w 2620365"/>
                <a:gd name="connsiteY18" fmla="*/ 1595267 h 1830055"/>
                <a:gd name="connsiteX19" fmla="*/ 1780643 w 2620365"/>
                <a:gd name="connsiteY19" fmla="*/ 1595267 h 1830055"/>
                <a:gd name="connsiteX20" fmla="*/ 1528912 w 2620365"/>
                <a:gd name="connsiteY20" fmla="*/ 1466273 h 1830055"/>
                <a:gd name="connsiteX21" fmla="*/ 1528271 w 2620365"/>
                <a:gd name="connsiteY21" fmla="*/ 1466449 h 1830055"/>
                <a:gd name="connsiteX22" fmla="*/ 1213067 w 2620365"/>
                <a:gd name="connsiteY22" fmla="*/ 1753719 h 1830055"/>
                <a:gd name="connsiteX23" fmla="*/ 1212590 w 2620365"/>
                <a:gd name="connsiteY23" fmla="*/ 1753719 h 1830055"/>
                <a:gd name="connsiteX24" fmla="*/ 895533 w 2620365"/>
                <a:gd name="connsiteY24" fmla="*/ 1437036 h 1830055"/>
                <a:gd name="connsiteX25" fmla="*/ 898583 w 2620365"/>
                <a:gd name="connsiteY25" fmla="*/ 1403078 h 1830055"/>
                <a:gd name="connsiteX26" fmla="*/ 898000 w 2620365"/>
                <a:gd name="connsiteY26" fmla="*/ 1402758 h 1830055"/>
                <a:gd name="connsiteX27" fmla="*/ 734946 w 2620365"/>
                <a:gd name="connsiteY27" fmla="*/ 1467303 h 1830055"/>
                <a:gd name="connsiteX28" fmla="*/ 705037 w 2620365"/>
                <a:gd name="connsiteY28" fmla="*/ 1468717 h 1830055"/>
                <a:gd name="connsiteX29" fmla="*/ 392536 w 2620365"/>
                <a:gd name="connsiteY29" fmla="*/ 1184180 h 1830055"/>
                <a:gd name="connsiteX30" fmla="*/ 392208 w 2620365"/>
                <a:gd name="connsiteY30" fmla="*/ 1183852 h 1830055"/>
                <a:gd name="connsiteX31" fmla="*/ 379901 w 2620365"/>
                <a:gd name="connsiteY31" fmla="*/ 1183620 h 1830055"/>
                <a:gd name="connsiteX32" fmla="*/ 76508 w 2620365"/>
                <a:gd name="connsiteY32" fmla="*/ 854568 h 1830055"/>
                <a:gd name="connsiteX33" fmla="*/ 389333 w 2620365"/>
                <a:gd name="connsiteY33" fmla="*/ 550935 h 1830055"/>
                <a:gd name="connsiteX34" fmla="*/ 461529 w 2620365"/>
                <a:gd name="connsiteY34" fmla="*/ 560287 h 1830055"/>
                <a:gd name="connsiteX35" fmla="*/ 461960 w 2620365"/>
                <a:gd name="connsiteY35" fmla="*/ 559852 h 1830055"/>
                <a:gd name="connsiteX36" fmla="*/ 452612 w 2620365"/>
                <a:gd name="connsiteY36" fmla="*/ 487641 h 1830055"/>
                <a:gd name="connsiteX37" fmla="*/ 769017 w 2620365"/>
                <a:gd name="connsiteY37" fmla="*/ 171209 h 1830055"/>
                <a:gd name="connsiteX38" fmla="*/ 1031141 w 2620365"/>
                <a:gd name="connsiteY38" fmla="*/ 312947 h 1830055"/>
                <a:gd name="connsiteX39" fmla="*/ 1031782 w 2620365"/>
                <a:gd name="connsiteY39" fmla="*/ 312848 h 1830055"/>
                <a:gd name="connsiteX40" fmla="*/ 1332552 w 2620365"/>
                <a:gd name="connsiteY40" fmla="*/ 76386 h 1830055"/>
                <a:gd name="connsiteX41" fmla="*/ 1340421 w 2620365"/>
                <a:gd name="connsiteY41" fmla="*/ 76249 h 1830055"/>
                <a:gd name="connsiteX42" fmla="*/ 1340421 w 2620365"/>
                <a:gd name="connsiteY42" fmla="*/ 0 h 1830055"/>
                <a:gd name="connsiteX43" fmla="*/ 1340421 w 2620365"/>
                <a:gd name="connsiteY43" fmla="*/ 0 h 1830055"/>
                <a:gd name="connsiteX44" fmla="*/ 1338019 w 2620365"/>
                <a:gd name="connsiteY44" fmla="*/ 0 h 1830055"/>
                <a:gd name="connsiteX45" fmla="*/ 1010249 w 2620365"/>
                <a:gd name="connsiteY45" fmla="*/ 178582 h 1830055"/>
                <a:gd name="connsiteX46" fmla="*/ 769135 w 2620365"/>
                <a:gd name="connsiteY46" fmla="*/ 94941 h 1830055"/>
                <a:gd name="connsiteX47" fmla="*/ 376611 w 2620365"/>
                <a:gd name="connsiteY47" fmla="*/ 475041 h 1830055"/>
                <a:gd name="connsiteX48" fmla="*/ 335 w 2620365"/>
                <a:gd name="connsiteY48" fmla="*/ 883467 h 1830055"/>
                <a:gd name="connsiteX49" fmla="*/ 327850 w 2620365"/>
                <a:gd name="connsiteY49" fmla="*/ 1254683 h 1830055"/>
                <a:gd name="connsiteX50" fmla="*/ 705075 w 2620365"/>
                <a:gd name="connsiteY50" fmla="*/ 1544966 h 1830055"/>
                <a:gd name="connsiteX51" fmla="*/ 742151 w 2620365"/>
                <a:gd name="connsiteY51" fmla="*/ 1543216 h 1830055"/>
                <a:gd name="connsiteX52" fmla="*/ 829307 w 2620365"/>
                <a:gd name="connsiteY52" fmla="*/ 1524802 h 1830055"/>
                <a:gd name="connsiteX53" fmla="*/ 1301290 w 2620365"/>
                <a:gd name="connsiteY53" fmla="*/ 1819903 h 1830055"/>
                <a:gd name="connsiteX54" fmla="*/ 1567425 w 2620365"/>
                <a:gd name="connsiteY54" fmla="*/ 1607250 h 1830055"/>
                <a:gd name="connsiteX55" fmla="*/ 1780643 w 2620365"/>
                <a:gd name="connsiteY55" fmla="*/ 1671523 h 1830055"/>
                <a:gd name="connsiteX56" fmla="*/ 2167467 w 2620365"/>
                <a:gd name="connsiteY56" fmla="*/ 1349880 h 1830055"/>
                <a:gd name="connsiteX57" fmla="*/ 2222309 w 2620365"/>
                <a:gd name="connsiteY57" fmla="*/ 1355019 h 1830055"/>
                <a:gd name="connsiteX58" fmla="*/ 2227769 w 2620365"/>
                <a:gd name="connsiteY58" fmla="*/ 1355065 h 1830055"/>
                <a:gd name="connsiteX59" fmla="*/ 2620366 w 2620365"/>
                <a:gd name="connsiteY59" fmla="*/ 962209 h 1830055"/>
                <a:gd name="connsiteX60" fmla="*/ 2237117 w 2620365"/>
                <a:gd name="connsiteY60" fmla="*/ 569726 h 1830055"/>
                <a:gd name="connsiteX61" fmla="*/ 1844791 w 2620365"/>
                <a:gd name="connsiteY61" fmla="*/ 189893 h 1830055"/>
                <a:gd name="connsiteX62" fmla="*/ 1691489 w 2620365"/>
                <a:gd name="connsiteY62" fmla="*/ 220748 h 1830055"/>
                <a:gd name="connsiteX63" fmla="*/ 1340429 w 2620365"/>
                <a:gd name="connsiteY63" fmla="*/ 0 h 183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620365" h="1830055">
                  <a:moveTo>
                    <a:pt x="1340421" y="76249"/>
                  </a:moveTo>
                  <a:cubicBezTo>
                    <a:pt x="1491252" y="76281"/>
                    <a:pt x="1620654" y="183771"/>
                    <a:pt x="1648351" y="332036"/>
                  </a:cubicBezTo>
                  <a:cubicBezTo>
                    <a:pt x="1648355" y="332215"/>
                    <a:pt x="1648508" y="332360"/>
                    <a:pt x="1648691" y="332353"/>
                  </a:cubicBezTo>
                  <a:cubicBezTo>
                    <a:pt x="1648774" y="332353"/>
                    <a:pt x="1648855" y="332315"/>
                    <a:pt x="1648915" y="332254"/>
                  </a:cubicBezTo>
                  <a:cubicBezTo>
                    <a:pt x="1705237" y="289558"/>
                    <a:pt x="1773921" y="266356"/>
                    <a:pt x="1844596" y="266142"/>
                  </a:cubicBezTo>
                  <a:cubicBezTo>
                    <a:pt x="2019171" y="266619"/>
                    <a:pt x="2160586" y="407999"/>
                    <a:pt x="2161105" y="582574"/>
                  </a:cubicBezTo>
                  <a:cubicBezTo>
                    <a:pt x="2161272" y="606955"/>
                    <a:pt x="2158131" y="631247"/>
                    <a:pt x="2151764" y="654782"/>
                  </a:cubicBezTo>
                  <a:cubicBezTo>
                    <a:pt x="2151676" y="655110"/>
                    <a:pt x="2151871" y="655304"/>
                    <a:pt x="2152199" y="655220"/>
                  </a:cubicBezTo>
                  <a:cubicBezTo>
                    <a:pt x="2175756" y="649052"/>
                    <a:pt x="2200003" y="645910"/>
                    <a:pt x="2224353" y="645872"/>
                  </a:cubicBezTo>
                  <a:lnTo>
                    <a:pt x="2224387" y="645872"/>
                  </a:lnTo>
                  <a:cubicBezTo>
                    <a:pt x="2225497" y="645872"/>
                    <a:pt x="2229919" y="645872"/>
                    <a:pt x="2231025" y="645872"/>
                  </a:cubicBezTo>
                  <a:cubicBezTo>
                    <a:pt x="2405798" y="647786"/>
                    <a:pt x="2545932" y="791023"/>
                    <a:pt x="2544018" y="965796"/>
                  </a:cubicBezTo>
                  <a:cubicBezTo>
                    <a:pt x="2542119" y="1139136"/>
                    <a:pt x="2401124" y="1278690"/>
                    <a:pt x="2227776" y="1278808"/>
                  </a:cubicBezTo>
                  <a:lnTo>
                    <a:pt x="2224387" y="1278789"/>
                  </a:lnTo>
                  <a:cubicBezTo>
                    <a:pt x="2180948" y="1277611"/>
                    <a:pt x="2138150" y="1268015"/>
                    <a:pt x="2098367" y="1250535"/>
                  </a:cubicBezTo>
                  <a:cubicBezTo>
                    <a:pt x="2098207" y="1250440"/>
                    <a:pt x="2098001" y="1250490"/>
                    <a:pt x="2097906" y="1250650"/>
                  </a:cubicBezTo>
                  <a:cubicBezTo>
                    <a:pt x="2097868" y="1250711"/>
                    <a:pt x="2097853" y="1250787"/>
                    <a:pt x="2097860" y="1250863"/>
                  </a:cubicBezTo>
                  <a:lnTo>
                    <a:pt x="2097860" y="1278789"/>
                  </a:lnTo>
                  <a:cubicBezTo>
                    <a:pt x="2097365" y="1453342"/>
                    <a:pt x="1956007" y="1594733"/>
                    <a:pt x="1781455" y="1595267"/>
                  </a:cubicBezTo>
                  <a:lnTo>
                    <a:pt x="1780643" y="1595267"/>
                  </a:lnTo>
                  <a:cubicBezTo>
                    <a:pt x="1680868" y="1595259"/>
                    <a:pt x="1587188" y="1547257"/>
                    <a:pt x="1528912" y="1466273"/>
                  </a:cubicBezTo>
                  <a:cubicBezTo>
                    <a:pt x="1528610" y="1465850"/>
                    <a:pt x="1528321" y="1465930"/>
                    <a:pt x="1528271" y="1466449"/>
                  </a:cubicBezTo>
                  <a:cubicBezTo>
                    <a:pt x="1512907" y="1629114"/>
                    <a:pt x="1376456" y="1753472"/>
                    <a:pt x="1213067" y="1753719"/>
                  </a:cubicBezTo>
                  <a:lnTo>
                    <a:pt x="1212590" y="1753719"/>
                  </a:lnTo>
                  <a:cubicBezTo>
                    <a:pt x="1037641" y="1753689"/>
                    <a:pt x="895769" y="1611985"/>
                    <a:pt x="895533" y="1437036"/>
                  </a:cubicBezTo>
                  <a:cubicBezTo>
                    <a:pt x="895811" y="1425663"/>
                    <a:pt x="896829" y="1414318"/>
                    <a:pt x="898583" y="1403078"/>
                  </a:cubicBezTo>
                  <a:cubicBezTo>
                    <a:pt x="898644" y="1402602"/>
                    <a:pt x="898381" y="1402461"/>
                    <a:pt x="898000" y="1402758"/>
                  </a:cubicBezTo>
                  <a:cubicBezTo>
                    <a:pt x="850870" y="1439304"/>
                    <a:pt x="794321" y="1461691"/>
                    <a:pt x="734946" y="1467303"/>
                  </a:cubicBezTo>
                  <a:cubicBezTo>
                    <a:pt x="724892" y="1468252"/>
                    <a:pt x="714923" y="1468725"/>
                    <a:pt x="705037" y="1468717"/>
                  </a:cubicBezTo>
                  <a:cubicBezTo>
                    <a:pt x="543150" y="1468473"/>
                    <a:pt x="407911" y="1345335"/>
                    <a:pt x="392536" y="1184180"/>
                  </a:cubicBezTo>
                  <a:cubicBezTo>
                    <a:pt x="392528" y="1184005"/>
                    <a:pt x="392383" y="1183860"/>
                    <a:pt x="392208" y="1183852"/>
                  </a:cubicBezTo>
                  <a:cubicBezTo>
                    <a:pt x="390588" y="1183852"/>
                    <a:pt x="382707" y="1183730"/>
                    <a:pt x="379901" y="1183620"/>
                  </a:cubicBezTo>
                  <a:cubicBezTo>
                    <a:pt x="205258" y="1176536"/>
                    <a:pt x="69424" y="1029216"/>
                    <a:pt x="76508" y="854568"/>
                  </a:cubicBezTo>
                  <a:cubicBezTo>
                    <a:pt x="83336" y="686227"/>
                    <a:pt x="220858" y="552742"/>
                    <a:pt x="389333" y="550935"/>
                  </a:cubicBezTo>
                  <a:cubicBezTo>
                    <a:pt x="413699" y="550973"/>
                    <a:pt x="437957" y="554118"/>
                    <a:pt x="461529" y="560287"/>
                  </a:cubicBezTo>
                  <a:cubicBezTo>
                    <a:pt x="461850" y="560371"/>
                    <a:pt x="462048" y="560176"/>
                    <a:pt x="461960" y="559852"/>
                  </a:cubicBezTo>
                  <a:cubicBezTo>
                    <a:pt x="455792" y="536276"/>
                    <a:pt x="452650" y="512010"/>
                    <a:pt x="452612" y="487641"/>
                  </a:cubicBezTo>
                  <a:cubicBezTo>
                    <a:pt x="453115" y="313100"/>
                    <a:pt x="594477" y="171728"/>
                    <a:pt x="769017" y="171209"/>
                  </a:cubicBezTo>
                  <a:cubicBezTo>
                    <a:pt x="874671" y="171356"/>
                    <a:pt x="973169" y="224618"/>
                    <a:pt x="1031141" y="312947"/>
                  </a:cubicBezTo>
                  <a:cubicBezTo>
                    <a:pt x="1031381" y="313329"/>
                    <a:pt x="1031667" y="313264"/>
                    <a:pt x="1031782" y="312848"/>
                  </a:cubicBezTo>
                  <a:cubicBezTo>
                    <a:pt x="1069216" y="176519"/>
                    <a:pt x="1191241" y="80585"/>
                    <a:pt x="1332552" y="76386"/>
                  </a:cubicBezTo>
                  <a:cubicBezTo>
                    <a:pt x="1334523" y="76317"/>
                    <a:pt x="1339765" y="76249"/>
                    <a:pt x="1340421" y="76249"/>
                  </a:cubicBezTo>
                  <a:moveTo>
                    <a:pt x="1340421" y="0"/>
                  </a:moveTo>
                  <a:lnTo>
                    <a:pt x="1340421" y="0"/>
                  </a:lnTo>
                  <a:lnTo>
                    <a:pt x="1338019" y="0"/>
                  </a:lnTo>
                  <a:cubicBezTo>
                    <a:pt x="1205991" y="1806"/>
                    <a:pt x="1083353" y="68625"/>
                    <a:pt x="1010249" y="178582"/>
                  </a:cubicBezTo>
                  <a:cubicBezTo>
                    <a:pt x="941564" y="124394"/>
                    <a:pt x="856623" y="94929"/>
                    <a:pt x="769135" y="94941"/>
                  </a:cubicBezTo>
                  <a:cubicBezTo>
                    <a:pt x="557561" y="95938"/>
                    <a:pt x="384411" y="263607"/>
                    <a:pt x="376611" y="475041"/>
                  </a:cubicBezTo>
                  <a:cubicBezTo>
                    <a:pt x="159920" y="483920"/>
                    <a:pt x="-8544" y="666776"/>
                    <a:pt x="335" y="883467"/>
                  </a:cubicBezTo>
                  <a:cubicBezTo>
                    <a:pt x="7941" y="1069105"/>
                    <a:pt x="144606" y="1224009"/>
                    <a:pt x="327850" y="1254683"/>
                  </a:cubicBezTo>
                  <a:cubicBezTo>
                    <a:pt x="372642" y="1426170"/>
                    <a:pt x="527835" y="1545595"/>
                    <a:pt x="705075" y="1544966"/>
                  </a:cubicBezTo>
                  <a:cubicBezTo>
                    <a:pt x="717374" y="1544966"/>
                    <a:pt x="729856" y="1544375"/>
                    <a:pt x="742151" y="1543216"/>
                  </a:cubicBezTo>
                  <a:cubicBezTo>
                    <a:pt x="771812" y="1540421"/>
                    <a:pt x="801053" y="1534241"/>
                    <a:pt x="829307" y="1524802"/>
                  </a:cubicBezTo>
                  <a:cubicBezTo>
                    <a:pt x="878152" y="1736628"/>
                    <a:pt x="1089468" y="1868748"/>
                    <a:pt x="1301290" y="1819903"/>
                  </a:cubicBezTo>
                  <a:cubicBezTo>
                    <a:pt x="1417672" y="1793068"/>
                    <a:pt x="1515572" y="1714840"/>
                    <a:pt x="1567425" y="1607250"/>
                  </a:cubicBezTo>
                  <a:cubicBezTo>
                    <a:pt x="1630662" y="1649110"/>
                    <a:pt x="1704806" y="1671462"/>
                    <a:pt x="1780643" y="1671523"/>
                  </a:cubicBezTo>
                  <a:cubicBezTo>
                    <a:pt x="1969983" y="1670814"/>
                    <a:pt x="2132222" y="1535915"/>
                    <a:pt x="2167467" y="1349880"/>
                  </a:cubicBezTo>
                  <a:cubicBezTo>
                    <a:pt x="2185615" y="1352808"/>
                    <a:pt x="2203934" y="1354527"/>
                    <a:pt x="2222309" y="1355019"/>
                  </a:cubicBezTo>
                  <a:lnTo>
                    <a:pt x="2227769" y="1355065"/>
                  </a:lnTo>
                  <a:cubicBezTo>
                    <a:pt x="2444666" y="1354992"/>
                    <a:pt x="2620438" y="1179106"/>
                    <a:pt x="2620366" y="962209"/>
                  </a:cubicBezTo>
                  <a:cubicBezTo>
                    <a:pt x="2620297" y="749055"/>
                    <a:pt x="2450209" y="574869"/>
                    <a:pt x="2237117" y="569726"/>
                  </a:cubicBezTo>
                  <a:cubicBezTo>
                    <a:pt x="2229229" y="358453"/>
                    <a:pt x="2056209" y="190942"/>
                    <a:pt x="1844791" y="189893"/>
                  </a:cubicBezTo>
                  <a:cubicBezTo>
                    <a:pt x="1792171" y="190111"/>
                    <a:pt x="1740097" y="200591"/>
                    <a:pt x="1691489" y="220748"/>
                  </a:cubicBezTo>
                  <a:cubicBezTo>
                    <a:pt x="1626594" y="85835"/>
                    <a:pt x="1490139" y="32"/>
                    <a:pt x="1340429" y="0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3961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Microsoft Macintosh PowerPoint</Application>
  <PresentationFormat>Widescreen</PresentationFormat>
  <Paragraphs>282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Arial Black</vt:lpstr>
      <vt:lpstr>Black boys on mopeds</vt:lpstr>
      <vt:lpstr>Bookman Old Style</vt:lpstr>
      <vt:lpstr>Calibri</vt:lpstr>
      <vt:lpstr>Courier New</vt:lpstr>
      <vt:lpstr>Franklin Gothic Book</vt:lpstr>
      <vt:lpstr>Helvetica</vt:lpstr>
      <vt:lpstr>Itim</vt:lpstr>
      <vt:lpstr>Lucida Console</vt:lpstr>
      <vt:lpstr>Times New Roman</vt:lpstr>
      <vt:lpstr>Wingdings</vt:lpstr>
      <vt:lpstr>1_RetrospectVTI</vt:lpstr>
      <vt:lpstr>AT82.02</vt:lpstr>
      <vt:lpstr>Outline</vt:lpstr>
      <vt:lpstr>PowerPoint Presentation</vt:lpstr>
      <vt:lpstr>PowerPoint Presentation</vt:lpstr>
      <vt:lpstr>Property Graph Model</vt:lpstr>
      <vt:lpstr>PowerPoint Presentation</vt:lpstr>
      <vt:lpstr>PowerPoint Presentation</vt:lpstr>
      <vt:lpstr>Cypher Query Language Syntax</vt:lpstr>
      <vt:lpstr>Example</vt:lpstr>
      <vt:lpstr>Getting Started</vt:lpstr>
      <vt:lpstr>CRUD operations</vt:lpstr>
      <vt:lpstr>Case Study: Social Network</vt:lpstr>
      <vt:lpstr>1. CREATE </vt:lpstr>
      <vt:lpstr>PowerPoint Presentation</vt:lpstr>
      <vt:lpstr>Your Turn (1)</vt:lpstr>
      <vt:lpstr>1. CREATE</vt:lpstr>
      <vt:lpstr>1. CREATE</vt:lpstr>
      <vt:lpstr>Your Turn (2)</vt:lpstr>
      <vt:lpstr>2. QUERY </vt:lpstr>
      <vt:lpstr>PowerPoint Presentation</vt:lpstr>
      <vt:lpstr>PowerPoint Presentation</vt:lpstr>
      <vt:lpstr>PowerPoint Presentation</vt:lpstr>
      <vt:lpstr>PowerPoint Presentation</vt:lpstr>
      <vt:lpstr>More Patterns</vt:lpstr>
      <vt:lpstr>Your Turn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 (4)</vt:lpstr>
      <vt:lpstr>3.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 Thank You.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2020-09-03T15:47:04Z</dcterms:created>
  <dcterms:modified xsi:type="dcterms:W3CDTF">2021-10-21T11:27:27Z</dcterms:modified>
</cp:coreProperties>
</file>