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8" r:id="rId9"/>
    <p:sldId id="266" r:id="rId10"/>
    <p:sldId id="267" r:id="rId11"/>
    <p:sldId id="272" r:id="rId12"/>
    <p:sldId id="269" r:id="rId13"/>
    <p:sldId id="270" r:id="rId14"/>
    <p:sldId id="273" r:id="rId15"/>
    <p:sldId id="271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F8CEBF-A87A-4934-A94E-378656366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4332-053C-4AD3-9F7E-C54334DB3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1559-2A50-427B-BD1C-793EF4AADAC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F5E3-0ADB-4842-99C9-BF7DD9857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F9D2-4DC5-4E03-9554-2CA5C6C57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6A0B0-582C-412A-90FF-53EFB311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68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3E44F-2CB5-4B60-8E85-55E3D2402118}" type="datetimeFigureOut">
              <a:rPr lang="en-US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7B82-1A9E-447F-9643-91E677CE10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8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Introduce the problem/need for Healthcare IoT, as well as the challenges the systems currently face. </a:t>
            </a:r>
          </a:p>
          <a:p>
            <a:r>
              <a:rPr lang="en-US">
                <a:cs typeface="Calibri"/>
              </a:rPr>
              <a:t>-Simple IoT only data collection, transmission, and visualiztion for users (ie no decision making), ECG Monitor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-Complex medical cyber-physical systems (MCPS) autonomously acutate sensor data, local decision making, Insulin regulator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-Decision vector sent to System Management to update Management Algorithm, can adjust data/transmission rate (state changes)</a:t>
            </a:r>
          </a:p>
          <a:p>
            <a:r>
              <a:rPr lang="en-US" dirty="0">
                <a:cs typeface="Calibri"/>
              </a:rPr>
              <a:t>-Local notification to update patient/providers about patient condition</a:t>
            </a:r>
          </a:p>
          <a:p>
            <a:r>
              <a:rPr lang="en-US" dirty="0">
                <a:cs typeface="Calibri"/>
              </a:rPr>
              <a:t>-System feedback to improve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56246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-Arrhythmia = irregular heartbeats (too fast, too slow)</a:t>
            </a:r>
          </a:p>
          <a:p>
            <a:r>
              <a:rPr lang="en-US" dirty="0">
                <a:cs typeface="Calibri"/>
              </a:rPr>
              <a:t>-CVD = cardiovascular diseases</a:t>
            </a:r>
          </a:p>
          <a:p>
            <a:r>
              <a:rPr lang="en-US" dirty="0">
                <a:cs typeface="Calibri"/>
              </a:rPr>
              <a:t>-ECG = electrocardiograph</a:t>
            </a:r>
          </a:p>
        </p:txBody>
      </p:sp>
    </p:spTree>
    <p:extLst>
      <p:ext uri="{BB962C8B-B14F-4D97-AF65-F5344CB8AC3E}">
        <p14:creationId xmlns:p14="http://schemas.microsoft.com/office/powerpoint/2010/main" val="238549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-RR peaks = heart rate variability, time interval between heartbeats</a:t>
            </a:r>
          </a:p>
          <a:p>
            <a:r>
              <a:rPr lang="en-US" dirty="0">
                <a:cs typeface="Calibri"/>
              </a:rPr>
              <a:t>-Temporal domain derived from separate study</a:t>
            </a:r>
          </a:p>
          <a:p>
            <a:r>
              <a:rPr lang="en-US" dirty="0">
                <a:cs typeface="Calibri"/>
              </a:rPr>
              <a:t>-All cycles aligned to visualize differences</a:t>
            </a:r>
          </a:p>
          <a:p>
            <a:r>
              <a:rPr lang="en-US" dirty="0">
                <a:cs typeface="Calibri"/>
              </a:rPr>
              <a:t>-Cross correlation is a measure of similarity of two series as a function of the displacement of one relative to other (comparing signals)</a:t>
            </a:r>
          </a:p>
          <a:p>
            <a:r>
              <a:rPr lang="en-US" dirty="0">
                <a:cs typeface="Calibri"/>
              </a:rPr>
              <a:t>-Triangle signal ??</a:t>
            </a:r>
          </a:p>
          <a:p>
            <a:r>
              <a:rPr lang="en-US" dirty="0">
                <a:cs typeface="Calibri"/>
              </a:rPr>
              <a:t>-SVM = supervised machine learning algorithm, low computation costs compared to other alternatives (neural networks, </a:t>
            </a:r>
            <a:r>
              <a:rPr lang="en-US" dirty="0" err="1">
                <a:cs typeface="Calibri"/>
              </a:rPr>
              <a:t>ect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686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-Each red dot is a decision sent from </a:t>
            </a:r>
            <a:r>
              <a:rPr lang="en-US" i="1" dirty="0">
                <a:cs typeface="Calibri"/>
              </a:rPr>
              <a:t>Plan</a:t>
            </a:r>
            <a:r>
              <a:rPr lang="en-US" i="0" dirty="0">
                <a:cs typeface="Calibri"/>
              </a:rPr>
              <a:t>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13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-3 bytes per sample, 250 samples/s, 10 seconds = 7500 bytes + 500 bytes for header</a:t>
            </a:r>
          </a:p>
          <a:p>
            <a:r>
              <a:rPr lang="en-US" dirty="0">
                <a:cs typeface="Calibri"/>
              </a:rPr>
              <a:t>-RN-42 Bluetooth using 115200 bit/s baud rate</a:t>
            </a:r>
          </a:p>
          <a:p>
            <a:r>
              <a:rPr lang="en-US" dirty="0">
                <a:cs typeface="Calibri"/>
              </a:rPr>
              <a:t>-Cloud server is </a:t>
            </a:r>
            <a:r>
              <a:rPr lang="en-US" dirty="0" err="1">
                <a:cs typeface="Calibri"/>
              </a:rPr>
              <a:t>Linode</a:t>
            </a:r>
            <a:r>
              <a:rPr lang="en-US" dirty="0">
                <a:cs typeface="Calibri"/>
              </a:rPr>
              <a:t> VPS with two 2.5GHz Intel Xeon CPUs, 4gb ram, </a:t>
            </a:r>
            <a:r>
              <a:rPr lang="en-US" dirty="0" err="1">
                <a:cs typeface="Calibri"/>
              </a:rPr>
              <a:t>ssd</a:t>
            </a:r>
            <a:r>
              <a:rPr lang="en-US" dirty="0">
                <a:cs typeface="Calibri"/>
              </a:rPr>
              <a:t> storage, apache web server ubuntu </a:t>
            </a:r>
            <a:r>
              <a:rPr lang="en-US" dirty="0" err="1">
                <a:cs typeface="Calibri"/>
              </a:rPr>
              <a:t>linux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65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68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-Use cache size to estimate required bandwidth</a:t>
            </a:r>
          </a:p>
          <a:p>
            <a:r>
              <a:rPr lang="en-US" dirty="0">
                <a:cs typeface="Calibri"/>
              </a:rPr>
              <a:t>-1(normal) to 6(emergency)</a:t>
            </a:r>
          </a:p>
        </p:txBody>
      </p:sp>
    </p:spTree>
    <p:extLst>
      <p:ext uri="{BB962C8B-B14F-4D97-AF65-F5344CB8AC3E}">
        <p14:creationId xmlns:p14="http://schemas.microsoft.com/office/powerpoint/2010/main" val="247204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-Hierarchy includes enhanced MAPE-K model mapped to IoT layers (sensor, gateway, cloud)</a:t>
            </a:r>
          </a:p>
          <a:p>
            <a:r>
              <a:rPr lang="en-US" dirty="0">
                <a:cs typeface="Calibri"/>
              </a:rPr>
              <a:t>-closed loop control enables dynamic/personalized resource management</a:t>
            </a:r>
          </a:p>
          <a:p>
            <a:r>
              <a:rPr lang="en-US" dirty="0">
                <a:cs typeface="Calibri"/>
              </a:rPr>
              <a:t>-Instanced based algorithms struggle with </a:t>
            </a:r>
            <a:r>
              <a:rPr lang="en-US" dirty="0" err="1">
                <a:cs typeface="Calibri"/>
              </a:rPr>
              <a:t>HiCH</a:t>
            </a:r>
            <a:r>
              <a:rPr lang="en-US" dirty="0">
                <a:cs typeface="Calibri"/>
              </a:rPr>
              <a:t>, mostly linear works. Can lead to lowered accuracy, application-specific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50271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-Extension of "client-server" model used in the Internet to encompass "things" not suitable for human health scenarios (non-safety applications)</a:t>
            </a:r>
          </a:p>
          <a:p>
            <a:r>
              <a:rPr lang="en-US" dirty="0">
                <a:cs typeface="Calibri"/>
              </a:rPr>
              <a:t>-Similar issues involved with autonomous vehicles</a:t>
            </a:r>
          </a:p>
        </p:txBody>
      </p:sp>
    </p:spTree>
    <p:extLst>
      <p:ext uri="{BB962C8B-B14F-4D97-AF65-F5344CB8AC3E}">
        <p14:creationId xmlns:p14="http://schemas.microsoft.com/office/powerpoint/2010/main" val="323278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Existing computing models for healthcare IoT architecture</a:t>
            </a:r>
          </a:p>
          <a:p>
            <a:r>
              <a:rPr lang="en-US" dirty="0">
                <a:cs typeface="Calibri"/>
              </a:rPr>
              <a:t>-ODA most commonly used in CPS </a:t>
            </a:r>
            <a:r>
              <a:rPr lang="en-US" dirty="0" err="1">
                <a:cs typeface="Calibri"/>
              </a:rPr>
              <a:t>systems,local</a:t>
            </a:r>
            <a:r>
              <a:rPr lang="en-US" dirty="0">
                <a:cs typeface="Calibri"/>
              </a:rPr>
              <a:t> computation capacity at sensor network/centralized cloud IoT</a:t>
            </a:r>
          </a:p>
          <a:p>
            <a:r>
              <a:rPr lang="en-US" dirty="0">
                <a:cs typeface="Calibri"/>
              </a:rPr>
              <a:t>-MAPE-K provides automated management components for computational units and specifies system behaviors, all components access </a:t>
            </a:r>
            <a:r>
              <a:rPr lang="en-US" dirty="0" err="1">
                <a:cs typeface="Calibri"/>
              </a:rPr>
              <a:t>partiall</a:t>
            </a:r>
            <a:r>
              <a:rPr lang="en-US" dirty="0">
                <a:cs typeface="Calibri"/>
              </a:rPr>
              <a:t>/fully to shared knowledge base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i="1" dirty="0">
                <a:cs typeface="Calibri"/>
              </a:rPr>
              <a:t>Monitor</a:t>
            </a:r>
            <a:r>
              <a:rPr lang="en-US" dirty="0">
                <a:cs typeface="Calibri"/>
              </a:rPr>
              <a:t> collects data from different resources, closest component to </a:t>
            </a:r>
            <a:r>
              <a:rPr lang="en-US" dirty="0" err="1">
                <a:cs typeface="Calibri"/>
              </a:rPr>
              <a:t>sesing</a:t>
            </a:r>
            <a:r>
              <a:rPr lang="en-US" dirty="0">
                <a:cs typeface="Calibri"/>
              </a:rPr>
              <a:t> fabric, can track and determine events to be analyzed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i="1" dirty="0">
                <a:cs typeface="Calibri"/>
              </a:rPr>
              <a:t>Analyze </a:t>
            </a:r>
            <a:r>
              <a:rPr lang="en-US" dirty="0">
                <a:cs typeface="Calibri"/>
              </a:rPr>
              <a:t>data patterns, </a:t>
            </a:r>
            <a:r>
              <a:rPr lang="en-US" dirty="0" err="1">
                <a:cs typeface="Calibri"/>
              </a:rPr>
              <a:t>prdiction</a:t>
            </a:r>
            <a:r>
              <a:rPr lang="en-US" dirty="0">
                <a:cs typeface="Calibri"/>
              </a:rPr>
              <a:t> techniques and meta data exploited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i="1" dirty="0">
                <a:cs typeface="Calibri"/>
              </a:rPr>
              <a:t>Plan </a:t>
            </a:r>
            <a:r>
              <a:rPr lang="en-US" dirty="0">
                <a:cs typeface="Calibri"/>
              </a:rPr>
              <a:t>selecting or generating procedure for system from inputs from analyze component, either be single command or complicated plan.</a:t>
            </a:r>
          </a:p>
          <a:p>
            <a:r>
              <a:rPr lang="en-US" dirty="0">
                <a:cs typeface="Calibri"/>
              </a:rPr>
              <a:t>-</a:t>
            </a:r>
            <a:r>
              <a:rPr lang="en-US" i="1" dirty="0">
                <a:cs typeface="Calibri"/>
              </a:rPr>
              <a:t>Execute</a:t>
            </a:r>
            <a:r>
              <a:rPr lang="en-US" dirty="0">
                <a:cs typeface="Calibri"/>
              </a:rPr>
              <a:t> necessary changes to system to implement procedure from plan, adjust behavior of system</a:t>
            </a:r>
          </a:p>
        </p:txBody>
      </p:sp>
    </p:spTree>
    <p:extLst>
      <p:ext uri="{BB962C8B-B14F-4D97-AF65-F5344CB8AC3E}">
        <p14:creationId xmlns:p14="http://schemas.microsoft.com/office/powerpoint/2010/main" val="380923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-Gateway devices perform local data processing along with data transmission to the cloud, enables resource management at the local layer.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-Enables limited computation to locally handle basic, yet critical services (great for healthcare systems)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-Rule based methods for methods due to low computational power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-Therefore, machine learning algorithms for local decision making cannot be implemented in the fog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04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-Green line is command flow, purple line is data flow, blue arrows show closed loop effect</a:t>
            </a:r>
          </a:p>
        </p:txBody>
      </p:sp>
    </p:spTree>
    <p:extLst>
      <p:ext uri="{BB962C8B-B14F-4D97-AF65-F5344CB8AC3E}">
        <p14:creationId xmlns:p14="http://schemas.microsoft.com/office/powerpoint/2010/main" val="134794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-Analog to digital converter</a:t>
            </a:r>
          </a:p>
          <a:p>
            <a:r>
              <a:rPr lang="en-US">
                <a:cs typeface="Calibri"/>
              </a:rPr>
              <a:t>-Microcontroller unit</a:t>
            </a:r>
          </a:p>
          <a:p>
            <a:r>
              <a:rPr lang="en-US">
                <a:cs typeface="Calibri"/>
              </a:rPr>
              <a:t>-For case study: sensor was a single-channel ECG, MCU was ATmega328P, transmitter RN42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7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-Organized in a data structure (specific not mentioned)</a:t>
            </a:r>
          </a:p>
          <a:p>
            <a:r>
              <a:rPr lang="en-US" dirty="0">
                <a:cs typeface="Calibri"/>
              </a:rPr>
              <a:t>-Management Algorithm communicates with Data storage/Transmitter to control data reduction/transmission rate</a:t>
            </a:r>
          </a:p>
          <a:p>
            <a:r>
              <a:rPr lang="en-US" dirty="0">
                <a:cs typeface="Calibri"/>
              </a:rPr>
              <a:t>-S1 most cost-effective setting w/lowest transmission rate from fog to cloud, Sn being the most accurate setting w/ highest performance</a:t>
            </a:r>
          </a:p>
          <a:p>
            <a:r>
              <a:rPr lang="en-US" dirty="0">
                <a:cs typeface="Calibri"/>
              </a:rPr>
              <a:t>-P1 patient conditions which is normal, </a:t>
            </a:r>
            <a:r>
              <a:rPr lang="en-US" dirty="0" err="1">
                <a:cs typeface="Calibri"/>
              </a:rPr>
              <a:t>Pn</a:t>
            </a:r>
            <a:r>
              <a:rPr lang="en-US" dirty="0">
                <a:cs typeface="Calibri"/>
              </a:rPr>
              <a:t> being high-risk condition</a:t>
            </a:r>
          </a:p>
        </p:txBody>
      </p:sp>
    </p:spTree>
    <p:extLst>
      <p:ext uri="{BB962C8B-B14F-4D97-AF65-F5344CB8AC3E}">
        <p14:creationId xmlns:p14="http://schemas.microsoft.com/office/powerpoint/2010/main" val="7139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-Machine learning algorithm dependent on input/sensor data chosen, limited processing power/storage capacity at gateway edge nodes (</a:t>
            </a:r>
            <a:r>
              <a:rPr lang="en-US" i="1" dirty="0">
                <a:cs typeface="Calibri"/>
              </a:rPr>
              <a:t>Plan), </a:t>
            </a:r>
            <a:r>
              <a:rPr lang="en-US" i="0" dirty="0">
                <a:cs typeface="Calibri"/>
              </a:rPr>
              <a:t>linear works best for </a:t>
            </a:r>
            <a:r>
              <a:rPr lang="en-US" i="0" dirty="0" err="1">
                <a:cs typeface="Calibri"/>
              </a:rPr>
              <a:t>HiCH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-Output space is a vector of patient or context conditions: either normal or emergency, can be expanded to provide multi-class classifications</a:t>
            </a:r>
          </a:p>
          <a:p>
            <a:r>
              <a:rPr lang="en-US" dirty="0">
                <a:cs typeface="Calibri"/>
              </a:rPr>
              <a:t>-Weight and bias inferred by the learning algorithm from training data</a:t>
            </a:r>
          </a:p>
          <a:p>
            <a:r>
              <a:rPr lang="en-US" dirty="0">
                <a:cs typeface="Calibri"/>
              </a:rPr>
              <a:t>-Nonlinear classifiers may also be fitted to </a:t>
            </a:r>
            <a:r>
              <a:rPr lang="en-US" dirty="0" err="1">
                <a:cs typeface="Calibri"/>
              </a:rPr>
              <a:t>HiCH</a:t>
            </a:r>
            <a:r>
              <a:rPr lang="en-US" dirty="0">
                <a:cs typeface="Calibri"/>
              </a:rPr>
              <a:t>, however some may be unsuited </a:t>
            </a:r>
          </a:p>
        </p:txBody>
      </p:sp>
    </p:spTree>
    <p:extLst>
      <p:ext uri="{BB962C8B-B14F-4D97-AF65-F5344CB8AC3E}">
        <p14:creationId xmlns:p14="http://schemas.microsoft.com/office/powerpoint/2010/main" val="330858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-Updating classifier function(trained hypothesis) is specified w/ respect to the types of sensor data</a:t>
            </a:r>
          </a:p>
        </p:txBody>
      </p:sp>
    </p:spTree>
    <p:extLst>
      <p:ext uri="{BB962C8B-B14F-4D97-AF65-F5344CB8AC3E}">
        <p14:creationId xmlns:p14="http://schemas.microsoft.com/office/powerpoint/2010/main" val="190623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A1F6-99DB-4007-9716-B49EED32C248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8C34-7A80-4D11-ADF2-BEC6213B08B1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3EF9-B723-4D23-B426-61C1EA10D68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BCDA-AC95-469D-94C8-DFD6E395A0B8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6B84-A03F-4D3B-867F-A67E573158C7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AF8-DA95-47B8-BDF8-4F3604699BE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240-219D-4342-B7CE-82C3232BC805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12C-B772-4B9E-A7D9-C9E5A29E5E6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698-CD98-4237-801F-04ED44EFC8A9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E9B4-E3A8-455A-886A-4E21F0BB3C79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AFFA-2CAC-46B7-80DC-107131D2BAB5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7D69-9706-4ABA-98D2-7A9073198502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51-4034-4131-B3EE-C8C19A7E05AD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C18-527A-4ABF-AE9B-A7383F9C00B8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A102-63F6-4486-A653-3611DEFEDD4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8AED-E796-489C-B63B-1149FF839ABA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41C7-FE13-4A34-A708-96040C3185A5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4853C-20C9-43CC-B9B1-0389947C9EC0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68" y="502535"/>
            <a:ext cx="11063429" cy="3300645"/>
          </a:xfrm>
        </p:spPr>
        <p:txBody>
          <a:bodyPr/>
          <a:lstStyle/>
          <a:p>
            <a:pPr algn="ctr"/>
            <a:r>
              <a:rPr lang="en-US" sz="5400" dirty="0" err="1"/>
              <a:t>HiCH</a:t>
            </a:r>
            <a:r>
              <a:rPr lang="en-US" sz="5400" dirty="0"/>
              <a:t>: </a:t>
            </a:r>
            <a:br>
              <a:rPr lang="en-US" sz="5400" dirty="0"/>
            </a:br>
            <a:r>
              <a:rPr lang="en-US" sz="5400" dirty="0"/>
              <a:t>Hierarchical Fog-Assisted Computing Architecture for Healthcare IoT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By Iman Azimi, Arman </a:t>
            </a:r>
            <a:r>
              <a:rPr lang="en-US" dirty="0" err="1">
                <a:latin typeface="Arial"/>
                <a:cs typeface="Arial"/>
              </a:rPr>
              <a:t>Anzanpour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amir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rahmani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tapio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pahikkala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marco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levorato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pasil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liljeberg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nikil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dutt</a:t>
            </a:r>
            <a:endParaRPr lang="en-US" dirty="0"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962852" cy="783214"/>
          </a:xfrm>
        </p:spPr>
        <p:txBody>
          <a:bodyPr/>
          <a:lstStyle/>
          <a:p>
            <a:r>
              <a:rPr lang="en-US"/>
              <a:t>HiCH Components: Plan</a:t>
            </a:r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CB519AB-6879-492E-BA26-8228736A5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08" r="52051" b="8153"/>
          <a:stretch/>
        </p:blipFill>
        <p:spPr>
          <a:xfrm>
            <a:off x="5955452" y="1248394"/>
            <a:ext cx="6162590" cy="2023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8DE12E-FD1D-4048-BD67-4F1A6B209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416" y="1169496"/>
                <a:ext cx="5729036" cy="563873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latin typeface="Century Gothic"/>
                    <a:cs typeface="Arial"/>
                  </a:rPr>
                  <a:t>Fog layer local computation</a:t>
                </a:r>
              </a:p>
              <a:p>
                <a:r>
                  <a:rPr lang="en-US" dirty="0">
                    <a:cs typeface="Arial"/>
                  </a:rPr>
                  <a:t>Sensor data sent to </a:t>
                </a:r>
                <a:r>
                  <a:rPr lang="en-US" i="1" dirty="0">
                    <a:cs typeface="Arial"/>
                  </a:rPr>
                  <a:t>Test Data</a:t>
                </a:r>
                <a:r>
                  <a:rPr lang="en-US" dirty="0">
                    <a:cs typeface="Arial"/>
                  </a:rPr>
                  <a:t>, creates </a:t>
                </a:r>
                <a:r>
                  <a:rPr lang="en-US" i="1" dirty="0">
                    <a:cs typeface="Arial"/>
                  </a:rPr>
                  <a:t>Decision Making </a:t>
                </a:r>
                <a:r>
                  <a:rPr lang="en-US" dirty="0">
                    <a:cs typeface="Arial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ℝ</a:t>
                </a:r>
                <a:r>
                  <a:rPr lang="en-US" i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d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dirty="0">
                    <a:latin typeface="Century Gothic"/>
                    <a:cs typeface="Arial"/>
                  </a:rPr>
                  <a:t>Similar feature extraction as </a:t>
                </a:r>
                <a:r>
                  <a:rPr lang="en-US" i="1" dirty="0">
                    <a:latin typeface="Century Gothic"/>
                    <a:cs typeface="Arial"/>
                  </a:rPr>
                  <a:t>Analyze </a:t>
                </a:r>
                <a:r>
                  <a:rPr lang="en-US" dirty="0">
                    <a:latin typeface="Century Gothic"/>
                    <a:cs typeface="Arial"/>
                  </a:rPr>
                  <a:t>in </a:t>
                </a:r>
                <a:r>
                  <a:rPr lang="en-US" i="1" dirty="0">
                    <a:latin typeface="Century Gothic"/>
                    <a:cs typeface="Arial"/>
                  </a:rPr>
                  <a:t>Test Data</a:t>
                </a:r>
              </a:p>
              <a:p>
                <a:r>
                  <a:rPr lang="en-US" dirty="0">
                    <a:latin typeface="Century Gothic"/>
                    <a:cs typeface="Arial"/>
                  </a:rPr>
                  <a:t>Classified in </a:t>
                </a:r>
                <a:r>
                  <a:rPr lang="en-US" i="1" dirty="0">
                    <a:latin typeface="Century Gothic"/>
                    <a:cs typeface="Arial"/>
                  </a:rPr>
                  <a:t>Decision Making </a:t>
                </a:r>
                <a:r>
                  <a:rPr lang="en-US" dirty="0">
                    <a:latin typeface="Century Gothic"/>
                    <a:cs typeface="Arial"/>
                  </a:rPr>
                  <a:t>via current hypothesis</a:t>
                </a:r>
                <a:endParaRPr lang="en-US" i="1" dirty="0">
                  <a:latin typeface="Century Gothic"/>
                  <a:cs typeface="Arial"/>
                </a:endParaRPr>
              </a:p>
              <a:p>
                <a:pPr lvl="1"/>
                <a:r>
                  <a:rPr lang="en-US" dirty="0">
                    <a:cs typeface="Arial"/>
                  </a:rPr>
                  <a:t>Trained hypothesis periodically downloaded into </a:t>
                </a:r>
                <a:r>
                  <a:rPr lang="en-US" i="1" dirty="0">
                    <a:cs typeface="Arial"/>
                  </a:rPr>
                  <a:t>Plan </a:t>
                </a:r>
                <a:r>
                  <a:rPr lang="en-US" dirty="0">
                    <a:cs typeface="Arial"/>
                  </a:rPr>
                  <a:t>(daily, weekly)</a:t>
                </a:r>
                <a:endParaRPr lang="en-US" i="1" dirty="0">
                  <a:latin typeface="Century Gothic"/>
                  <a:cs typeface="Arial"/>
                </a:endParaRPr>
              </a:p>
              <a:p>
                <a:r>
                  <a:rPr lang="en-US" dirty="0">
                    <a:latin typeface="Century Gothic"/>
                    <a:cs typeface="Arial"/>
                  </a:rPr>
                  <a:t>Decision vector indicates the patient’s current condition</a:t>
                </a:r>
              </a:p>
              <a:p>
                <a:endParaRPr lang="en-US" dirty="0">
                  <a:latin typeface="Century Gothic"/>
                  <a:cs typeface="Arial"/>
                </a:endParaRPr>
              </a:p>
              <a:p>
                <a:endParaRPr lang="en-US" dirty="0">
                  <a:latin typeface="Century Gothic"/>
                  <a:cs typeface="Arial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8DE12E-FD1D-4048-BD67-4F1A6B209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416" y="1169496"/>
                <a:ext cx="5729036" cy="5638735"/>
              </a:xfrm>
              <a:blipFill>
                <a:blip r:embed="rId4"/>
                <a:stretch>
                  <a:fillRect l="-426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B6D4F5-4E8C-4846-B93F-17C4953F0E5C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7660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962852" cy="783214"/>
          </a:xfrm>
        </p:spPr>
        <p:txBody>
          <a:bodyPr/>
          <a:lstStyle/>
          <a:p>
            <a:r>
              <a:rPr lang="en-US" dirty="0" err="1"/>
              <a:t>HiCH</a:t>
            </a:r>
            <a:r>
              <a:rPr lang="en-US" dirty="0"/>
              <a:t> Components: Execute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8DE12E-FD1D-4048-BD67-4F1A6B20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5" y="1169496"/>
            <a:ext cx="6414081" cy="5638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  <a:cs typeface="Arial"/>
              </a:rPr>
              <a:t>Fulfills actuation in system</a:t>
            </a:r>
          </a:p>
          <a:p>
            <a:r>
              <a:rPr lang="en-US" dirty="0">
                <a:latin typeface="Century Gothic"/>
                <a:cs typeface="Arial"/>
              </a:rPr>
              <a:t>Forwards decision vector to other components</a:t>
            </a:r>
          </a:p>
          <a:p>
            <a:pPr lvl="1"/>
            <a:r>
              <a:rPr lang="en-US" i="1" dirty="0">
                <a:latin typeface="Century Gothic"/>
                <a:cs typeface="Arial"/>
              </a:rPr>
              <a:t>System Management </a:t>
            </a:r>
            <a:r>
              <a:rPr lang="en-US" dirty="0">
                <a:latin typeface="Century Gothic"/>
                <a:cs typeface="Arial"/>
              </a:rPr>
              <a:t>updates algorithm</a:t>
            </a:r>
            <a:endParaRPr lang="en-US" i="1" dirty="0">
              <a:latin typeface="Century Gothic"/>
              <a:cs typeface="Arial"/>
            </a:endParaRPr>
          </a:p>
          <a:p>
            <a:pPr lvl="1"/>
            <a:r>
              <a:rPr lang="en-US" dirty="0">
                <a:latin typeface="Century Gothic"/>
                <a:cs typeface="Arial"/>
              </a:rPr>
              <a:t>Local notification on patient’s condition</a:t>
            </a:r>
          </a:p>
          <a:p>
            <a:pPr lvl="1"/>
            <a:r>
              <a:rPr lang="en-US" i="1" dirty="0">
                <a:latin typeface="Century Gothic"/>
                <a:cs typeface="Arial"/>
              </a:rPr>
              <a:t>Analyze </a:t>
            </a:r>
            <a:r>
              <a:rPr lang="en-US" dirty="0">
                <a:latin typeface="Century Gothic"/>
                <a:cs typeface="Arial"/>
              </a:rPr>
              <a:t>to re-train data</a:t>
            </a:r>
            <a:endParaRPr lang="en-US" i="1" dirty="0">
              <a:latin typeface="Century Gothic"/>
              <a:cs typeface="Arial"/>
            </a:endParaRPr>
          </a:p>
        </p:txBody>
      </p:sp>
      <p:pic>
        <p:nvPicPr>
          <p:cNvPr id="8" name="Picture 10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DAC8369-43D4-4563-8252-578C906D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10" y="1429017"/>
            <a:ext cx="5289269" cy="3410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0E8F58-5C0D-4C46-9887-F6160332DE05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364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B4B543-F080-4ED7-9CD0-3EA1990AED7C}"/>
              </a:ext>
            </a:extLst>
          </p:cNvPr>
          <p:cNvSpPr txBox="1">
            <a:spLocks/>
          </p:cNvSpPr>
          <p:nvPr/>
        </p:nvSpPr>
        <p:spPr>
          <a:xfrm>
            <a:off x="378816" y="1321897"/>
            <a:ext cx="6678932" cy="517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1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BF28298-4B52-4F79-80E9-476FCB645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5" b="18146"/>
          <a:stretch/>
        </p:blipFill>
        <p:spPr>
          <a:xfrm>
            <a:off x="7229037" y="1233332"/>
            <a:ext cx="3823662" cy="22653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F7917-B1F6-463B-8BE2-919592A67F23}"/>
              </a:ext>
            </a:extLst>
          </p:cNvPr>
          <p:cNvSpPr txBox="1">
            <a:spLocks/>
          </p:cNvSpPr>
          <p:nvPr/>
        </p:nvSpPr>
        <p:spPr>
          <a:xfrm>
            <a:off x="226415" y="1169496"/>
            <a:ext cx="9583409" cy="5322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cs typeface="Arial"/>
            </a:endParaRPr>
          </a:p>
        </p:txBody>
      </p:sp>
      <p:pic>
        <p:nvPicPr>
          <p:cNvPr id="1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6C68FA5-1959-4C91-B09A-DB88C8D3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78" r="33903" b="18388"/>
          <a:stretch/>
        </p:blipFill>
        <p:spPr>
          <a:xfrm>
            <a:off x="7229036" y="3746894"/>
            <a:ext cx="3823663" cy="27480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844E59-0068-4A1B-9A7F-70BB0324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5" y="1169496"/>
            <a:ext cx="6414081" cy="548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  <a:cs typeface="Arial"/>
              </a:rPr>
              <a:t>Focus on Arrhythmia detection in ECG monitors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Patients suffering from CVD’s</a:t>
            </a:r>
          </a:p>
          <a:p>
            <a:r>
              <a:rPr lang="en-US" dirty="0">
                <a:latin typeface="Century Gothic"/>
                <a:cs typeface="Arial"/>
              </a:rPr>
              <a:t>Single-channel ECG 250 samples/s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Each sample is 3 bytes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10 second windows for ECG signals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1 minute transmission period from fog to cloud</a:t>
            </a:r>
          </a:p>
          <a:p>
            <a:r>
              <a:rPr lang="en-US" dirty="0">
                <a:latin typeface="Century Gothic"/>
                <a:cs typeface="Arial"/>
              </a:rPr>
              <a:t>Training/Test data from “Long-Term ST Database” via </a:t>
            </a:r>
            <a:r>
              <a:rPr lang="en-US" dirty="0" err="1">
                <a:latin typeface="Century Gothic"/>
                <a:cs typeface="Arial"/>
              </a:rPr>
              <a:t>Physiobank</a:t>
            </a:r>
            <a:endParaRPr lang="en-US" dirty="0">
              <a:latin typeface="Century Gothic"/>
              <a:cs typeface="Arial"/>
            </a:endParaRPr>
          </a:p>
          <a:p>
            <a:pPr lvl="1"/>
            <a:r>
              <a:rPr lang="en-US" dirty="0">
                <a:latin typeface="Century Gothic"/>
                <a:cs typeface="Arial"/>
              </a:rPr>
              <a:t>Data transmitted from sensor memory card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Simulates “sensing”</a:t>
            </a:r>
          </a:p>
          <a:p>
            <a:endParaRPr lang="en-US" dirty="0">
              <a:latin typeface="Century Gothic"/>
              <a:cs typeface="Arial"/>
            </a:endParaRPr>
          </a:p>
          <a:p>
            <a:endParaRPr lang="en-US" dirty="0">
              <a:latin typeface="Century Gothic"/>
              <a:cs typeface="Arial"/>
            </a:endParaRPr>
          </a:p>
          <a:p>
            <a:r>
              <a:rPr lang="en-US" dirty="0" err="1">
                <a:latin typeface="Century Gothic"/>
                <a:cs typeface="Arial"/>
              </a:rPr>
              <a:t>Biosppy</a:t>
            </a:r>
            <a:r>
              <a:rPr lang="en-US" dirty="0">
                <a:latin typeface="Century Gothic"/>
                <a:cs typeface="Arial"/>
              </a:rPr>
              <a:t> toolbox in Python</a:t>
            </a:r>
          </a:p>
          <a:p>
            <a:endParaRPr lang="en-US" dirty="0">
              <a:latin typeface="Century Gothic"/>
              <a:cs typeface="Arial"/>
            </a:endParaRPr>
          </a:p>
          <a:p>
            <a:endParaRPr lang="en-US" dirty="0">
              <a:latin typeface="Century Gothic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9B6E-859F-4435-B045-4D8456F2441C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216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Case Study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273080-ABF4-430F-9CE2-48C1CD83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415" y="1169496"/>
                <a:ext cx="9583409" cy="5486571"/>
              </a:xfr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/>
              <a:p>
                <a:r>
                  <a:rPr lang="en-US" i="1" dirty="0"/>
                  <a:t>Training Data</a:t>
                </a:r>
                <a:r>
                  <a:rPr lang="en-US" dirty="0"/>
                  <a:t> unit denoising ECG input signal</a:t>
                </a:r>
              </a:p>
              <a:p>
                <a:pPr lvl="1"/>
                <a:r>
                  <a:rPr lang="en-US" dirty="0"/>
                  <a:t>Extracts 5 features from temporal domain</a:t>
                </a:r>
              </a:p>
              <a:p>
                <a:pPr lvl="2"/>
                <a:r>
                  <a:rPr lang="en-US" dirty="0"/>
                  <a:t>QRS complex</a:t>
                </a:r>
              </a:p>
              <a:p>
                <a:pPr lvl="2"/>
                <a:r>
                  <a:rPr lang="en-US" dirty="0" err="1"/>
                  <a:t>Twave</a:t>
                </a:r>
                <a:r>
                  <a:rPr lang="en-US" dirty="0"/>
                  <a:t> duration</a:t>
                </a:r>
              </a:p>
              <a:p>
                <a:pPr lvl="2"/>
                <a:r>
                  <a:rPr lang="en-US" dirty="0"/>
                  <a:t>RR and PR interval</a:t>
                </a:r>
              </a:p>
              <a:p>
                <a:pPr lvl="2"/>
                <a:r>
                  <a:rPr lang="en-US" dirty="0"/>
                  <a:t>ST segment</a:t>
                </a:r>
              </a:p>
              <a:p>
                <a:pPr lvl="1"/>
                <a:r>
                  <a:rPr lang="en-US" dirty="0"/>
                  <a:t>Cross-correlation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where </a:t>
                </a:r>
                <a:r>
                  <a:rPr lang="en-US" i="1" dirty="0"/>
                  <a:t>f</a:t>
                </a:r>
                <a:r>
                  <a:rPr lang="en-US" dirty="0"/>
                  <a:t> = ECG cycle, and </a:t>
                </a:r>
                <a:r>
                  <a:rPr lang="en-US" i="1" dirty="0"/>
                  <a:t>g</a:t>
                </a:r>
                <a:r>
                  <a:rPr lang="en-US" dirty="0"/>
                  <a:t> is a Triangular signal defined by: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signal length = QRS complex length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A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= amplitude = QRS amplitude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Utilize the two signal’s similarities for detecting peaks in each ECG cycle</a:t>
                </a:r>
              </a:p>
              <a:p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cs typeface="Arial"/>
                  </a:rPr>
                  <a:t>Support Vector Machine (</a:t>
                </a:r>
                <a:r>
                  <a:rPr lang="en-US" i="1" dirty="0">
                    <a:cs typeface="Arial"/>
                  </a:rPr>
                  <a:t>Learning Algorithm)</a:t>
                </a:r>
                <a:endParaRPr lang="en-US" dirty="0">
                  <a:cs typeface="Arial"/>
                </a:endParaRPr>
              </a:p>
              <a:p>
                <a:pPr lvl="1"/>
                <a:r>
                  <a:rPr lang="en-US" dirty="0">
                    <a:cs typeface="Arial"/>
                  </a:rPr>
                  <a:t>Distinguishes between binary classifiers</a:t>
                </a:r>
              </a:p>
              <a:p>
                <a:pPr lvl="1"/>
                <a:r>
                  <a:rPr lang="en-US" dirty="0">
                    <a:cs typeface="Arial"/>
                  </a:rPr>
                  <a:t>Low computation costs</a:t>
                </a:r>
              </a:p>
              <a:p>
                <a:pPr lvl="1"/>
                <a:r>
                  <a:rPr lang="en-US" dirty="0">
                    <a:cs typeface="Arial"/>
                  </a:rPr>
                  <a:t>Calculates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𝑤</m:t>
                    </m:r>
                  </m:oMath>
                </a14:m>
                <a:r>
                  <a:rPr lang="en-US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dirty="0">
                    <a:cs typeface="Arial"/>
                  </a:rPr>
                  <a:t>, sends to </a:t>
                </a:r>
                <a:r>
                  <a:rPr lang="en-US" i="1" dirty="0">
                    <a:cs typeface="Arial"/>
                  </a:rPr>
                  <a:t>Plan</a:t>
                </a:r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273080-ABF4-430F-9CE2-48C1CD83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415" y="1169496"/>
                <a:ext cx="9583409" cy="5486571"/>
              </a:xfrm>
              <a:blipFill>
                <a:blip r:embed="rId3"/>
                <a:stretch>
                  <a:fillRect l="-64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B4B543-F080-4ED7-9CD0-3EA1990AED7C}"/>
              </a:ext>
            </a:extLst>
          </p:cNvPr>
          <p:cNvSpPr txBox="1">
            <a:spLocks/>
          </p:cNvSpPr>
          <p:nvPr/>
        </p:nvSpPr>
        <p:spPr>
          <a:xfrm>
            <a:off x="378816" y="1321897"/>
            <a:ext cx="6678932" cy="517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AutoShape 2" descr="{\displaystyle (f\star g)(\tau )\ {\stackrel {\mathrm {def} }{=}}\int _{-\infty }^{\infty }f^{*}(t)\ g(t+\tau )\,dt}">
            <a:extLst>
              <a:ext uri="{FF2B5EF4-FFF2-40B4-BE49-F238E27FC236}">
                <a16:creationId xmlns:a16="http://schemas.microsoft.com/office/drawing/2014/main" id="{031088AE-DF82-4A52-80C6-C343587BA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E4870E-7FAB-4315-93D8-021F9A77BBC3}"/>
                  </a:ext>
                </a:extLst>
              </p:cNvPr>
              <p:cNvSpPr txBox="1"/>
              <p:nvPr/>
            </p:nvSpPr>
            <p:spPr>
              <a:xfrm>
                <a:off x="1732054" y="3191671"/>
                <a:ext cx="3417987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E4870E-7FAB-4315-93D8-021F9A77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54" y="3191671"/>
                <a:ext cx="3417987" cy="59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99812-CDDC-4825-921C-CDDFD19DFB9A}"/>
                  </a:ext>
                </a:extLst>
              </p:cNvPr>
              <p:cNvSpPr txBox="1"/>
              <p:nvPr/>
            </p:nvSpPr>
            <p:spPr>
              <a:xfrm>
                <a:off x="7765086" y="3490471"/>
                <a:ext cx="2710649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       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|≥1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99812-CDDC-4825-921C-CDDFD19D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86" y="3490471"/>
                <a:ext cx="2710649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8A0E0B8-3580-41D6-BCDE-8954378B3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914" t="9796" b="26629"/>
          <a:stretch/>
        </p:blipFill>
        <p:spPr>
          <a:xfrm>
            <a:off x="6002617" y="772522"/>
            <a:ext cx="3807207" cy="25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52296-40B2-4783-9EA2-C7C7C8C37155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3791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Case Study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273080-ABF4-430F-9CE2-48C1CD83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416" y="1169496"/>
                <a:ext cx="6946741" cy="356230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𝑤</m:t>
                    </m:r>
                  </m:oMath>
                </a14:m>
                <a:r>
                  <a:rPr lang="en-US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dirty="0">
                    <a:cs typeface="Arial"/>
                  </a:rPr>
                  <a:t> received from SVM classifier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dirty="0">
                    <a:cs typeface="Arial"/>
                  </a:rPr>
                  <a:t> features extracted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ℝ</a:t>
                </a:r>
                <a:r>
                  <a:rPr lang="en-US" i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d</a:t>
                </a:r>
                <a:endParaRPr lang="en-US" dirty="0">
                  <a:latin typeface="+mn-lt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Inner product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𝑤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and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i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 </a:t>
                </a:r>
                <a:endParaRPr lang="en-US" i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Incoming ECG signals defined in 10 second windows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Each window classified individually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dirty="0">
                  <a:cs typeface="Arial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273080-ABF4-430F-9CE2-48C1CD83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416" y="1169496"/>
                <a:ext cx="6946741" cy="3562301"/>
              </a:xfrm>
              <a:blipFill>
                <a:blip r:embed="rId3"/>
                <a:stretch>
                  <a:fillRect l="-351" t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B4B543-F080-4ED7-9CD0-3EA1990AED7C}"/>
              </a:ext>
            </a:extLst>
          </p:cNvPr>
          <p:cNvSpPr txBox="1">
            <a:spLocks/>
          </p:cNvSpPr>
          <p:nvPr/>
        </p:nvSpPr>
        <p:spPr>
          <a:xfrm>
            <a:off x="378816" y="1321897"/>
            <a:ext cx="6678932" cy="517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AutoShape 2" descr="{\displaystyle (f\star g)(\tau )\ {\stackrel {\mathrm {def} }{=}}\int _{-\infty }^{\infty }f^{*}(t)\ g(t+\tau )\,dt}">
            <a:extLst>
              <a:ext uri="{FF2B5EF4-FFF2-40B4-BE49-F238E27FC236}">
                <a16:creationId xmlns:a16="http://schemas.microsoft.com/office/drawing/2014/main" id="{031088AE-DF82-4A52-80C6-C343587BA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7533643-7FF5-4C4F-BB33-E563AC0A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438" y="2950646"/>
            <a:ext cx="5693546" cy="3216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52BE6-E078-4C19-A1C2-7ABB25E585A5}"/>
                  </a:ext>
                </a:extLst>
              </p:cNvPr>
              <p:cNvSpPr txBox="1"/>
              <p:nvPr/>
            </p:nvSpPr>
            <p:spPr>
              <a:xfrm>
                <a:off x="221706" y="3883339"/>
                <a:ext cx="5693546" cy="234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Linear machine learning method: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pt-BR" i="1" dirty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𝑤𝑇𝑥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lvl="1"/>
                <a:endParaRPr lang="en-US" dirty="0">
                  <a:cs typeface="Arial"/>
                </a:endParaRPr>
              </a:p>
              <a:p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⁡() </m:t>
                    </m:r>
                  </m:oMath>
                </a14:m>
                <a:r>
                  <a:rPr lang="en-US" dirty="0"/>
                  <a:t>is a sign function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with </a:t>
                </a:r>
                <a:r>
                  <a:rPr lang="en-US" i="1" dirty="0"/>
                  <a:t>d</a:t>
                </a:r>
                <a:r>
                  <a:rPr lang="en-US" dirty="0"/>
                  <a:t> attributes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bias constant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= weight vector inferred by learning algorithm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52BE6-E078-4C19-A1C2-7ABB25E5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6" y="3883339"/>
                <a:ext cx="5693546" cy="2342116"/>
              </a:xfrm>
              <a:prstGeom prst="rect">
                <a:avLst/>
              </a:prstGeom>
              <a:blipFill>
                <a:blip r:embed="rId5"/>
                <a:stretch>
                  <a:fillRect l="-857" t="-130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53D473-26A2-45F6-9F55-61B485B7003F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7569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Evaluation: Response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5F6E8AB-A06D-4DD2-8A5F-B7A2AFEDE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758" y="985147"/>
                <a:ext cx="4021860" cy="45559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Transmission time: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sensor -&gt; gateway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gateway -&gt; cloud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cloud -&gt; gateway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gateway -&gt; senor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Computation time: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data analytics in cloud</a:t>
                </a:r>
              </a:p>
              <a:p>
                <a:pPr lvl="2"/>
                <a:r>
                  <a:rPr lang="en-US" dirty="0" err="1">
                    <a:latin typeface="+mn-lt"/>
                    <a:ea typeface="Cambria Math" panose="02040503050406030204" pitchFamily="18" charset="0"/>
                    <a:cs typeface="Arial"/>
                  </a:rPr>
                  <a:t>Linode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VPS (22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3</a:t>
                </a:r>
                <a:r>
                  <a:rPr lang="en-US" i="1" dirty="0">
                    <a:latin typeface="+mn-lt"/>
                    <a:ea typeface="Cambria Math" panose="02040503050406030204" pitchFamily="18" charset="0"/>
                    <a:cs typeface="Arial"/>
                  </a:rPr>
                  <a:t>ms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data analytics in fog</a:t>
                </a:r>
              </a:p>
              <a:p>
                <a:pPr lvl="2"/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Jetson-TK1 (27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2</a:t>
                </a:r>
                <a:r>
                  <a:rPr lang="en-US" i="1" dirty="0">
                    <a:latin typeface="+mn-lt"/>
                    <a:ea typeface="Cambria Math" panose="02040503050406030204" pitchFamily="18" charset="0"/>
                    <a:cs typeface="Arial"/>
                  </a:rPr>
                  <a:t>ms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) </a:t>
                </a:r>
              </a:p>
              <a:p>
                <a:pPr lvl="2"/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HP (65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3</a:t>
                </a:r>
                <a:r>
                  <a:rPr lang="en-US" i="1" dirty="0">
                    <a:latin typeface="+mn-lt"/>
                    <a:ea typeface="Cambria Math" panose="02040503050406030204" pitchFamily="18" charset="0"/>
                    <a:cs typeface="Arial"/>
                  </a:rPr>
                  <a:t>ms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)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5F6E8AB-A06D-4DD2-8A5F-B7A2AFED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8" y="985147"/>
                <a:ext cx="4021860" cy="4555928"/>
              </a:xfrm>
              <a:prstGeom prst="rect">
                <a:avLst/>
              </a:prstGeom>
              <a:blipFill>
                <a:blip r:embed="rId3"/>
                <a:stretch>
                  <a:fillRect l="-759" t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DC31F49-9CA3-4DAB-94E4-8C5C402AF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051" y="985147"/>
                <a:ext cx="6946741" cy="22299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>
                    <a:ea typeface="Cambria Math" panose="02040503050406030204" pitchFamily="18" charset="0"/>
                    <a:cs typeface="Arial"/>
                  </a:rPr>
                  <a:t>Sensor node sends 8000 bytes/transmission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Arial"/>
                  </a:rPr>
                  <a:t> = 651 </a:t>
                </a:r>
                <a:r>
                  <a:rPr lang="en-US" i="1" dirty="0" err="1">
                    <a:ea typeface="Cambria Math" panose="02040503050406030204" pitchFamily="18" charset="0"/>
                    <a:cs typeface="Arial"/>
                  </a:rPr>
                  <a:t>ms</a:t>
                </a:r>
                <a:endParaRPr lang="en-US" dirty="0">
                  <a:ea typeface="Cambria Math" panose="02040503050406030204" pitchFamily="18" charset="0"/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Arial"/>
                  </a:rPr>
                  <a:t> = 43 </a:t>
                </a:r>
                <a:r>
                  <a:rPr lang="en-US" i="1" dirty="0" err="1">
                    <a:ea typeface="Cambria Math" panose="02040503050406030204" pitchFamily="18" charset="0"/>
                    <a:cs typeface="Arial"/>
                  </a:rPr>
                  <a:t>ms</a:t>
                </a:r>
                <a:endParaRPr lang="en-US" dirty="0">
                  <a:latin typeface="+mn-lt"/>
                  <a:ea typeface="Cambria Math" panose="02040503050406030204" pitchFamily="18" charset="0"/>
                  <a:cs typeface="Arial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are not fixed; depend on network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DC31F49-9CA3-4DAB-94E4-8C5C402A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51" y="985147"/>
                <a:ext cx="6946741" cy="2229984"/>
              </a:xfrm>
              <a:prstGeom prst="rect">
                <a:avLst/>
              </a:prstGeom>
              <a:blipFill>
                <a:blip r:embed="rId4"/>
                <a:stretch>
                  <a:fillRect l="-351" t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3380957-839A-47EA-8D15-58C8F892E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58" r="14771" b="7063"/>
          <a:stretch/>
        </p:blipFill>
        <p:spPr>
          <a:xfrm>
            <a:off x="5248409" y="2835370"/>
            <a:ext cx="5373950" cy="1860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989FF2-3694-4EE7-A9C6-01F8D790D9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9" t="6648" r="4054" b="7157"/>
          <a:stretch/>
        </p:blipFill>
        <p:spPr>
          <a:xfrm>
            <a:off x="4859271" y="5065354"/>
            <a:ext cx="6152225" cy="15907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4ECB27-6138-4716-AA0A-0BD66A012395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993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Evaluation: Response Time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7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7BEAA306-E01B-4E56-94C5-6D7EC748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6" y="2218460"/>
            <a:ext cx="5407287" cy="2074670"/>
          </a:xfrm>
          <a:prstGeom prst="rect">
            <a:avLst/>
          </a:prstGeom>
        </p:spPr>
      </p:pic>
      <p:pic>
        <p:nvPicPr>
          <p:cNvPr id="8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536DA1D3-2722-4B5F-8FDC-DB40C42E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26" y="1723678"/>
            <a:ext cx="5001258" cy="44146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1BDD85-8712-4C23-9F6C-533F0C9006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706" y="1173262"/>
                <a:ext cx="4354997" cy="9808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Baseline IoT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dirty="0" err="1">
                    <a:latin typeface="+mn-lt"/>
                    <a:ea typeface="Cambria Math" panose="02040503050406030204" pitchFamily="18" charset="0"/>
                    <a:cs typeface="Arial"/>
                  </a:rPr>
                  <a:t>HiCH</a:t>
                </a:r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  <a:cs typeface="Arial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  <a:cs typeface="Arial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1BDD85-8712-4C23-9F6C-533F0C90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6" y="1173262"/>
                <a:ext cx="4354997" cy="980884"/>
              </a:xfrm>
              <a:prstGeom prst="rect">
                <a:avLst/>
              </a:prstGeom>
              <a:blipFill>
                <a:blip r:embed="rId5"/>
                <a:stretch>
                  <a:fillRect l="-559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1BF90-6923-4AA3-8B83-C145AE241423}"/>
              </a:ext>
            </a:extLst>
          </p:cNvPr>
          <p:cNvSpPr txBox="1">
            <a:spLocks/>
          </p:cNvSpPr>
          <p:nvPr/>
        </p:nvSpPr>
        <p:spPr>
          <a:xfrm>
            <a:off x="221706" y="4545559"/>
            <a:ext cx="5744088" cy="1837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Baseline IoT systems rely on network transmission rate</a:t>
            </a:r>
          </a:p>
          <a:p>
            <a:r>
              <a:rPr lang="en-US" dirty="0" err="1">
                <a:latin typeface="+mn-lt"/>
                <a:ea typeface="Cambria Math" panose="02040503050406030204" pitchFamily="18" charset="0"/>
                <a:cs typeface="Arial"/>
              </a:rPr>
              <a:t>HiCH</a:t>
            </a:r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 relies on computational capacity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Raspberry Pi Zero response time of 1414ms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35847-C6A5-4E25-A94D-1F854E800E9B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089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Evaluation: Bandwidth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F6E8AB-A06D-4DD2-8A5F-B7A2AFEDE0AC}"/>
              </a:ext>
            </a:extLst>
          </p:cNvPr>
          <p:cNvSpPr txBox="1">
            <a:spLocks/>
          </p:cNvSpPr>
          <p:nvPr/>
        </p:nvSpPr>
        <p:spPr>
          <a:xfrm>
            <a:off x="254642" y="1695361"/>
            <a:ext cx="5737785" cy="3737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Traffic handled by </a:t>
            </a:r>
            <a:r>
              <a:rPr lang="en-US" i="1" dirty="0">
                <a:latin typeface="+mn-lt"/>
                <a:ea typeface="Cambria Math" panose="02040503050406030204" pitchFamily="18" charset="0"/>
                <a:cs typeface="Arial"/>
              </a:rPr>
              <a:t>System Management</a:t>
            </a:r>
          </a:p>
          <a:p>
            <a:pPr lvl="1"/>
            <a:r>
              <a:rPr lang="en-US" i="1" dirty="0">
                <a:ea typeface="Cambria Math" panose="02040503050406030204" pitchFamily="18" charset="0"/>
                <a:cs typeface="Arial"/>
              </a:rPr>
              <a:t>Q </a:t>
            </a:r>
            <a:r>
              <a:rPr lang="en-US" dirty="0">
                <a:ea typeface="Cambria Math" panose="02040503050406030204" pitchFamily="18" charset="0"/>
                <a:cs typeface="Arial"/>
              </a:rPr>
              <a:t>as parameter (Patient’s state/condition)</a:t>
            </a:r>
            <a:endParaRPr lang="en-US" i="1" dirty="0">
              <a:latin typeface="+mn-lt"/>
              <a:ea typeface="Cambria Math" panose="02040503050406030204" pitchFamily="18" charset="0"/>
              <a:cs typeface="Arial"/>
            </a:endParaRP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Transmission rate reduced 82% if </a:t>
            </a:r>
            <a:r>
              <a:rPr lang="en-US" i="1" dirty="0">
                <a:latin typeface="+mn-lt"/>
                <a:ea typeface="Cambria Math" panose="02040503050406030204" pitchFamily="18" charset="0"/>
                <a:cs typeface="Arial"/>
              </a:rPr>
              <a:t>Q = </a:t>
            </a:r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1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Baseline IoT = Q6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Transmission rate/storage for single patient</a:t>
            </a:r>
          </a:p>
          <a:p>
            <a:endParaRPr lang="en-US" dirty="0">
              <a:latin typeface="+mn-lt"/>
              <a:ea typeface="Cambria Math" panose="02040503050406030204" pitchFamily="18" charset="0"/>
              <a:cs typeface="Arial"/>
            </a:endParaRP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Reduction even more significant with increased patients/sensor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E67A3-1CA3-4775-A879-A730510E2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4" r="6862" b="4086"/>
          <a:stretch/>
        </p:blipFill>
        <p:spPr>
          <a:xfrm>
            <a:off x="6096000" y="1234529"/>
            <a:ext cx="5948397" cy="2264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1238C-1F54-4BBD-BC0D-6A43653ED8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50" t="5058" r="8153" b="8183"/>
          <a:stretch/>
        </p:blipFill>
        <p:spPr>
          <a:xfrm>
            <a:off x="6096000" y="3922184"/>
            <a:ext cx="5841358" cy="2407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465383-CFD3-41EB-B50A-5E25F37551ED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6264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F6E8AB-A06D-4DD2-8A5F-B7A2AFEDE0AC}"/>
              </a:ext>
            </a:extLst>
          </p:cNvPr>
          <p:cNvSpPr txBox="1">
            <a:spLocks/>
          </p:cNvSpPr>
          <p:nvPr/>
        </p:nvSpPr>
        <p:spPr>
          <a:xfrm>
            <a:off x="221706" y="985147"/>
            <a:ext cx="7697176" cy="5670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Autonomous health monitoring systems require a high level of accuracy and availability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Conventional IoT cloud-based systems can suffer from degraded access and response times</a:t>
            </a:r>
          </a:p>
          <a:p>
            <a:pPr marL="0" indent="0">
              <a:buNone/>
            </a:pPr>
            <a:endParaRPr lang="en-US" dirty="0">
              <a:latin typeface="+mn-lt"/>
              <a:ea typeface="Cambria Math" panose="02040503050406030204" pitchFamily="18" charset="0"/>
              <a:cs typeface="Arial"/>
            </a:endParaRPr>
          </a:p>
          <a:p>
            <a:r>
              <a:rPr lang="en-US" dirty="0" err="1">
                <a:latin typeface="+mn-lt"/>
                <a:ea typeface="Cambria Math" panose="02040503050406030204" pitchFamily="18" charset="0"/>
                <a:cs typeface="Arial"/>
              </a:rPr>
              <a:t>HiCH</a:t>
            </a:r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 successfully improved baseline IoT systems by introducing: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Hierarchical computing architecture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Closed-loop management technique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Disadvantages: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Limited on choice of learning algorithm </a:t>
            </a:r>
          </a:p>
          <a:p>
            <a:pPr marL="457200" lvl="1" indent="0">
              <a:buNone/>
            </a:pPr>
            <a:endParaRPr lang="en-US" dirty="0">
              <a:latin typeface="+mn-lt"/>
              <a:ea typeface="Cambria Math" panose="02040503050406030204" pitchFamily="18" charset="0"/>
              <a:cs typeface="Arial"/>
            </a:endParaRPr>
          </a:p>
          <a:p>
            <a:r>
              <a:rPr lang="en-US" dirty="0">
                <a:latin typeface="+mn-lt"/>
                <a:ea typeface="Cambria Math" panose="02040503050406030204" pitchFamily="18" charset="0"/>
                <a:cs typeface="Arial"/>
              </a:rPr>
              <a:t>Future work: personalized energy management for sensor’s battery life</a:t>
            </a:r>
          </a:p>
          <a:p>
            <a:endParaRPr lang="en-US" dirty="0">
              <a:latin typeface="+mn-lt"/>
              <a:ea typeface="Cambria Math" panose="02040503050406030204" pitchFamily="18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EB796-A248-4385-BB07-E3F1700914F9}"/>
              </a:ext>
            </a:extLst>
          </p:cNvPr>
          <p:cNvSpPr txBox="1"/>
          <p:nvPr/>
        </p:nvSpPr>
        <p:spPr>
          <a:xfrm>
            <a:off x="11532092" y="6329779"/>
            <a:ext cx="5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3424470" cy="783214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F56D-7031-4ED4-987A-2C7FFF8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22" y="1348791"/>
            <a:ext cx="8946541" cy="47109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Growing demand for 24/7 autonomous health monitoring services</a:t>
            </a:r>
            <a:endParaRPr lang="en-US" dirty="0"/>
          </a:p>
          <a:p>
            <a:r>
              <a:rPr lang="en-US"/>
              <a:t>Rapid response and accuracy are instrumental in treatment</a:t>
            </a:r>
            <a:endParaRPr lang="en-US" dirty="0"/>
          </a:p>
          <a:p>
            <a:endParaRPr lang="en-US" dirty="0"/>
          </a:p>
          <a:p>
            <a:r>
              <a:rPr lang="en-US"/>
              <a:t>Healthcare IoT</a:t>
            </a:r>
            <a:endParaRPr lang="en-US" dirty="0"/>
          </a:p>
          <a:p>
            <a:pPr lvl="1"/>
            <a:r>
              <a:rPr lang="en-US"/>
              <a:t>Early detection</a:t>
            </a:r>
            <a:endParaRPr lang="en-US" dirty="0"/>
          </a:p>
          <a:p>
            <a:pPr lvl="1"/>
            <a:r>
              <a:rPr lang="en-US"/>
              <a:t>Prevention via prediction</a:t>
            </a:r>
          </a:p>
          <a:p>
            <a:pPr lvl="1"/>
            <a:r>
              <a:rPr lang="en-US"/>
              <a:t>Data analytics</a:t>
            </a:r>
            <a:endParaRPr lang="en-US" dirty="0"/>
          </a:p>
          <a:p>
            <a:pPr lvl="1"/>
            <a:r>
              <a:rPr lang="en-US"/>
              <a:t>Simple vs Complex</a:t>
            </a:r>
            <a:endParaRPr lang="en-US" dirty="0"/>
          </a:p>
          <a:p>
            <a:pPr lvl="1"/>
            <a:r>
              <a:rPr lang="en-US"/>
              <a:t>Remote vs Cloud-based vs Fog-based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Examples:</a:t>
            </a:r>
            <a:endParaRPr lang="en-US" dirty="0"/>
          </a:p>
          <a:p>
            <a:pPr lvl="2"/>
            <a:r>
              <a:rPr lang="en-US"/>
              <a:t>ECG monitoring systems</a:t>
            </a:r>
            <a:endParaRPr lang="en-US" dirty="0"/>
          </a:p>
          <a:p>
            <a:pPr lvl="2"/>
            <a:r>
              <a:rPr lang="en-US"/>
              <a:t>Insulin regulations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B1F2507-E424-4C2C-BC10-D867DE70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58" y="4731808"/>
            <a:ext cx="6177022" cy="150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E3B90-FF9D-47EA-8601-1093124EFC05}"/>
              </a:ext>
            </a:extLst>
          </p:cNvPr>
          <p:cNvSpPr txBox="1"/>
          <p:nvPr/>
        </p:nvSpPr>
        <p:spPr>
          <a:xfrm>
            <a:off x="7038060" y="6240031"/>
            <a:ext cx="469387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General IoT system for remote patient </a:t>
            </a:r>
            <a:r>
              <a:rPr lang="en-US" sz="1200" dirty="0"/>
              <a:t>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BC2B-081E-424C-A7A0-77DF589297A3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39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492205" cy="783214"/>
          </a:xfrm>
        </p:spPr>
        <p:txBody>
          <a:bodyPr/>
          <a:lstStyle/>
          <a:p>
            <a:r>
              <a:rPr lang="en-US"/>
              <a:t>Background 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F56D-7031-4ED4-987A-2C7FFF8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22" y="1348791"/>
            <a:ext cx="4464189" cy="53608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Challenges of Healthcare IoT</a:t>
            </a:r>
            <a:endParaRPr lang="en-US" dirty="0"/>
          </a:p>
          <a:p>
            <a:pPr lvl="1"/>
            <a:r>
              <a:rPr lang="en-US"/>
              <a:t>Network dependability</a:t>
            </a:r>
            <a:endParaRPr lang="en-US" dirty="0"/>
          </a:p>
          <a:p>
            <a:pPr marL="914400" lvl="2" indent="0"/>
            <a:r>
              <a:rPr lang="en-US"/>
              <a:t>   Bandwidth/Latency </a:t>
            </a:r>
          </a:p>
          <a:p>
            <a:pPr marL="914400" lvl="2" indent="0"/>
            <a:r>
              <a:rPr lang="en-US"/>
              <a:t>   Stability</a:t>
            </a:r>
            <a:endParaRPr lang="en-US" dirty="0"/>
          </a:p>
          <a:p>
            <a:pPr lvl="1"/>
            <a:r>
              <a:rPr lang="en-US"/>
              <a:t>Lack of robustness</a:t>
            </a:r>
            <a:endParaRPr lang="en-US" dirty="0"/>
          </a:p>
          <a:p>
            <a:pPr marL="914400" lvl="2" indent="0"/>
            <a:r>
              <a:rPr lang="en-US"/>
              <a:t>   Complex computations</a:t>
            </a:r>
          </a:p>
          <a:p>
            <a:pPr marL="1200150" lvl="2" indent="-285750"/>
            <a:r>
              <a:rPr lang="en-US"/>
              <a:t>Machine learning algorithms</a:t>
            </a:r>
            <a:endParaRPr lang="en-US" dirty="0"/>
          </a:p>
          <a:p>
            <a:pPr lvl="1"/>
            <a:r>
              <a:rPr lang="en-US"/>
              <a:t>Big data</a:t>
            </a:r>
            <a:endParaRPr lang="en-US" dirty="0"/>
          </a:p>
          <a:p>
            <a:pPr marL="1200150" lvl="2" indent="-285750"/>
            <a:r>
              <a:rPr lang="en-US"/>
              <a:t>Overload storage</a:t>
            </a:r>
            <a:endParaRPr lang="en-US" dirty="0"/>
          </a:p>
          <a:p>
            <a:pPr marL="1200150" lvl="2" indent="-285750"/>
            <a:r>
              <a:rPr lang="en-US"/>
              <a:t>Limited processing capabilites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3CD18-3D41-4165-9757-8DD9EAFFC94F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53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D848-CBE7-404E-BE23-FDE3A90A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2" y="161365"/>
            <a:ext cx="9404723" cy="1400530"/>
          </a:xfrm>
        </p:spPr>
        <p:txBody>
          <a:bodyPr/>
          <a:lstStyle/>
          <a:p>
            <a:r>
              <a:rPr lang="en-US" dirty="0"/>
              <a:t>Related Works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63D6-309D-449F-8843-03E45F3C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945" y="938480"/>
            <a:ext cx="4396338" cy="576262"/>
          </a:xfrm>
        </p:spPr>
        <p:txBody>
          <a:bodyPr/>
          <a:lstStyle/>
          <a:p>
            <a:r>
              <a:rPr lang="en-US" dirty="0"/>
              <a:t>Observe-Decide-Act (ODA)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075A-F6A1-4FAA-ADE2-5719383D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61" y="1669537"/>
            <a:ext cx="4194306" cy="3113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/>
            <a:r>
              <a:rPr lang="en-US" sz="1700" dirty="0"/>
              <a:t>Observe</a:t>
            </a:r>
          </a:p>
          <a:p>
            <a:pPr lvl="1"/>
            <a:r>
              <a:rPr lang="en-US" sz="1500" dirty="0"/>
              <a:t>Manage data collection</a:t>
            </a:r>
          </a:p>
          <a:p>
            <a:r>
              <a:rPr lang="en-US" sz="1700" dirty="0"/>
              <a:t>Decide</a:t>
            </a:r>
          </a:p>
          <a:p>
            <a:pPr lvl="1"/>
            <a:r>
              <a:rPr lang="en-US" sz="1500" dirty="0"/>
              <a:t>Analyze and exploit data</a:t>
            </a:r>
          </a:p>
          <a:p>
            <a:r>
              <a:rPr lang="en-US" sz="1700" dirty="0"/>
              <a:t>Act</a:t>
            </a:r>
          </a:p>
          <a:p>
            <a:pPr lvl="1"/>
            <a:r>
              <a:rPr lang="en-US" sz="1500" dirty="0"/>
              <a:t>Implement proper actions</a:t>
            </a:r>
            <a:endParaRPr lang="en-US" sz="1700" dirty="0"/>
          </a:p>
          <a:p>
            <a:r>
              <a:rPr lang="en-US" sz="1700" dirty="0"/>
              <a:t>Well-suited for local CPS computation</a:t>
            </a:r>
          </a:p>
          <a:p>
            <a:r>
              <a:rPr lang="en-US" sz="1700" dirty="0"/>
              <a:t>Cannot exploit resources in distributed/hierarchical systems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FA88C-C818-46F8-A51C-D1C4EFD3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6064" y="938480"/>
            <a:ext cx="4396339" cy="576262"/>
          </a:xfrm>
        </p:spPr>
        <p:txBody>
          <a:bodyPr/>
          <a:lstStyle/>
          <a:p>
            <a:r>
              <a:rPr lang="en-US" dirty="0"/>
              <a:t>MAPE-K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B25E7-426F-40F9-9A76-0066F3635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0518" y="1653333"/>
            <a:ext cx="4587579" cy="3495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 dirty="0"/>
              <a:t>Monitor</a:t>
            </a:r>
          </a:p>
          <a:p>
            <a:pPr lvl="1"/>
            <a:r>
              <a:rPr lang="en-US" sz="1400" dirty="0"/>
              <a:t>Collect data from sensors</a:t>
            </a:r>
          </a:p>
          <a:p>
            <a:r>
              <a:rPr lang="en-US" sz="1600" dirty="0"/>
              <a:t>Analyze</a:t>
            </a:r>
          </a:p>
          <a:p>
            <a:pPr lvl="1"/>
            <a:r>
              <a:rPr lang="en-US" sz="1400" dirty="0"/>
              <a:t>Data analytics to models</a:t>
            </a:r>
          </a:p>
          <a:p>
            <a:r>
              <a:rPr lang="en-US" sz="1600" dirty="0"/>
              <a:t>Plan</a:t>
            </a:r>
          </a:p>
          <a:p>
            <a:pPr lvl="1"/>
            <a:r>
              <a:rPr lang="en-US" sz="1400" dirty="0"/>
              <a:t>Generating procedures</a:t>
            </a:r>
          </a:p>
          <a:p>
            <a:r>
              <a:rPr lang="en-US" sz="1600" dirty="0"/>
              <a:t>Execute</a:t>
            </a:r>
          </a:p>
          <a:p>
            <a:pPr lvl="1"/>
            <a:r>
              <a:rPr lang="en-US" sz="1400" dirty="0"/>
              <a:t>Implement procedures</a:t>
            </a:r>
          </a:p>
          <a:p>
            <a:r>
              <a:rPr lang="en-US" sz="1600" dirty="0"/>
              <a:t>Shared Knowledge</a:t>
            </a:r>
          </a:p>
        </p:txBody>
      </p:sp>
      <p:pic>
        <p:nvPicPr>
          <p:cNvPr id="8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6ACC1822-AF98-4044-A0D3-66A0C781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56" y="4719081"/>
            <a:ext cx="6037728" cy="1610698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A0B6F5-5A09-4080-849B-F8A2B50B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5" y="4969396"/>
            <a:ext cx="4756716" cy="1602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CA5559-8246-448C-BB33-8D48AD59CBC9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6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08" y="449972"/>
            <a:ext cx="4166510" cy="8491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Quick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F56D-7031-4ED4-987A-2C7FFF8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42" y="1575547"/>
            <a:ext cx="477162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Extends cloud computing paradigm to edge devices</a:t>
            </a:r>
          </a:p>
          <a:p>
            <a:r>
              <a:rPr lang="en-US">
                <a:solidFill>
                  <a:srgbClr val="EBEBEB"/>
                </a:solidFill>
              </a:rPr>
              <a:t>Enables local computation, storage, and control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Improved privacy, reliability, latency </a:t>
            </a:r>
          </a:p>
          <a:p>
            <a:r>
              <a:rPr lang="en-US">
                <a:solidFill>
                  <a:srgbClr val="EBEBEB"/>
                </a:solidFill>
              </a:rPr>
              <a:t>Methods are limited to low computational tasks 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A784E9A-80F0-4D20-8B52-223AED1D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19" y="1257700"/>
            <a:ext cx="7222824" cy="3864716"/>
          </a:xfrm>
          <a:prstGeom prst="rect">
            <a:avLst/>
          </a:prstGeom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5750F3-A9FC-460E-B842-C297660A6853}"/>
              </a:ext>
            </a:extLst>
          </p:cNvPr>
          <p:cNvSpPr txBox="1">
            <a:spLocks/>
          </p:cNvSpPr>
          <p:nvPr/>
        </p:nvSpPr>
        <p:spPr>
          <a:xfrm>
            <a:off x="7222302" y="456694"/>
            <a:ext cx="4166510" cy="849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Fog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A5898-5DDC-43A2-B4FB-24061C262CE2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2021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492205" cy="783214"/>
          </a:xfrm>
        </p:spPr>
        <p:txBody>
          <a:bodyPr/>
          <a:lstStyle/>
          <a:p>
            <a:r>
              <a:rPr lang="en-US"/>
              <a:t>HiCH: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F56D-7031-4ED4-987A-2C7FFF8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6" y="1169497"/>
            <a:ext cx="5663219" cy="53608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Incorporates MAPE-K, fog and cloud computing paradigms</a:t>
            </a:r>
          </a:p>
          <a:p>
            <a:r>
              <a:rPr lang="en-US" dirty="0"/>
              <a:t>Hierarchical partitioning and machine learning algorithms</a:t>
            </a:r>
          </a:p>
          <a:p>
            <a:r>
              <a:rPr lang="en-US" dirty="0"/>
              <a:t>Map MAPE-K components into IoT layers</a:t>
            </a:r>
          </a:p>
          <a:p>
            <a:r>
              <a:rPr lang="en-US" dirty="0"/>
              <a:t>Closed-loop resource management </a:t>
            </a:r>
          </a:p>
          <a:p>
            <a:r>
              <a:rPr lang="en-US" dirty="0"/>
              <a:t>Main Ideas:</a:t>
            </a:r>
          </a:p>
          <a:p>
            <a:pPr marL="457200" lvl="1" indent="0"/>
            <a:r>
              <a:rPr lang="en-US" dirty="0"/>
              <a:t> Map heavy training procedures to cloud</a:t>
            </a:r>
          </a:p>
          <a:p>
            <a:pPr marL="457200" lvl="1" indent="0"/>
            <a:r>
              <a:rPr lang="en-US" dirty="0"/>
              <a:t> Outsource trained hypothesis to fog nodes</a:t>
            </a:r>
          </a:p>
          <a:p>
            <a:pPr marL="457200" lvl="1" indent="0"/>
            <a:r>
              <a:rPr lang="en-US" dirty="0"/>
              <a:t> Exploit edge knowledge to enhance resource management</a:t>
            </a:r>
          </a:p>
        </p:txBody>
      </p:sp>
      <p:pic>
        <p:nvPicPr>
          <p:cNvPr id="7" name="Picture 10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2A2FE92-0514-4AB6-A99F-034C07D9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5" y="2283888"/>
            <a:ext cx="6155177" cy="3964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BE524-A9F4-4133-9C36-E6D9077B3D74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98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962852" cy="783214"/>
          </a:xfrm>
        </p:spPr>
        <p:txBody>
          <a:bodyPr/>
          <a:lstStyle/>
          <a:p>
            <a:r>
              <a:rPr lang="en-US"/>
              <a:t>HiCH Components: Monitor</a:t>
            </a:r>
          </a:p>
        </p:txBody>
      </p:sp>
      <p:pic>
        <p:nvPicPr>
          <p:cNvPr id="9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4C98C65-E0A8-4727-A79F-60ED6EA4A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30" b="57593"/>
          <a:stretch/>
        </p:blipFill>
        <p:spPr>
          <a:xfrm>
            <a:off x="6178896" y="1206867"/>
            <a:ext cx="5919340" cy="221897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A65479-B642-4483-B335-0E349FC0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6" y="1169497"/>
            <a:ext cx="5831307" cy="3511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ADC</a:t>
            </a:r>
            <a:r>
              <a:rPr lang="en-US" dirty="0"/>
              <a:t> to convert sensor outputs</a:t>
            </a:r>
          </a:p>
          <a:p>
            <a:r>
              <a:rPr lang="en-US" i="1" dirty="0"/>
              <a:t>MCU</a:t>
            </a:r>
            <a:r>
              <a:rPr lang="en-US" dirty="0"/>
              <a:t> for data aggregation in local storage and pre-processing</a:t>
            </a:r>
          </a:p>
          <a:p>
            <a:pPr marL="457200" lvl="1" indent="0"/>
            <a:r>
              <a:rPr lang="en-US" dirty="0"/>
              <a:t> Noise filtering</a:t>
            </a:r>
          </a:p>
          <a:p>
            <a:pPr marL="457200" lvl="1" indent="0"/>
            <a:r>
              <a:rPr lang="en-US" dirty="0"/>
              <a:t> Normalization</a:t>
            </a:r>
          </a:p>
          <a:p>
            <a:r>
              <a:rPr lang="en-US" i="1" dirty="0"/>
              <a:t>Transmitter</a:t>
            </a:r>
            <a:r>
              <a:rPr lang="en-US" dirty="0"/>
              <a:t> packets data to be sent to System Management</a:t>
            </a:r>
          </a:p>
          <a:p>
            <a:pPr marL="457200" lvl="1" indent="0"/>
            <a:r>
              <a:rPr lang="en-US" dirty="0"/>
              <a:t> Packet size and transmission period depend on data type collected by sensors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274-D21D-4AA9-9159-026677603009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13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10909999" cy="783214"/>
          </a:xfrm>
        </p:spPr>
        <p:txBody>
          <a:bodyPr/>
          <a:lstStyle/>
          <a:p>
            <a:r>
              <a:rPr lang="en-US"/>
              <a:t>HiCH Components: System Manager</a:t>
            </a:r>
          </a:p>
        </p:txBody>
      </p:sp>
      <p:pic>
        <p:nvPicPr>
          <p:cNvPr id="3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32BBD5E-D53A-4D65-B2EB-ABB0C6339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1" t="54454" r="669" b="8403"/>
          <a:stretch/>
        </p:blipFill>
        <p:spPr>
          <a:xfrm>
            <a:off x="5472925" y="1285308"/>
            <a:ext cx="6587836" cy="21329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73080-ABF4-430F-9CE2-48C1CD83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6" y="1169497"/>
            <a:ext cx="5114131" cy="5170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Receiver</a:t>
            </a:r>
            <a:r>
              <a:rPr lang="en-US" dirty="0"/>
              <a:t> collects sensory data</a:t>
            </a:r>
          </a:p>
          <a:p>
            <a:pPr lvl="1"/>
            <a:r>
              <a:rPr lang="en-US" dirty="0"/>
              <a:t>Stored and organized in </a:t>
            </a:r>
            <a:r>
              <a:rPr lang="en-US" i="1" dirty="0"/>
              <a:t>Data Storage</a:t>
            </a:r>
          </a:p>
          <a:p>
            <a:r>
              <a:rPr lang="en-US" dirty="0"/>
              <a:t>Sends complete set of sensory data to </a:t>
            </a:r>
            <a:r>
              <a:rPr lang="en-US" i="1" dirty="0"/>
              <a:t>Plan </a:t>
            </a:r>
            <a:r>
              <a:rPr lang="en-US" dirty="0"/>
              <a:t>for local decision making</a:t>
            </a:r>
          </a:p>
          <a:p>
            <a:r>
              <a:rPr lang="en-US" i="1" dirty="0"/>
              <a:t>Transmitter</a:t>
            </a:r>
            <a:r>
              <a:rPr lang="en-US" dirty="0"/>
              <a:t> sends data to remote servers (cloud)</a:t>
            </a:r>
          </a:p>
          <a:p>
            <a:r>
              <a:rPr lang="en-US" i="1" dirty="0"/>
              <a:t>Management Algorithm</a:t>
            </a:r>
          </a:p>
          <a:p>
            <a:pPr lvl="1"/>
            <a:r>
              <a:rPr lang="en-US" dirty="0"/>
              <a:t>Data reduction and transmission rate</a:t>
            </a:r>
          </a:p>
          <a:p>
            <a:pPr lvl="1"/>
            <a:r>
              <a:rPr lang="en-US" dirty="0"/>
              <a:t>Controlled by decision vector sent from </a:t>
            </a:r>
            <a:r>
              <a:rPr lang="en-US" i="1" dirty="0"/>
              <a:t>Plan </a:t>
            </a:r>
            <a:r>
              <a:rPr lang="en-US" dirty="0"/>
              <a:t>to </a:t>
            </a:r>
            <a:r>
              <a:rPr lang="en-US" i="1" dirty="0"/>
              <a:t>Execute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B737CF0-E6C0-4C02-9661-5C003612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98" y="4108559"/>
            <a:ext cx="5954748" cy="2158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EB720-4708-4A3C-8931-89CDD53EF7DC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637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D8-1A16-4BCD-8999-13F0B1CB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6" y="201933"/>
            <a:ext cx="7962852" cy="783214"/>
          </a:xfrm>
        </p:spPr>
        <p:txBody>
          <a:bodyPr/>
          <a:lstStyle/>
          <a:p>
            <a:r>
              <a:rPr lang="en-US"/>
              <a:t>HiCH Components: Analyze</a:t>
            </a:r>
          </a:p>
        </p:txBody>
      </p:sp>
      <p:pic>
        <p:nvPicPr>
          <p:cNvPr id="3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9BB6A2-590E-4904-974F-4C81F4AD0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0" r="-548" b="59144"/>
          <a:stretch/>
        </p:blipFill>
        <p:spPr>
          <a:xfrm>
            <a:off x="5629810" y="1285310"/>
            <a:ext cx="6564763" cy="23513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938868-8223-49DA-826F-0F7178657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416" y="1169496"/>
                <a:ext cx="5114131" cy="563873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latin typeface="Century Gothic"/>
                    <a:cs typeface="Arial"/>
                  </a:rPr>
                  <a:t>Machine learning training procedure</a:t>
                </a:r>
              </a:p>
              <a:p>
                <a:pPr lvl="1"/>
                <a:r>
                  <a:rPr lang="en-US" dirty="0">
                    <a:latin typeface="Century Gothic"/>
                    <a:cs typeface="Arial"/>
                  </a:rPr>
                  <a:t>Supervised learning model</a:t>
                </a:r>
              </a:p>
              <a:p>
                <a:r>
                  <a:rPr lang="en-US" dirty="0">
                    <a:latin typeface="Century Gothic"/>
                    <a:cs typeface="Arial"/>
                  </a:rPr>
                  <a:t>Define hypothesis function in the </a:t>
                </a:r>
                <a:r>
                  <a:rPr lang="en-US" i="1" dirty="0">
                    <a:latin typeface="Century Gothic"/>
                    <a:cs typeface="Arial"/>
                  </a:rPr>
                  <a:t>Hypothesis Set</a:t>
                </a:r>
                <a:r>
                  <a:rPr lang="en-US" dirty="0">
                    <a:latin typeface="Century Gothic"/>
                    <a:cs typeface="Arial"/>
                  </a:rPr>
                  <a:t> 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𝐻</m:t>
                    </m:r>
                  </m:oMath>
                </a14:m>
                <a:r>
                  <a:rPr lang="en-US" dirty="0">
                    <a:latin typeface="Century Gothic"/>
                    <a:cs typeface="Arial"/>
                  </a:rPr>
                  <a:t>) to satisfy: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𝑌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Arial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ℝ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the input space with </a:t>
                </a:r>
                <a:r>
                  <a:rPr lang="en-US" i="1" dirty="0"/>
                  <a:t>d </a:t>
                </a:r>
                <a:r>
                  <a:rPr lang="en-US" dirty="0"/>
                  <a:t>attributes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output space</a:t>
                </a:r>
                <a:endParaRPr lang="pt-BR" dirty="0">
                  <a:latin typeface="LinLibertineI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dirty="0">
                    <a:latin typeface="Century Gothic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/>
                      </a:rPr>
                      <m:t>𝑌</m:t>
                    </m:r>
                  </m:oMath>
                </a14:m>
                <a:r>
                  <a:rPr lang="en-US" dirty="0">
                    <a:latin typeface="Century Gothic"/>
                    <a:cs typeface="Arial"/>
                  </a:rPr>
                  <a:t> created/updated from sensor data, </a:t>
                </a:r>
                <a:r>
                  <a:rPr lang="en-US" i="1" dirty="0">
                    <a:latin typeface="Century Gothic"/>
                    <a:cs typeface="Arial"/>
                  </a:rPr>
                  <a:t>History Data</a:t>
                </a:r>
                <a:r>
                  <a:rPr lang="en-US" dirty="0">
                    <a:latin typeface="Century Gothic"/>
                    <a:cs typeface="Arial"/>
                  </a:rPr>
                  <a:t>, and </a:t>
                </a:r>
                <a:r>
                  <a:rPr lang="en-US" i="1" dirty="0">
                    <a:latin typeface="Century Gothic"/>
                    <a:cs typeface="Arial"/>
                  </a:rPr>
                  <a:t>Plan/User</a:t>
                </a:r>
                <a:r>
                  <a:rPr lang="en-US" dirty="0">
                    <a:latin typeface="Century Gothic"/>
                    <a:cs typeface="Arial"/>
                  </a:rPr>
                  <a:t> feedback.</a:t>
                </a:r>
                <a:endParaRPr lang="pt-BR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dirty="0">
                    <a:latin typeface="+mn-lt"/>
                  </a:rPr>
                  <a:t> generated in </a:t>
                </a:r>
                <a:r>
                  <a:rPr lang="pt-BR" i="1" dirty="0">
                    <a:latin typeface="+mn-lt"/>
                  </a:rPr>
                  <a:t>Learning Algorithm</a:t>
                </a:r>
              </a:p>
              <a:p>
                <a:pPr lvl="1"/>
                <a:r>
                  <a:rPr lang="pt-BR" dirty="0">
                    <a:latin typeface="+mn-lt"/>
                  </a:rPr>
                  <a:t>Initialized from </a:t>
                </a:r>
                <a:r>
                  <a:rPr lang="pt-BR" i="1" dirty="0">
                    <a:latin typeface="+mn-lt"/>
                  </a:rPr>
                  <a:t>Hypothesis Set</a:t>
                </a:r>
              </a:p>
              <a:p>
                <a:pPr lvl="1"/>
                <a:r>
                  <a:rPr lang="pt-BR" dirty="0">
                    <a:latin typeface="+mn-lt"/>
                  </a:rPr>
                  <a:t>Runtime updates with training data</a:t>
                </a:r>
              </a:p>
              <a:p>
                <a:r>
                  <a:rPr lang="pt-BR" i="1" dirty="0">
                    <a:latin typeface="+mn-lt"/>
                    <a:cs typeface="Arial"/>
                  </a:rPr>
                  <a:t>Final Hypoth</a:t>
                </a:r>
                <a:r>
                  <a:rPr lang="pt-BR" dirty="0">
                    <a:latin typeface="+mn-lt"/>
                    <a:cs typeface="Arial"/>
                  </a:rPr>
                  <a:t>esis stores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</m:oMath>
                </a14:m>
                <a:r>
                  <a:rPr lang="pt-BR" dirty="0">
                    <a:latin typeface="+mn-lt"/>
                    <a:cs typeface="Arial"/>
                  </a:rPr>
                  <a:t> and sends it to </a:t>
                </a:r>
                <a:r>
                  <a:rPr lang="pt-BR" i="1" dirty="0">
                    <a:latin typeface="+mn-lt"/>
                    <a:cs typeface="Arial"/>
                  </a:rPr>
                  <a:t>Plan</a:t>
                </a:r>
                <a:r>
                  <a:rPr lang="pt-BR" dirty="0">
                    <a:latin typeface="+mn-lt"/>
                    <a:cs typeface="Arial"/>
                  </a:rPr>
                  <a:t> and </a:t>
                </a:r>
                <a:r>
                  <a:rPr lang="pt-BR" i="1" dirty="0">
                    <a:latin typeface="+mn-lt"/>
                    <a:cs typeface="Arial"/>
                  </a:rPr>
                  <a:t>History Data </a:t>
                </a:r>
                <a:r>
                  <a:rPr lang="pt-BR" dirty="0">
                    <a:latin typeface="+mn-lt"/>
                    <a:cs typeface="Arial"/>
                  </a:rPr>
                  <a:t>for training</a:t>
                </a:r>
                <a:endParaRPr lang="en-US" i="1" dirty="0">
                  <a:latin typeface="Century Gothic"/>
                  <a:cs typeface="Arial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938868-8223-49DA-826F-0F7178657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416" y="1169496"/>
                <a:ext cx="5114131" cy="5638735"/>
              </a:xfrm>
              <a:blipFill>
                <a:blip r:embed="rId4"/>
                <a:stretch>
                  <a:fillRect l="-477" t="-649" r="-715" b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D0021-078F-4EE0-B231-F2BF6EDD33D2}"/>
                  </a:ext>
                </a:extLst>
              </p:cNvPr>
              <p:cNvSpPr txBox="1"/>
              <p:nvPr/>
            </p:nvSpPr>
            <p:spPr>
              <a:xfrm>
                <a:off x="6096000" y="3865805"/>
                <a:ext cx="5693546" cy="234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Linear machine learning method: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pt-BR" i="1" dirty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𝑤𝑇𝑥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  <a:p>
                <a:pPr lvl="1"/>
                <a:endParaRPr lang="en-US" dirty="0">
                  <a:cs typeface="Arial"/>
                </a:endParaRPr>
              </a:p>
              <a:p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⁡() </m:t>
                    </m:r>
                  </m:oMath>
                </a14:m>
                <a:r>
                  <a:rPr lang="en-US" dirty="0"/>
                  <a:t>is a sign function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with </a:t>
                </a:r>
                <a:r>
                  <a:rPr lang="en-US" i="1" dirty="0"/>
                  <a:t>d</a:t>
                </a:r>
                <a:r>
                  <a:rPr lang="en-US" dirty="0"/>
                  <a:t> attributes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bias constant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= weight vector inferred by learning algorithm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D0021-078F-4EE0-B231-F2BF6EDD3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65805"/>
                <a:ext cx="5693546" cy="2342116"/>
              </a:xfrm>
              <a:prstGeom prst="rect">
                <a:avLst/>
              </a:prstGeom>
              <a:blipFill>
                <a:blip r:embed="rId5"/>
                <a:stretch>
                  <a:fillRect l="-857" t="-130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B787C9-046D-4D19-8549-7D36E057D60F}"/>
              </a:ext>
            </a:extLst>
          </p:cNvPr>
          <p:cNvSpPr txBox="1"/>
          <p:nvPr/>
        </p:nvSpPr>
        <p:spPr>
          <a:xfrm>
            <a:off x="11532092" y="632977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4781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1423</Words>
  <Application>Microsoft Office PowerPoint</Application>
  <PresentationFormat>Widescreen</PresentationFormat>
  <Paragraphs>267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LinLibertineI</vt:lpstr>
      <vt:lpstr>Wingdings 3</vt:lpstr>
      <vt:lpstr>Ion</vt:lpstr>
      <vt:lpstr>HiCH:  Hierarchical Fog-Assisted Computing Architecture for Healthcare IoT</vt:lpstr>
      <vt:lpstr>Background</vt:lpstr>
      <vt:lpstr>Background cont...</vt:lpstr>
      <vt:lpstr>Related Works </vt:lpstr>
      <vt:lpstr>Quick Mention</vt:lpstr>
      <vt:lpstr>HiCH: Proposed System</vt:lpstr>
      <vt:lpstr>HiCH Components: Monitor</vt:lpstr>
      <vt:lpstr>HiCH Components: System Manager</vt:lpstr>
      <vt:lpstr>HiCH Components: Analyze</vt:lpstr>
      <vt:lpstr>HiCH Components: Plan</vt:lpstr>
      <vt:lpstr>HiCH Components: Execute</vt:lpstr>
      <vt:lpstr>Case Study</vt:lpstr>
      <vt:lpstr>Case Study cont…</vt:lpstr>
      <vt:lpstr>Case Study cont…</vt:lpstr>
      <vt:lpstr>Evaluation: Response Time</vt:lpstr>
      <vt:lpstr>Evaluation: Response Time cont…</vt:lpstr>
      <vt:lpstr>Evaluation: Bandwidth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Sprinkle</dc:creator>
  <cp:lastModifiedBy>Brady Sprinkle</cp:lastModifiedBy>
  <cp:revision>1237</cp:revision>
  <dcterms:created xsi:type="dcterms:W3CDTF">2014-09-12T17:24:29Z</dcterms:created>
  <dcterms:modified xsi:type="dcterms:W3CDTF">2018-11-14T02:03:24Z</dcterms:modified>
</cp:coreProperties>
</file>