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F403F"/>
        </a:solidFill>
        <a:effectLst/>
        <a:uFillTx/>
        <a:latin typeface="Verdana"/>
        <a:ea typeface="Verdana"/>
        <a:cs typeface="Verdana"/>
        <a:sym typeface="Verdan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F403F"/>
        </a:solidFill>
        <a:effectLst/>
        <a:uFillTx/>
        <a:latin typeface="Verdana"/>
        <a:ea typeface="Verdana"/>
        <a:cs typeface="Verdana"/>
        <a:sym typeface="Verdan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F403F"/>
        </a:solidFill>
        <a:effectLst/>
        <a:uFillTx/>
        <a:latin typeface="Verdana"/>
        <a:ea typeface="Verdana"/>
        <a:cs typeface="Verdana"/>
        <a:sym typeface="Verdan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F403F"/>
        </a:solidFill>
        <a:effectLst/>
        <a:uFillTx/>
        <a:latin typeface="Verdana"/>
        <a:ea typeface="Verdana"/>
        <a:cs typeface="Verdana"/>
        <a:sym typeface="Verdan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F403F"/>
        </a:solidFill>
        <a:effectLst/>
        <a:uFillTx/>
        <a:latin typeface="Verdana"/>
        <a:ea typeface="Verdana"/>
        <a:cs typeface="Verdana"/>
        <a:sym typeface="Verdan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F403F"/>
        </a:solidFill>
        <a:effectLst/>
        <a:uFillTx/>
        <a:latin typeface="Verdana"/>
        <a:ea typeface="Verdana"/>
        <a:cs typeface="Verdana"/>
        <a:sym typeface="Verdan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F403F"/>
        </a:solidFill>
        <a:effectLst/>
        <a:uFillTx/>
        <a:latin typeface="Verdana"/>
        <a:ea typeface="Verdana"/>
        <a:cs typeface="Verdana"/>
        <a:sym typeface="Verdan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F403F"/>
        </a:solidFill>
        <a:effectLst/>
        <a:uFillTx/>
        <a:latin typeface="Verdana"/>
        <a:ea typeface="Verdana"/>
        <a:cs typeface="Verdana"/>
        <a:sym typeface="Verdan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F403F"/>
        </a:solidFill>
        <a:effectLst/>
        <a:uFillTx/>
        <a:latin typeface="Verdana"/>
        <a:ea typeface="Verdana"/>
        <a:cs typeface="Verdana"/>
        <a:sym typeface="Verdan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Verdana"/>
          <a:ea typeface="Verdana"/>
          <a:cs typeface="Verdana"/>
        </a:font>
        <a:srgbClr val="3F403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F"/>
          </a:solidFill>
        </a:fill>
      </a:tcStyle>
    </a:wholeTbl>
    <a:band2H>
      <a:tcTxStyle b="def" i="def"/>
      <a:tcStyle>
        <a:tcBdr/>
        <a:fill>
          <a:solidFill>
            <a:srgbClr val="E6E6E9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Verdana"/>
          <a:ea typeface="Verdana"/>
          <a:cs typeface="Verdana"/>
        </a:font>
        <a:srgbClr val="3F403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3F403F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FDEAE6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3F403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Verdana"/>
          <a:ea typeface="Verdana"/>
          <a:cs typeface="Verdana"/>
        </a:font>
        <a:srgbClr val="3F403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ACA"/>
          </a:solidFill>
        </a:fill>
      </a:tcStyle>
    </a:wholeTbl>
    <a:band2H>
      <a:tcTxStyle b="def" i="def"/>
      <a:tcStyle>
        <a:tcBdr/>
        <a:fill>
          <a:solidFill>
            <a:srgbClr val="FFEDE6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Verdana"/>
          <a:ea typeface="Verdana"/>
          <a:cs typeface="Verdana"/>
        </a:font>
        <a:srgbClr val="3F403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3CA"/>
          </a:solidFill>
        </a:fill>
      </a:tcStyle>
    </a:wholeTbl>
    <a:band2H>
      <a:tcTxStyle b="def" i="def"/>
      <a:tcStyle>
        <a:tcBdr/>
        <a:fill>
          <a:solidFill>
            <a:srgbClr val="FDEAE6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Verdana"/>
          <a:ea typeface="Verdana"/>
          <a:cs typeface="Verdana"/>
        </a:font>
        <a:srgbClr val="3F403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3F403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F403F"/>
              </a:solidFill>
              <a:prstDash val="solid"/>
              <a:round/>
            </a:ln>
          </a:top>
          <a:bottom>
            <a:ln w="25400" cap="flat">
              <a:solidFill>
                <a:srgbClr val="3F403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F403F"/>
              </a:solidFill>
              <a:prstDash val="solid"/>
              <a:round/>
            </a:ln>
          </a:top>
          <a:bottom>
            <a:ln w="25400" cap="flat">
              <a:solidFill>
                <a:srgbClr val="3F403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Verdana"/>
          <a:ea typeface="Verdana"/>
          <a:cs typeface="Verdana"/>
        </a:font>
        <a:srgbClr val="3F403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DCD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F403F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F403F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F403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Shape 2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 with Block S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xfrm>
            <a:off x="731519" y="1879446"/>
            <a:ext cx="6583682" cy="2387601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31519" y="4975121"/>
            <a:ext cx="6583682" cy="10397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indent="457200">
              <a:defRPr sz="2400"/>
            </a:lvl2pPr>
            <a:lvl3pPr indent="914400">
              <a:defRPr sz="2400"/>
            </a:lvl3pPr>
            <a:lvl4pPr indent="1371600">
              <a:defRPr sz="2400"/>
            </a:lvl4pPr>
            <a:lvl5pPr indent="1828800"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" name="Syracuse University Block SPicture 4" descr="Syracuse University Block S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11375" b="6722"/>
          <a:stretch>
            <a:fillRect/>
          </a:stretch>
        </p:blipFill>
        <p:spPr>
          <a:xfrm>
            <a:off x="7772400" y="460766"/>
            <a:ext cx="4416553" cy="63972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665" y="457200"/>
            <a:ext cx="1772599" cy="52214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>
                <a:solidFill>
                  <a:srgbClr val="3F40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Picture Placeholder 2"/>
          <p:cNvSpPr/>
          <p:nvPr>
            <p:ph type="pic" idx="21"/>
          </p:nvPr>
        </p:nvSpPr>
        <p:spPr>
          <a:xfrm>
            <a:off x="0" y="2070100"/>
            <a:ext cx="12192000" cy="478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de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1" name="Media Placeholder 5"/>
          <p:cNvSpPr/>
          <p:nvPr>
            <p:ph type="media" idx="21"/>
          </p:nvPr>
        </p:nvSpPr>
        <p:spPr>
          <a:xfrm>
            <a:off x="0" y="2070100"/>
            <a:ext cx="12192000" cy="478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with Photo (Orange)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 txBox="1"/>
          <p:nvPr>
            <p:ph type="title"/>
          </p:nvPr>
        </p:nvSpPr>
        <p:spPr>
          <a:xfrm>
            <a:off x="704031" y="1060808"/>
            <a:ext cx="5224822" cy="2852738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4" name="Body Level One…"/>
          <p:cNvSpPr txBox="1"/>
          <p:nvPr>
            <p:ph type="body" sz="quarter" idx="1"/>
          </p:nvPr>
        </p:nvSpPr>
        <p:spPr>
          <a:xfrm>
            <a:off x="704087" y="4114800"/>
            <a:ext cx="5224822" cy="15001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indent="457200">
              <a:defRPr sz="2400"/>
            </a:lvl2pPr>
            <a:lvl3pPr indent="914400">
              <a:defRPr sz="2400"/>
            </a:lvl3pPr>
            <a:lvl4pPr indent="1371600">
              <a:defRPr sz="2400"/>
            </a:lvl4pPr>
            <a:lvl5pPr indent="1828800"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Picture Placeholder 3"/>
          <p:cNvSpPr/>
          <p:nvPr>
            <p:ph type="pic" idx="21"/>
          </p:nvPr>
        </p:nvSpPr>
        <p:spPr>
          <a:xfrm>
            <a:off x="6492240" y="0"/>
            <a:ext cx="569976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>
                <a:solidFill>
                  <a:srgbClr val="3F40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with Photo (Navy)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704031" y="1060808"/>
            <a:ext cx="5224822" cy="2852738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sz="quarter" idx="1"/>
          </p:nvPr>
        </p:nvSpPr>
        <p:spPr>
          <a:xfrm>
            <a:off x="704031" y="4114800"/>
            <a:ext cx="5224822" cy="15001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6"/>
                </a:solidFill>
              </a:defRPr>
            </a:lvl1pPr>
            <a:lvl2pPr indent="457200">
              <a:defRPr sz="2400">
                <a:solidFill>
                  <a:schemeClr val="accent6"/>
                </a:solidFill>
              </a:defRPr>
            </a:lvl2pPr>
            <a:lvl3pPr indent="914400">
              <a:defRPr sz="2400">
                <a:solidFill>
                  <a:schemeClr val="accent6"/>
                </a:solidFill>
              </a:defRPr>
            </a:lvl3pPr>
            <a:lvl4pPr indent="1371600">
              <a:defRPr sz="2400">
                <a:solidFill>
                  <a:schemeClr val="accent6"/>
                </a:solidFill>
              </a:defRPr>
            </a:lvl4pPr>
            <a:lvl5pPr indent="1828800">
              <a:defRPr sz="24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Picture Placeholder 3"/>
          <p:cNvSpPr/>
          <p:nvPr>
            <p:ph type="pic" idx="21"/>
          </p:nvPr>
        </p:nvSpPr>
        <p:spPr>
          <a:xfrm>
            <a:off x="6492240" y="0"/>
            <a:ext cx="569976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>
                <a:solidFill>
                  <a:srgbClr val="3F40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(Orange)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/>
          <p:nvPr>
            <p:ph type="title"/>
          </p:nvPr>
        </p:nvSpPr>
        <p:spPr>
          <a:xfrm>
            <a:off x="831850" y="3836987"/>
            <a:ext cx="10515600" cy="1363664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4" name="Body Level One…"/>
          <p:cNvSpPr txBox="1"/>
          <p:nvPr>
            <p:ph type="body" sz="quarter" idx="1"/>
          </p:nvPr>
        </p:nvSpPr>
        <p:spPr>
          <a:xfrm>
            <a:off x="831850" y="5357812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indent="457200">
              <a:defRPr sz="2400"/>
            </a:lvl2pPr>
            <a:lvl3pPr indent="914400">
              <a:defRPr sz="2400"/>
            </a:lvl3pPr>
            <a:lvl4pPr indent="1371600">
              <a:defRPr sz="2400"/>
            </a:lvl4pPr>
            <a:lvl5pPr indent="1828800"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>
                <a:solidFill>
                  <a:srgbClr val="3F40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(Navy)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Text"/>
          <p:cNvSpPr txBox="1"/>
          <p:nvPr>
            <p:ph type="title"/>
          </p:nvPr>
        </p:nvSpPr>
        <p:spPr>
          <a:xfrm>
            <a:off x="831850" y="3836987"/>
            <a:ext cx="10515600" cy="1363664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3" name="Body Level One…"/>
          <p:cNvSpPr txBox="1"/>
          <p:nvPr>
            <p:ph type="body" sz="quarter" idx="1"/>
          </p:nvPr>
        </p:nvSpPr>
        <p:spPr>
          <a:xfrm>
            <a:off x="831850" y="5357812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6"/>
                </a:solidFill>
              </a:defRPr>
            </a:lvl1pPr>
            <a:lvl2pPr indent="457200">
              <a:defRPr sz="2400">
                <a:solidFill>
                  <a:schemeClr val="accent6"/>
                </a:solidFill>
              </a:defRPr>
            </a:lvl2pPr>
            <a:lvl3pPr indent="914400">
              <a:defRPr sz="2400">
                <a:solidFill>
                  <a:schemeClr val="accent6"/>
                </a:solidFill>
              </a:defRPr>
            </a:lvl3pPr>
            <a:lvl4pPr indent="1371600">
              <a:defRPr sz="2400">
                <a:solidFill>
                  <a:schemeClr val="accent6"/>
                </a:solidFill>
              </a:defRPr>
            </a:lvl4pPr>
            <a:lvl5pPr indent="1828800">
              <a:defRPr sz="24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>
                <a:solidFill>
                  <a:srgbClr val="3F40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losing Slide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ecorative BackgroundRectangle 3"/>
          <p:cNvSpPr/>
          <p:nvPr/>
        </p:nvSpPr>
        <p:spPr>
          <a:xfrm>
            <a:off x="-1" y="-1"/>
            <a:ext cx="12192001" cy="11887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3354332" y="2778847"/>
            <a:ext cx="5486401" cy="1737361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173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684" y="365761"/>
            <a:ext cx="1753642" cy="516557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>
                <a:solidFill>
                  <a:srgbClr val="3F40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losing Slide with Laurel (Orange)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Text"/>
          <p:cNvSpPr txBox="1"/>
          <p:nvPr>
            <p:ph type="title"/>
          </p:nvPr>
        </p:nvSpPr>
        <p:spPr>
          <a:xfrm>
            <a:off x="740662" y="2766217"/>
            <a:ext cx="5486401" cy="1737361"/>
          </a:xfrm>
          <a:prstGeom prst="rect">
            <a:avLst/>
          </a:prstGeom>
        </p:spPr>
        <p:txBody>
          <a:bodyPr anchor="t"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182" name="Syracuse University LaurelPicture 3" descr="Syracuse University LaurelPicture 3"/>
          <p:cNvPicPr>
            <a:picLocks noChangeAspect="1"/>
          </p:cNvPicPr>
          <p:nvPr/>
        </p:nvPicPr>
        <p:blipFill>
          <a:blip r:embed="rId2">
            <a:extLst/>
          </a:blip>
          <a:srcRect l="0" t="19247" r="69129" b="23976"/>
          <a:stretch>
            <a:fillRect/>
          </a:stretch>
        </p:blipFill>
        <p:spPr>
          <a:xfrm>
            <a:off x="8341446" y="0"/>
            <a:ext cx="3847506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663" y="466344"/>
            <a:ext cx="1949924" cy="576393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>
                <a:solidFill>
                  <a:srgbClr val="3F40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with Photo (Orange)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xfrm>
            <a:off x="457200" y="1879446"/>
            <a:ext cx="4390103" cy="2387601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57200" y="4975121"/>
            <a:ext cx="4390103" cy="10397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indent="457200">
              <a:defRPr sz="2400"/>
            </a:lvl2pPr>
            <a:lvl3pPr indent="914400">
              <a:defRPr sz="2400"/>
            </a:lvl3pPr>
            <a:lvl4pPr indent="1371600">
              <a:defRPr sz="2400"/>
            </a:lvl4pPr>
            <a:lvl5pPr indent="1828800"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Picture Placeholder 3"/>
          <p:cNvSpPr/>
          <p:nvPr>
            <p:ph type="pic" idx="21"/>
          </p:nvPr>
        </p:nvSpPr>
        <p:spPr>
          <a:xfrm>
            <a:off x="5029200" y="0"/>
            <a:ext cx="71628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2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1" y="457201"/>
            <a:ext cx="1673326" cy="494632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>
                <a:solidFill>
                  <a:srgbClr val="3F40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losing Slide with Laurel (Navy)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Text"/>
          <p:cNvSpPr txBox="1"/>
          <p:nvPr>
            <p:ph type="title"/>
          </p:nvPr>
        </p:nvSpPr>
        <p:spPr>
          <a:xfrm>
            <a:off x="740663" y="2766217"/>
            <a:ext cx="5483337" cy="1737361"/>
          </a:xfrm>
          <a:prstGeom prst="rect">
            <a:avLst/>
          </a:prstGeom>
        </p:spPr>
        <p:txBody>
          <a:bodyPr anchor="t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pic>
        <p:nvPicPr>
          <p:cNvPr id="192" name="Syracuse University LaurelPicture 3" descr="Syracuse University LaurelPicture 3"/>
          <p:cNvPicPr>
            <a:picLocks noChangeAspect="1"/>
          </p:cNvPicPr>
          <p:nvPr/>
        </p:nvPicPr>
        <p:blipFill>
          <a:blip r:embed="rId2">
            <a:extLst/>
          </a:blip>
          <a:srcRect l="0" t="19247" r="69129" b="23976"/>
          <a:stretch>
            <a:fillRect/>
          </a:stretch>
        </p:blipFill>
        <p:spPr>
          <a:xfrm>
            <a:off x="8341446" y="0"/>
            <a:ext cx="3847506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665" y="468660"/>
            <a:ext cx="1930763" cy="56873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>
                <a:solidFill>
                  <a:srgbClr val="3F40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m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2" name="Slide Title"/>
          <p:cNvSpPr txBox="1"/>
          <p:nvPr>
            <p:ph type="title" hasCustomPrompt="1"/>
          </p:nvPr>
        </p:nvSpPr>
        <p:spPr>
          <a:xfrm>
            <a:off x="724090" y="675775"/>
            <a:ext cx="5011455" cy="8768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203" name="Body Level One…"/>
          <p:cNvSpPr txBox="1"/>
          <p:nvPr>
            <p:ph type="body" sz="quarter" idx="1" hasCustomPrompt="1"/>
          </p:nvPr>
        </p:nvSpPr>
        <p:spPr>
          <a:xfrm>
            <a:off x="6096001" y="675774"/>
            <a:ext cx="5375088" cy="876800"/>
          </a:xfrm>
          <a:prstGeom prst="rect">
            <a:avLst/>
          </a:prstGeom>
        </p:spPr>
        <p:txBody>
          <a:bodyPr/>
          <a:lstStyle>
            <a:lvl1pPr>
              <a:defRPr b="1" sz="2200">
                <a:solidFill>
                  <a:schemeClr val="accent2"/>
                </a:solidFill>
              </a:defRPr>
            </a:lvl1pPr>
            <a:lvl2pPr marL="666750" indent="-209550">
              <a:buSzPct val="100000"/>
              <a:buChar char="–"/>
              <a:defRPr b="1" sz="2200">
                <a:solidFill>
                  <a:schemeClr val="accent2"/>
                </a:solidFill>
              </a:defRPr>
            </a:lvl2pPr>
            <a:lvl3pPr marL="1123950" indent="-209550">
              <a:buSzPct val="100000"/>
              <a:buChar char="▪"/>
              <a:defRPr b="1" sz="2200">
                <a:solidFill>
                  <a:schemeClr val="accent2"/>
                </a:solidFill>
              </a:defRPr>
            </a:lvl3pPr>
            <a:lvl4pPr marL="1623060" indent="-251460">
              <a:buSzPct val="100000"/>
              <a:buChar char="–"/>
              <a:defRPr b="1" sz="2200">
                <a:solidFill>
                  <a:schemeClr val="accent2"/>
                </a:solidFill>
              </a:defRPr>
            </a:lvl4pPr>
            <a:lvl5pPr marL="2080260" indent="-251460">
              <a:buSzPct val="100000"/>
              <a:buChar char="•"/>
              <a:defRPr b="1" sz="2200">
                <a:solidFill>
                  <a:schemeClr val="accent2"/>
                </a:solidFill>
              </a:defRPr>
            </a:lvl5pPr>
          </a:lstStyle>
          <a:p>
            <a:pPr/>
            <a:r>
              <a:t>Comment box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4" name="Text Placeholder 4"/>
          <p:cNvSpPr/>
          <p:nvPr>
            <p:ph type="body" idx="21" hasCustomPrompt="1"/>
          </p:nvPr>
        </p:nvSpPr>
        <p:spPr>
          <a:xfrm>
            <a:off x="724089" y="1916111"/>
            <a:ext cx="10747000" cy="406876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10000"/>
              </a:lnSpc>
              <a:buClr>
                <a:schemeClr val="accent6"/>
              </a:buClr>
              <a:buSzPct val="100000"/>
              <a:buFont typeface="Arial"/>
              <a:buChar char="•"/>
            </a:lvl1pPr>
          </a:lstStyle>
          <a:p>
            <a:pPr/>
            <a:r>
              <a:t>First level bullet
Second level
Third level
Fourth level
Fifth level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ment &amp; Conten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2" name="Slide Title"/>
          <p:cNvSpPr txBox="1"/>
          <p:nvPr>
            <p:ph type="title" hasCustomPrompt="1"/>
          </p:nvPr>
        </p:nvSpPr>
        <p:spPr>
          <a:xfrm>
            <a:off x="724090" y="675775"/>
            <a:ext cx="5011455" cy="8768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213" name="Body Level One…"/>
          <p:cNvSpPr txBox="1"/>
          <p:nvPr>
            <p:ph type="body" sz="quarter" idx="1" hasCustomPrompt="1"/>
          </p:nvPr>
        </p:nvSpPr>
        <p:spPr>
          <a:xfrm>
            <a:off x="6096001" y="675774"/>
            <a:ext cx="5375088" cy="876800"/>
          </a:xfrm>
          <a:prstGeom prst="rect">
            <a:avLst/>
          </a:prstGeom>
        </p:spPr>
        <p:txBody>
          <a:bodyPr/>
          <a:lstStyle>
            <a:lvl1pPr>
              <a:defRPr b="1" sz="2200">
                <a:solidFill>
                  <a:schemeClr val="accent2"/>
                </a:solidFill>
              </a:defRPr>
            </a:lvl1pPr>
            <a:lvl2pPr marL="666750" indent="-209550">
              <a:buSzPct val="100000"/>
              <a:buChar char="–"/>
              <a:defRPr b="1" sz="2200">
                <a:solidFill>
                  <a:schemeClr val="accent2"/>
                </a:solidFill>
              </a:defRPr>
            </a:lvl2pPr>
            <a:lvl3pPr marL="1123950" indent="-209550">
              <a:buSzPct val="100000"/>
              <a:buChar char="▪"/>
              <a:defRPr b="1" sz="2200">
                <a:solidFill>
                  <a:schemeClr val="accent2"/>
                </a:solidFill>
              </a:defRPr>
            </a:lvl3pPr>
            <a:lvl4pPr marL="1623060" indent="-251460">
              <a:buSzPct val="100000"/>
              <a:buChar char="–"/>
              <a:defRPr b="1" sz="2200">
                <a:solidFill>
                  <a:schemeClr val="accent2"/>
                </a:solidFill>
              </a:defRPr>
            </a:lvl4pPr>
            <a:lvl5pPr marL="2080260" indent="-251460">
              <a:buSzPct val="100000"/>
              <a:buChar char="•"/>
              <a:defRPr b="1" sz="2200">
                <a:solidFill>
                  <a:schemeClr val="accent2"/>
                </a:solidFill>
              </a:defRPr>
            </a:lvl5pPr>
          </a:lstStyle>
          <a:p>
            <a:pPr/>
            <a:r>
              <a:t>Comment box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14" name="Text Placeholder 4"/>
          <p:cNvSpPr/>
          <p:nvPr>
            <p:ph type="body" idx="21" hasCustomPrompt="1"/>
          </p:nvPr>
        </p:nvSpPr>
        <p:spPr>
          <a:xfrm>
            <a:off x="724089" y="1916111"/>
            <a:ext cx="10747000" cy="4068764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</a:lvl1pPr>
          </a:lstStyle>
          <a:p>
            <a:pPr/>
            <a:r>
              <a:t>Body copy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Slide Title"/>
          <p:cNvSpPr txBox="1"/>
          <p:nvPr>
            <p:ph type="title" hasCustomPrompt="1"/>
          </p:nvPr>
        </p:nvSpPr>
        <p:spPr>
          <a:xfrm>
            <a:off x="724090" y="675775"/>
            <a:ext cx="5011455" cy="8768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223" name="Body Level One…"/>
          <p:cNvSpPr txBox="1"/>
          <p:nvPr>
            <p:ph type="body" sz="quarter" idx="1" hasCustomPrompt="1"/>
          </p:nvPr>
        </p:nvSpPr>
        <p:spPr>
          <a:xfrm>
            <a:off x="6096001" y="675774"/>
            <a:ext cx="5375088" cy="876800"/>
          </a:xfrm>
          <a:prstGeom prst="rect">
            <a:avLst/>
          </a:prstGeom>
        </p:spPr>
        <p:txBody>
          <a:bodyPr/>
          <a:lstStyle>
            <a:lvl1pPr>
              <a:defRPr b="1" sz="2200">
                <a:solidFill>
                  <a:schemeClr val="accent2"/>
                </a:solidFill>
              </a:defRPr>
            </a:lvl1pPr>
            <a:lvl2pPr marL="666750" indent="-209550">
              <a:buSzPct val="100000"/>
              <a:buChar char="–"/>
              <a:defRPr b="1" sz="2200">
                <a:solidFill>
                  <a:schemeClr val="accent2"/>
                </a:solidFill>
              </a:defRPr>
            </a:lvl2pPr>
            <a:lvl3pPr marL="1123950" indent="-209550">
              <a:buSzPct val="100000"/>
              <a:buChar char="▪"/>
              <a:defRPr b="1" sz="2200">
                <a:solidFill>
                  <a:schemeClr val="accent2"/>
                </a:solidFill>
              </a:defRPr>
            </a:lvl3pPr>
            <a:lvl4pPr marL="1623060" indent="-251460">
              <a:buSzPct val="100000"/>
              <a:buChar char="–"/>
              <a:defRPr b="1" sz="2200">
                <a:solidFill>
                  <a:schemeClr val="accent2"/>
                </a:solidFill>
              </a:defRPr>
            </a:lvl4pPr>
            <a:lvl5pPr marL="2080260" indent="-251460">
              <a:buSzPct val="100000"/>
              <a:buChar char="•"/>
              <a:defRPr b="1" sz="2200">
                <a:solidFill>
                  <a:schemeClr val="accent2"/>
                </a:solidFill>
              </a:defRPr>
            </a:lvl5pPr>
          </a:lstStyle>
          <a:p>
            <a:pPr/>
            <a:r>
              <a:t>Comment box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with Photo (Navy)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/>
          <p:nvPr>
            <p:ph type="title"/>
          </p:nvPr>
        </p:nvSpPr>
        <p:spPr>
          <a:xfrm>
            <a:off x="457200" y="1879446"/>
            <a:ext cx="4390103" cy="2387601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sz="quarter" idx="1"/>
          </p:nvPr>
        </p:nvSpPr>
        <p:spPr>
          <a:xfrm>
            <a:off x="457200" y="4975121"/>
            <a:ext cx="4390103" cy="10397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6"/>
                </a:solidFill>
              </a:defRPr>
            </a:lvl1pPr>
            <a:lvl2pPr indent="457200">
              <a:defRPr sz="2400">
                <a:solidFill>
                  <a:schemeClr val="accent6"/>
                </a:solidFill>
              </a:defRPr>
            </a:lvl2pPr>
            <a:lvl3pPr indent="914400">
              <a:defRPr sz="2400">
                <a:solidFill>
                  <a:schemeClr val="accent6"/>
                </a:solidFill>
              </a:defRPr>
            </a:lvl3pPr>
            <a:lvl4pPr indent="1371600">
              <a:defRPr sz="2400">
                <a:solidFill>
                  <a:schemeClr val="accent6"/>
                </a:solidFill>
              </a:defRPr>
            </a:lvl4pPr>
            <a:lvl5pPr indent="1828800">
              <a:defRPr sz="24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Picture Placeholder 3"/>
          <p:cNvSpPr/>
          <p:nvPr>
            <p:ph type="pic" idx="21"/>
          </p:nvPr>
        </p:nvSpPr>
        <p:spPr>
          <a:xfrm>
            <a:off x="5029200" y="0"/>
            <a:ext cx="71628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3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1" y="457201"/>
            <a:ext cx="1661058" cy="489284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>
                <a:solidFill>
                  <a:srgbClr val="3F40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6"/>
              </a:buClr>
              <a:buSzPct val="100000"/>
              <a:buFont typeface="Arial"/>
              <a:buChar char="•"/>
            </a:lvl1pPr>
            <a:lvl2pPr marL="723900" indent="-266700">
              <a:buClr>
                <a:schemeClr val="accent6"/>
              </a:buClr>
              <a:buSzPct val="100000"/>
              <a:buFont typeface="Arial"/>
              <a:buChar char="–"/>
            </a:lvl2pPr>
            <a:lvl3pPr marL="1181100" indent="-266700">
              <a:buClr>
                <a:schemeClr val="accent6"/>
              </a:buClr>
              <a:buSzPct val="100000"/>
              <a:buFont typeface="Arial"/>
              <a:buChar char="▪"/>
            </a:lvl3pPr>
            <a:lvl4pPr marL="1691639" indent="-320039">
              <a:buClr>
                <a:schemeClr val="accent6"/>
              </a:buClr>
              <a:buSzPct val="100000"/>
              <a:buFont typeface="Arial"/>
              <a:buChar char="–"/>
            </a:lvl4pPr>
            <a:lvl5pPr marL="2148839" indent="-320039">
              <a:buClr>
                <a:schemeClr val="accent6"/>
              </a:buClr>
              <a:buSzPct val="100000"/>
              <a:buFont typeface="Arial"/>
              <a:buChar char="•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6"/>
              </a:buClr>
              <a:buSzPct val="100000"/>
              <a:buFont typeface="Arial"/>
              <a:buChar char="•"/>
            </a:lvl1pPr>
            <a:lvl2pPr marL="723900" indent="-266700">
              <a:buClr>
                <a:schemeClr val="accent6"/>
              </a:buClr>
              <a:buSzPct val="100000"/>
              <a:buFont typeface="Arial"/>
              <a:buChar char="–"/>
            </a:lvl2pPr>
            <a:lvl3pPr marL="1181100" indent="-266700">
              <a:buClr>
                <a:schemeClr val="accent6"/>
              </a:buClr>
              <a:buSzPct val="100000"/>
              <a:buFont typeface="Arial"/>
              <a:buChar char="▪"/>
            </a:lvl3pPr>
            <a:lvl4pPr marL="1691639" indent="-320039">
              <a:buClr>
                <a:schemeClr val="accent6"/>
              </a:buClr>
              <a:buSzPct val="100000"/>
              <a:buFont typeface="Arial"/>
              <a:buChar char="–"/>
            </a:lvl4pPr>
            <a:lvl5pPr marL="2148839" indent="-320039">
              <a:buClr>
                <a:schemeClr val="accent6"/>
              </a:buClr>
              <a:buSzPct val="100000"/>
              <a:buFont typeface="Arial"/>
              <a:buChar char="•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839787" y="1825625"/>
            <a:ext cx="5157789" cy="731520"/>
          </a:xfrm>
          <a:prstGeom prst="rect">
            <a:avLst/>
          </a:prstGeom>
        </p:spPr>
        <p:txBody>
          <a:bodyPr anchor="b"/>
          <a:lstStyle>
            <a:lvl1pPr>
              <a:defRPr b="1" sz="2400"/>
            </a:lvl1pPr>
            <a:lvl2pPr indent="457200">
              <a:defRPr b="1" sz="2400"/>
            </a:lvl2pPr>
            <a:lvl3pPr indent="914400">
              <a:defRPr b="1" sz="2400"/>
            </a:lvl3pPr>
            <a:lvl4pPr indent="1371600">
              <a:defRPr b="1" sz="2400"/>
            </a:lvl4pPr>
            <a:lvl5pPr indent="1828800"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Text Placeholder 4"/>
          <p:cNvSpPr/>
          <p:nvPr>
            <p:ph type="body" sz="quarter" idx="21"/>
          </p:nvPr>
        </p:nvSpPr>
        <p:spPr>
          <a:xfrm>
            <a:off x="6172200" y="1825625"/>
            <a:ext cx="5183188" cy="731521"/>
          </a:xfrm>
          <a:prstGeom prst="rect">
            <a:avLst/>
          </a:prstGeom>
        </p:spPr>
        <p:txBody>
          <a:bodyPr anchor="b"/>
          <a:lstStyle/>
          <a:p>
            <a:pPr>
              <a:defRPr b="1"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835152" y="1828800"/>
            <a:ext cx="5157787" cy="438912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31519" indent="-274319">
              <a:buSzPct val="100000"/>
              <a:buChar char="–"/>
              <a:defRPr sz="2400"/>
            </a:lvl2pPr>
            <a:lvl3pPr marL="1188719" indent="-274319">
              <a:buSzPct val="100000"/>
              <a:buChar char="▪"/>
              <a:defRPr sz="2400"/>
            </a:lvl3pPr>
            <a:lvl4pPr marL="1676400" indent="-304800">
              <a:buSzPct val="100000"/>
              <a:buChar char="–"/>
              <a:defRPr sz="2400"/>
            </a:lvl4pPr>
            <a:lvl5pPr marL="2133600" indent="-304800">
              <a:buSzPct val="100000"/>
              <a:buChar char="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3"/>
          <p:cNvSpPr/>
          <p:nvPr/>
        </p:nvSpPr>
        <p:spPr>
          <a:xfrm>
            <a:off x="838200" y="6355844"/>
            <a:ext cx="10515600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TextBox 4"/>
          <p:cNvSpPr txBox="1"/>
          <p:nvPr/>
        </p:nvSpPr>
        <p:spPr>
          <a:xfrm>
            <a:off x="838200" y="6468557"/>
            <a:ext cx="1123330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00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Syracuse University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195769" y="6468557"/>
            <a:ext cx="158032" cy="139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900">
                <a:solidFill>
                  <a:schemeClr val="accent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Verdana"/>
          <a:ea typeface="Verdana"/>
          <a:cs typeface="Verdana"/>
          <a:sym typeface="Verdana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Verdana"/>
          <a:ea typeface="Verdana"/>
          <a:cs typeface="Verdana"/>
          <a:sym typeface="Verdana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Verdana"/>
          <a:ea typeface="Verdana"/>
          <a:cs typeface="Verdana"/>
          <a:sym typeface="Verdana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Verdana"/>
          <a:ea typeface="Verdana"/>
          <a:cs typeface="Verdana"/>
          <a:sym typeface="Verdana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Verdana"/>
          <a:ea typeface="Verdana"/>
          <a:cs typeface="Verdana"/>
          <a:sym typeface="Verdana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Verdana"/>
          <a:ea typeface="Verdana"/>
          <a:cs typeface="Verdana"/>
          <a:sym typeface="Verdana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Verdana"/>
          <a:ea typeface="Verdana"/>
          <a:cs typeface="Verdana"/>
          <a:sym typeface="Verdana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Verdana"/>
          <a:ea typeface="Verdana"/>
          <a:cs typeface="Verdana"/>
          <a:sym typeface="Verdana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Verdana"/>
          <a:ea typeface="Verdana"/>
          <a:cs typeface="Verdana"/>
          <a:sym typeface="Verdana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Verdana"/>
          <a:ea typeface="Verdana"/>
          <a:cs typeface="Verdana"/>
          <a:sym typeface="Verdana"/>
        </a:defRPr>
      </a:lvl1pPr>
      <a:lvl2pPr marL="0" marR="0" indent="95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Verdana"/>
          <a:ea typeface="Verdana"/>
          <a:cs typeface="Verdana"/>
          <a:sym typeface="Verdana"/>
        </a:defRPr>
      </a:lvl2pPr>
      <a:lvl3pPr marL="0" marR="0" indent="95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Verdana"/>
          <a:ea typeface="Verdana"/>
          <a:cs typeface="Verdana"/>
          <a:sym typeface="Verdana"/>
        </a:defRPr>
      </a:lvl3pPr>
      <a:lvl4pPr marL="0" marR="0" indent="95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Verdana"/>
          <a:ea typeface="Verdana"/>
          <a:cs typeface="Verdana"/>
          <a:sym typeface="Verdana"/>
        </a:defRPr>
      </a:lvl4pPr>
      <a:lvl5pPr marL="0" marR="0" indent="95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Verdana"/>
          <a:ea typeface="Verdana"/>
          <a:cs typeface="Verdana"/>
          <a:sym typeface="Verdana"/>
        </a:defRPr>
      </a:lvl5pPr>
      <a:lvl6pPr marL="2641600" marR="0" indent="-355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/>
          </a:solidFill>
          <a:uFillTx/>
          <a:latin typeface="Verdana"/>
          <a:ea typeface="Verdana"/>
          <a:cs typeface="Verdana"/>
          <a:sym typeface="Verdana"/>
        </a:defRPr>
      </a:lvl6pPr>
      <a:lvl7pPr marL="3098800" marR="0" indent="-355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/>
          </a:solidFill>
          <a:uFillTx/>
          <a:latin typeface="Verdana"/>
          <a:ea typeface="Verdana"/>
          <a:cs typeface="Verdana"/>
          <a:sym typeface="Verdana"/>
        </a:defRPr>
      </a:lvl7pPr>
      <a:lvl8pPr marL="3556000" marR="0" indent="-355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/>
          </a:solidFill>
          <a:uFillTx/>
          <a:latin typeface="Verdana"/>
          <a:ea typeface="Verdana"/>
          <a:cs typeface="Verdana"/>
          <a:sym typeface="Verdana"/>
        </a:defRPr>
      </a:lvl8pPr>
      <a:lvl9pPr marL="4013200" marR="0" indent="-355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/>
          </a:solidFill>
          <a:uFillTx/>
          <a:latin typeface="Verdana"/>
          <a:ea typeface="Verdana"/>
          <a:cs typeface="Verdana"/>
          <a:sym typeface="Verdan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2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1"/>
          <p:cNvSpPr txBox="1"/>
          <p:nvPr>
            <p:ph type="ctrTitle"/>
          </p:nvPr>
        </p:nvSpPr>
        <p:spPr>
          <a:xfrm>
            <a:off x="731519" y="1879446"/>
            <a:ext cx="6583682" cy="2387601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Analyzing Public Sentiment on Ongoing Political Campaigns in the US using Reddit Data </a:t>
            </a:r>
            <a:endParaRPr b="0" sz="120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233" name="Subtitle 2"/>
          <p:cNvSpPr txBox="1"/>
          <p:nvPr>
            <p:ph type="subTitle" sz="quarter" idx="1"/>
          </p:nvPr>
        </p:nvSpPr>
        <p:spPr>
          <a:xfrm>
            <a:off x="731519" y="4975121"/>
            <a:ext cx="6583682" cy="1039761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Raga Naga Sowmya Eemani</a:t>
            </a:r>
            <a:r>
              <a:t> (SUID: 4661761732) </a:t>
            </a: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r>
              <a:rPr b="1"/>
              <a:t>Vineeth Reddy Beeram</a:t>
            </a:r>
            <a:r>
              <a:t> (SUID: 8981993902) </a:t>
            </a: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r>
              <a:rPr b="1"/>
              <a:t>Vinithra Sadras</a:t>
            </a:r>
            <a:r>
              <a:t> (SUID: 261698528) </a:t>
            </a: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r>
              <a:rPr b="1"/>
              <a:t>Dileep Kumar Perala </a:t>
            </a:r>
            <a:r>
              <a:t>(SUID: 224652517)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Box 5"/>
          <p:cNvSpPr txBox="1"/>
          <p:nvPr>
            <p:ph type="sldNum" sz="quarter" idx="2"/>
          </p:nvPr>
        </p:nvSpPr>
        <p:spPr>
          <a:xfrm>
            <a:off x="11195767" y="6468557"/>
            <a:ext cx="158032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7" name="Title 1"/>
          <p:cNvSpPr txBox="1"/>
          <p:nvPr>
            <p:ph type="title"/>
          </p:nvPr>
        </p:nvSpPr>
        <p:spPr>
          <a:xfrm>
            <a:off x="462772" y="165739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DataFrame Size of Prev Month</a:t>
            </a:r>
          </a:p>
        </p:txBody>
      </p:sp>
      <p:graphicFrame>
        <p:nvGraphicFramePr>
          <p:cNvPr id="268" name="Table"/>
          <p:cNvGraphicFramePr/>
          <p:nvPr/>
        </p:nvGraphicFramePr>
        <p:xfrm>
          <a:off x="1804788" y="1659395"/>
          <a:ext cx="5877437" cy="378368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466184"/>
                <a:gridCol w="1466184"/>
              </a:tblGrid>
              <a:tr h="75419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#Posts in last month</a:t>
                      </a:r>
                    </a:p>
                  </a:txBody>
                  <a:tcPr marL="0" marR="0" marT="0" marB="0" anchor="t" anchorCtr="0" horzOverflow="overflow"/>
                </a:tc>
              </a:tr>
              <a:tr h="75419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BIDEN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100</a:t>
                      </a:r>
                    </a:p>
                  </a:txBody>
                  <a:tcPr marL="0" marR="0" marT="0" marB="0" anchor="t" anchorCtr="0" horzOverflow="overflow"/>
                </a:tc>
              </a:tr>
              <a:tr h="75419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TRUMP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100</a:t>
                      </a:r>
                    </a:p>
                  </a:txBody>
                  <a:tcPr marL="0" marR="0" marT="0" marB="0" anchor="t" anchorCtr="0" horzOverflow="overflow"/>
                </a:tc>
              </a:tr>
              <a:tr h="75419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KENNEDY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40</a:t>
                      </a:r>
                    </a:p>
                  </a:txBody>
                  <a:tcPr marL="0" marR="0" marT="0" marB="0" anchor="t" anchorCtr="0" horzOverflow="overflow"/>
                </a:tc>
              </a:tr>
              <a:tr h="75419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WEST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19</a:t>
                      </a:r>
                    </a:p>
                  </a:txBody>
                  <a:tcPr marL="0" marR="0" marT="0" marB="0" anchor="t" anchorCtr="0" horzOverflow="overflow"/>
                </a:tc>
              </a:tr>
              <a:tr h="75419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STEIN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5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Box 5"/>
          <p:cNvSpPr txBox="1"/>
          <p:nvPr>
            <p:ph type="sldNum" sz="quarter" idx="2"/>
          </p:nvPr>
        </p:nvSpPr>
        <p:spPr>
          <a:xfrm>
            <a:off x="11195767" y="6468557"/>
            <a:ext cx="158032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pre-processing</a:t>
            </a:r>
          </a:p>
        </p:txBody>
      </p:sp>
      <p:pic>
        <p:nvPicPr>
          <p:cNvPr id="2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3573" y="1650640"/>
            <a:ext cx="10219518" cy="38026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5"/>
          <p:cNvSpPr txBox="1"/>
          <p:nvPr>
            <p:ph type="sldNum" sz="quarter" idx="2"/>
          </p:nvPr>
        </p:nvSpPr>
        <p:spPr>
          <a:xfrm>
            <a:off x="11195767" y="6468557"/>
            <a:ext cx="158032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5" name="Title 1"/>
          <p:cNvSpPr txBox="1"/>
          <p:nvPr>
            <p:ph type="title"/>
          </p:nvPr>
        </p:nvSpPr>
        <p:spPr>
          <a:xfrm>
            <a:off x="838200" y="314325"/>
            <a:ext cx="10515600" cy="5794375"/>
          </a:xfrm>
          <a:prstGeom prst="rect">
            <a:avLst/>
          </a:prstGeom>
        </p:spPr>
        <p:txBody>
          <a:bodyPr/>
          <a:lstStyle>
            <a:lvl1pPr>
              <a:defRPr b="1" sz="6000"/>
            </a:lvl1pPr>
          </a:lstStyle>
          <a:p>
            <a:pPr/>
            <a:r>
              <a:t>Visualization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5"/>
          <p:cNvSpPr txBox="1"/>
          <p:nvPr>
            <p:ph type="sldNum" sz="quarter" idx="2"/>
          </p:nvPr>
        </p:nvSpPr>
        <p:spPr>
          <a:xfrm>
            <a:off x="11195767" y="6468557"/>
            <a:ext cx="158032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WordCloud</a:t>
            </a:r>
          </a:p>
        </p:txBody>
      </p:sp>
      <p:pic>
        <p:nvPicPr>
          <p:cNvPr id="2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154" y="1733800"/>
            <a:ext cx="10815808" cy="3691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Box 5"/>
          <p:cNvSpPr txBox="1"/>
          <p:nvPr>
            <p:ph type="sldNum" sz="quarter" idx="2"/>
          </p:nvPr>
        </p:nvSpPr>
        <p:spPr>
          <a:xfrm>
            <a:off x="11195767" y="6468557"/>
            <a:ext cx="158032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WordCloud for Reddit posts related to Trump</a:t>
            </a:r>
          </a:p>
        </p:txBody>
      </p:sp>
      <p:pic>
        <p:nvPicPr>
          <p:cNvPr id="2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1918" y="1395384"/>
            <a:ext cx="8001707" cy="48477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Box 5"/>
          <p:cNvSpPr txBox="1"/>
          <p:nvPr>
            <p:ph type="sldNum" sz="quarter" idx="2"/>
          </p:nvPr>
        </p:nvSpPr>
        <p:spPr>
          <a:xfrm>
            <a:off x="11195767" y="6468557"/>
            <a:ext cx="158032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6" name="Title 1"/>
          <p:cNvSpPr txBox="1"/>
          <p:nvPr>
            <p:ph type="title"/>
          </p:nvPr>
        </p:nvSpPr>
        <p:spPr>
          <a:xfrm>
            <a:off x="838200" y="365125"/>
            <a:ext cx="10515600" cy="5794375"/>
          </a:xfrm>
          <a:prstGeom prst="rect">
            <a:avLst/>
          </a:prstGeom>
        </p:spPr>
        <p:txBody>
          <a:bodyPr/>
          <a:lstStyle>
            <a:lvl1pPr>
              <a:defRPr b="1" sz="6000"/>
            </a:lvl1pPr>
          </a:lstStyle>
          <a:p>
            <a:pPr/>
            <a:r>
              <a:t>Text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Box 5"/>
          <p:cNvSpPr txBox="1"/>
          <p:nvPr>
            <p:ph type="sldNum" sz="quarter" idx="2"/>
          </p:nvPr>
        </p:nvSpPr>
        <p:spPr>
          <a:xfrm>
            <a:off x="11195767" y="6468557"/>
            <a:ext cx="158032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9" name="Title 1"/>
          <p:cNvSpPr txBox="1"/>
          <p:nvPr>
            <p:ph type="title"/>
          </p:nvPr>
        </p:nvSpPr>
        <p:spPr>
          <a:xfrm>
            <a:off x="716186" y="324355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Text analysis parameters</a:t>
            </a:r>
          </a:p>
        </p:txBody>
      </p:sp>
      <p:sp>
        <p:nvSpPr>
          <p:cNvPr id="29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0435" indent="-220435"/>
            <a:r>
              <a:rPr b="1" sz="2700"/>
              <a:t>Subjectivity:</a:t>
            </a:r>
            <a:r>
              <a:rPr sz="2700"/>
              <a:t> Subjectivity quantifies the amount of personal opinion and factual information contained in the text. </a:t>
            </a:r>
            <a:br>
              <a:rPr sz="2700"/>
            </a:br>
            <a:br/>
            <a:r>
              <a:rPr sz="1800"/>
              <a:t>- The higher subjectivity means that the text contains personal opinion rather than factual information.</a:t>
            </a:r>
            <a:endParaRPr sz="1800"/>
          </a:p>
          <a:p>
            <a:pPr>
              <a:defRPr b="1"/>
            </a:pPr>
            <a:r>
              <a:t>Polarity: </a:t>
            </a:r>
            <a:r>
              <a:rPr b="0" sz="2700"/>
              <a:t>Polarity refers to the overall sentiment conveyed by a particular text, phrase or word.</a:t>
            </a:r>
            <a:br>
              <a:rPr b="0" sz="2700"/>
            </a:br>
            <a:br/>
            <a:r>
              <a:rPr b="0" sz="1800"/>
              <a:t>- The higher subjectivity means that the text contains personal opinion rather than factual information.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Box 5"/>
          <p:cNvSpPr txBox="1"/>
          <p:nvPr>
            <p:ph type="sldNum" sz="quarter" idx="2"/>
          </p:nvPr>
        </p:nvSpPr>
        <p:spPr>
          <a:xfrm>
            <a:off x="11195767" y="6468557"/>
            <a:ext cx="158032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3" name="Title 1"/>
          <p:cNvSpPr txBox="1"/>
          <p:nvPr>
            <p:ph type="title"/>
          </p:nvPr>
        </p:nvSpPr>
        <p:spPr>
          <a:xfrm>
            <a:off x="838200" y="383896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Text analysis </a:t>
            </a:r>
          </a:p>
        </p:txBody>
      </p:sp>
      <p:pic>
        <p:nvPicPr>
          <p:cNvPr id="2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7372" y="1974793"/>
            <a:ext cx="3790010" cy="33401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Box 5"/>
          <p:cNvSpPr txBox="1"/>
          <p:nvPr>
            <p:ph type="sldNum" sz="quarter" idx="2"/>
          </p:nvPr>
        </p:nvSpPr>
        <p:spPr>
          <a:xfrm>
            <a:off x="11195767" y="6468557"/>
            <a:ext cx="158032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7" name="Title 1"/>
          <p:cNvSpPr txBox="1"/>
          <p:nvPr>
            <p:ph type="title"/>
          </p:nvPr>
        </p:nvSpPr>
        <p:spPr>
          <a:xfrm>
            <a:off x="838200" y="383896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Text analysis </a:t>
            </a:r>
          </a:p>
        </p:txBody>
      </p:sp>
      <p:pic>
        <p:nvPicPr>
          <p:cNvPr id="2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6523" y="1316109"/>
            <a:ext cx="8681112" cy="45690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Box 5"/>
          <p:cNvSpPr txBox="1"/>
          <p:nvPr>
            <p:ph type="sldNum" sz="quarter" idx="2"/>
          </p:nvPr>
        </p:nvSpPr>
        <p:spPr>
          <a:xfrm>
            <a:off x="11195767" y="6468557"/>
            <a:ext cx="158032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1" name="Title 1"/>
          <p:cNvSpPr txBox="1"/>
          <p:nvPr>
            <p:ph type="title"/>
          </p:nvPr>
        </p:nvSpPr>
        <p:spPr>
          <a:xfrm>
            <a:off x="838200" y="365125"/>
            <a:ext cx="10515600" cy="5794375"/>
          </a:xfrm>
          <a:prstGeom prst="rect">
            <a:avLst/>
          </a:prstGeom>
        </p:spPr>
        <p:txBody>
          <a:bodyPr/>
          <a:lstStyle>
            <a:lvl1pPr>
              <a:defRPr b="1" sz="6000"/>
            </a:lvl1pPr>
          </a:lstStyle>
          <a:p>
            <a:pPr/>
            <a:r>
              <a:t>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Box 5"/>
          <p:cNvSpPr txBox="1"/>
          <p:nvPr>
            <p:ph type="sldNum" sz="quarter" idx="2"/>
          </p:nvPr>
        </p:nvSpPr>
        <p:spPr>
          <a:xfrm>
            <a:off x="11226798" y="646855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6" name="Title 1"/>
          <p:cNvSpPr txBox="1"/>
          <p:nvPr>
            <p:ph type="title"/>
          </p:nvPr>
        </p:nvSpPr>
        <p:spPr>
          <a:xfrm>
            <a:off x="838200" y="365125"/>
            <a:ext cx="10515600" cy="5794375"/>
          </a:xfrm>
          <a:prstGeom prst="rect">
            <a:avLst/>
          </a:prstGeom>
        </p:spPr>
        <p:txBody>
          <a:bodyPr/>
          <a:lstStyle>
            <a:lvl1pPr>
              <a:defRPr b="1" sz="6000"/>
            </a:lvl1pPr>
          </a:lstStyle>
          <a:p>
            <a:pPr/>
            <a:r>
              <a:t>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Box 5"/>
          <p:cNvSpPr txBox="1"/>
          <p:nvPr>
            <p:ph type="sldNum" sz="quarter" idx="2"/>
          </p:nvPr>
        </p:nvSpPr>
        <p:spPr>
          <a:xfrm>
            <a:off x="11195767" y="6468557"/>
            <a:ext cx="158032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4" name="Title 1"/>
          <p:cNvSpPr txBox="1"/>
          <p:nvPr>
            <p:ph type="title"/>
          </p:nvPr>
        </p:nvSpPr>
        <p:spPr>
          <a:xfrm>
            <a:off x="566015" y="136641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Subjectivity Results Top 200 Posts vs Previous Month</a:t>
            </a:r>
          </a:p>
        </p:txBody>
      </p:sp>
      <p:pic>
        <p:nvPicPr>
          <p:cNvPr id="3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755" y="1694582"/>
            <a:ext cx="5393311" cy="4027916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  <p:pic>
        <p:nvPicPr>
          <p:cNvPr id="30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0851" y="1694582"/>
            <a:ext cx="5393311" cy="4027916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Box 5"/>
          <p:cNvSpPr txBox="1"/>
          <p:nvPr>
            <p:ph type="sldNum" sz="quarter" idx="2"/>
          </p:nvPr>
        </p:nvSpPr>
        <p:spPr>
          <a:xfrm>
            <a:off x="11195767" y="6468557"/>
            <a:ext cx="158032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9" name="Title 1"/>
          <p:cNvSpPr txBox="1"/>
          <p:nvPr>
            <p:ph type="title"/>
          </p:nvPr>
        </p:nvSpPr>
        <p:spPr>
          <a:xfrm>
            <a:off x="716186" y="324355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Polarity Results Top 200 Posts vs Previous Month</a:t>
            </a:r>
          </a:p>
        </p:txBody>
      </p:sp>
      <p:pic>
        <p:nvPicPr>
          <p:cNvPr id="3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205" y="1671380"/>
            <a:ext cx="5261153" cy="3929215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  <p:pic>
        <p:nvPicPr>
          <p:cNvPr id="3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7302" y="1756940"/>
            <a:ext cx="6299586" cy="3758095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5"/>
          <p:cNvSpPr txBox="1"/>
          <p:nvPr>
            <p:ph type="sldNum" sz="quarter" idx="2"/>
          </p:nvPr>
        </p:nvSpPr>
        <p:spPr>
          <a:xfrm>
            <a:off x="11195767" y="6468557"/>
            <a:ext cx="158032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4" name="Title 1"/>
          <p:cNvSpPr txBox="1"/>
          <p:nvPr>
            <p:ph type="title"/>
          </p:nvPr>
        </p:nvSpPr>
        <p:spPr>
          <a:xfrm>
            <a:off x="490929" y="155412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Subjectivity Results</a:t>
            </a:r>
          </a:p>
        </p:txBody>
      </p:sp>
      <p:graphicFrame>
        <p:nvGraphicFramePr>
          <p:cNvPr id="315" name="Table"/>
          <p:cNvGraphicFramePr/>
          <p:nvPr/>
        </p:nvGraphicFramePr>
        <p:xfrm>
          <a:off x="1804788" y="1659395"/>
          <a:ext cx="5877437" cy="378368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466184"/>
                <a:gridCol w="1466184"/>
                <a:gridCol w="1466184"/>
              </a:tblGrid>
              <a:tr h="75419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TOP 200  POSTS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NEUTRAL</a:t>
                      </a:r>
                      <a:br/>
                      <a:r>
                        <a:rPr sz="1600"/>
                        <a:t>(GENERAL STATEMENTS)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POSITIVE</a:t>
                      </a:r>
                      <a:br/>
                      <a:r>
                        <a:rPr sz="1700"/>
                        <a:t>(OPINION)</a:t>
                      </a:r>
                    </a:p>
                  </a:txBody>
                  <a:tcPr marL="0" marR="0" marT="0" marB="0" anchor="t" anchorCtr="0" horzOverflow="overflow"/>
                </a:tc>
              </a:tr>
              <a:tr h="75419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BIDEN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36.66%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63.33%</a:t>
                      </a:r>
                    </a:p>
                  </a:txBody>
                  <a:tcPr marL="0" marR="0" marT="0" marB="0" anchor="t" anchorCtr="0" horzOverflow="overflow"/>
                </a:tc>
              </a:tr>
              <a:tr h="75419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TRUMP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41.66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58.33</a:t>
                      </a:r>
                    </a:p>
                  </a:txBody>
                  <a:tcPr marL="0" marR="0" marT="0" marB="0" anchor="t" anchorCtr="0" horzOverflow="overflow"/>
                </a:tc>
              </a:tr>
              <a:tr h="75419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KENNEDY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53.39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46.60</a:t>
                      </a:r>
                    </a:p>
                  </a:txBody>
                  <a:tcPr marL="0" marR="0" marT="0" marB="0" anchor="t" anchorCtr="0" horzOverflow="overflow"/>
                </a:tc>
              </a:tr>
              <a:tr h="75419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WEST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56.32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43.67</a:t>
                      </a:r>
                    </a:p>
                  </a:txBody>
                  <a:tcPr marL="0" marR="0" marT="0" marB="0" anchor="t" anchorCtr="0" horzOverflow="overflow"/>
                </a:tc>
              </a:tr>
              <a:tr h="75419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STEIN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69.30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30.69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316" name="Table"/>
          <p:cNvGraphicFramePr/>
          <p:nvPr/>
        </p:nvGraphicFramePr>
        <p:xfrm>
          <a:off x="6535171" y="1639854"/>
          <a:ext cx="5877437" cy="378368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466184"/>
                <a:gridCol w="1466184"/>
                <a:gridCol w="1466184"/>
              </a:tblGrid>
              <a:tr h="75419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LAST  MONTH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NEUTRAL</a:t>
                      </a:r>
                      <a:br/>
                      <a:r>
                        <a:rPr sz="1600"/>
                        <a:t>(GENERAL STATEMENTS)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POSITIVE</a:t>
                      </a:r>
                      <a:br/>
                      <a:r>
                        <a:rPr sz="1700"/>
                        <a:t>(OPINION)</a:t>
                      </a:r>
                    </a:p>
                  </a:txBody>
                  <a:tcPr marL="0" marR="0" marT="0" marB="0" anchor="t" anchorCtr="0" horzOverflow="overflow"/>
                </a:tc>
              </a:tr>
              <a:tr h="75419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BIDEN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51%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49%</a:t>
                      </a:r>
                    </a:p>
                  </a:txBody>
                  <a:tcPr marL="0" marR="0" marT="0" marB="0" anchor="t" anchorCtr="0" horzOverflow="overflow"/>
                </a:tc>
              </a:tr>
              <a:tr h="75419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TRUMP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50%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50%</a:t>
                      </a:r>
                    </a:p>
                  </a:txBody>
                  <a:tcPr marL="0" marR="0" marT="0" marB="0" anchor="t" anchorCtr="0" horzOverflow="overflow"/>
                </a:tc>
              </a:tr>
              <a:tr h="75419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KENNEDY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65%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35%</a:t>
                      </a:r>
                    </a:p>
                  </a:txBody>
                  <a:tcPr marL="0" marR="0" marT="0" marB="0" anchor="t" anchorCtr="0" horzOverflow="overflow"/>
                </a:tc>
              </a:tr>
              <a:tr h="75419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WEST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57.89%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42.10%</a:t>
                      </a:r>
                    </a:p>
                  </a:txBody>
                  <a:tcPr marL="0" marR="0" marT="0" marB="0" anchor="t" anchorCtr="0" horzOverflow="overflow"/>
                </a:tc>
              </a:tr>
              <a:tr h="75419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STEIN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60%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40%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Box 5"/>
          <p:cNvSpPr txBox="1"/>
          <p:nvPr>
            <p:ph type="sldNum" sz="quarter" idx="2"/>
          </p:nvPr>
        </p:nvSpPr>
        <p:spPr>
          <a:xfrm>
            <a:off x="11195767" y="6468557"/>
            <a:ext cx="158032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9" name="Title 1"/>
          <p:cNvSpPr txBox="1"/>
          <p:nvPr>
            <p:ph type="title"/>
          </p:nvPr>
        </p:nvSpPr>
        <p:spPr>
          <a:xfrm>
            <a:off x="716186" y="324355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Polarity Results:</a:t>
            </a:r>
          </a:p>
        </p:txBody>
      </p:sp>
      <p:graphicFrame>
        <p:nvGraphicFramePr>
          <p:cNvPr id="320" name="Table"/>
          <p:cNvGraphicFramePr/>
          <p:nvPr/>
        </p:nvGraphicFramePr>
        <p:xfrm>
          <a:off x="6023945" y="1639854"/>
          <a:ext cx="5877437" cy="378368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466184"/>
                <a:gridCol w="1466184"/>
                <a:gridCol w="1466184"/>
                <a:gridCol w="1466184"/>
              </a:tblGrid>
              <a:tr h="75419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LAST MONTH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NEUTRAL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POSITIVE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NEGATIVE</a:t>
                      </a:r>
                    </a:p>
                  </a:txBody>
                  <a:tcPr marL="0" marR="0" marT="0" marB="0" anchor="t" anchorCtr="0" horzOverflow="overflow"/>
                </a:tc>
              </a:tr>
              <a:tr h="75419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BIDEN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58%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24%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18%</a:t>
                      </a:r>
                    </a:p>
                  </a:txBody>
                  <a:tcPr marL="0" marR="0" marT="0" marB="0" anchor="t" anchorCtr="0" horzOverflow="overflow"/>
                </a:tc>
              </a:tr>
              <a:tr h="75419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TRUMP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58%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19%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23%</a:t>
                      </a:r>
                    </a:p>
                  </a:txBody>
                  <a:tcPr marL="0" marR="0" marT="0" marB="0" anchor="t" anchorCtr="0" horzOverflow="overflow"/>
                </a:tc>
              </a:tr>
              <a:tr h="75419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KENNEDY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70%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5%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25%</a:t>
                      </a:r>
                    </a:p>
                  </a:txBody>
                  <a:tcPr marL="0" marR="0" marT="0" marB="0" anchor="t" anchorCtr="0" horzOverflow="overflow"/>
                </a:tc>
              </a:tr>
              <a:tr h="75419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WEST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68.42%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15.78%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15.78%</a:t>
                      </a:r>
                    </a:p>
                  </a:txBody>
                  <a:tcPr marL="0" marR="0" marT="0" marB="0" anchor="t" anchorCtr="0" horzOverflow="overflow"/>
                </a:tc>
              </a:tr>
              <a:tr h="75419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STEIN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100%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0%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0%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321" name="Table"/>
          <p:cNvGraphicFramePr/>
          <p:nvPr/>
        </p:nvGraphicFramePr>
        <p:xfrm>
          <a:off x="92194" y="1639854"/>
          <a:ext cx="5877437" cy="378368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466184"/>
                <a:gridCol w="1466184"/>
                <a:gridCol w="1466184"/>
                <a:gridCol w="1466184"/>
              </a:tblGrid>
              <a:tr h="75419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TOP 200 POSTS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NEUTRAL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POSITIVE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NEGATIVE</a:t>
                      </a:r>
                    </a:p>
                  </a:txBody>
                  <a:tcPr marL="0" marR="0" marT="0" marB="0" anchor="t" anchorCtr="0" horzOverflow="overflow"/>
                </a:tc>
              </a:tr>
              <a:tr h="75419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BIDEN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61.86%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24.15%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13.98</a:t>
                      </a:r>
                    </a:p>
                  </a:txBody>
                  <a:tcPr marL="0" marR="0" marT="0" marB="0" anchor="t" anchorCtr="0" horzOverflow="overflow"/>
                </a:tc>
              </a:tr>
              <a:tr h="75419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TRUMP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60.49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23.04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16.46</a:t>
                      </a:r>
                    </a:p>
                  </a:txBody>
                  <a:tcPr marL="0" marR="0" marT="0" marB="0" anchor="t" anchorCtr="0" horzOverflow="overflow"/>
                </a:tc>
              </a:tr>
              <a:tr h="75419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KENNEDY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55.02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20.96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24.01</a:t>
                      </a:r>
                    </a:p>
                  </a:txBody>
                  <a:tcPr marL="0" marR="0" marT="0" marB="0" anchor="t" anchorCtr="0" horzOverflow="overflow"/>
                </a:tc>
              </a:tr>
              <a:tr h="75419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WEST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61.84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16.66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21.49</a:t>
                      </a:r>
                    </a:p>
                  </a:txBody>
                  <a:tcPr marL="0" marR="0" marT="0" marB="0" anchor="t" anchorCtr="0" horzOverflow="overflow"/>
                </a:tc>
              </a:tr>
              <a:tr h="75419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STEIN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51.20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14.97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F403F"/>
                          </a:solidFill>
                        </a:rPr>
                        <a:t>33.81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Box 5"/>
          <p:cNvSpPr txBox="1"/>
          <p:nvPr>
            <p:ph type="sldNum" sz="quarter" idx="2"/>
          </p:nvPr>
        </p:nvSpPr>
        <p:spPr>
          <a:xfrm>
            <a:off x="11195767" y="6468557"/>
            <a:ext cx="158032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4" name="Title 1"/>
          <p:cNvSpPr txBox="1"/>
          <p:nvPr>
            <p:ph type="title"/>
          </p:nvPr>
        </p:nvSpPr>
        <p:spPr>
          <a:xfrm>
            <a:off x="716186" y="324355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pic>
        <p:nvPicPr>
          <p:cNvPr id="3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724" y="1570420"/>
            <a:ext cx="6321676" cy="44804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Box 5"/>
          <p:cNvSpPr txBox="1"/>
          <p:nvPr>
            <p:ph type="sldNum" sz="quarter" idx="2"/>
          </p:nvPr>
        </p:nvSpPr>
        <p:spPr>
          <a:xfrm>
            <a:off x="11195767" y="6468557"/>
            <a:ext cx="158032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8" name="Title 1"/>
          <p:cNvSpPr txBox="1"/>
          <p:nvPr>
            <p:ph type="title"/>
          </p:nvPr>
        </p:nvSpPr>
        <p:spPr>
          <a:xfrm>
            <a:off x="716186" y="324355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Our project is able to..!</a:t>
            </a:r>
          </a:p>
        </p:txBody>
      </p:sp>
      <p:sp>
        <p:nvSpPr>
          <p:cNvPr id="329" name="Content Placeholder 2"/>
          <p:cNvSpPr txBox="1"/>
          <p:nvPr>
            <p:ph type="body" idx="1"/>
          </p:nvPr>
        </p:nvSpPr>
        <p:spPr>
          <a:xfrm>
            <a:off x="716186" y="1590982"/>
            <a:ext cx="10515601" cy="4351339"/>
          </a:xfrm>
          <a:prstGeom prst="rect">
            <a:avLst/>
          </a:prstGeom>
        </p:spPr>
        <p:txBody>
          <a:bodyPr/>
          <a:lstStyle/>
          <a:p>
            <a:pPr marL="221742" indent="-221742" algn="just" defTabSz="886968">
              <a:spcBef>
                <a:spcPts val="1100"/>
              </a:spcBef>
              <a:defRPr sz="2716"/>
            </a:pPr>
            <a:r>
              <a:t>Connect and fetch raw reddit posts about a particular politician.</a:t>
            </a:r>
          </a:p>
          <a:p>
            <a:pPr marL="221742" indent="-221742" algn="just" defTabSz="886968">
              <a:spcBef>
                <a:spcPts val="1100"/>
              </a:spcBef>
              <a:defRPr sz="2716"/>
            </a:pPr>
            <a:r>
              <a:t>Clean the data using data-processing techniques.</a:t>
            </a:r>
          </a:p>
          <a:p>
            <a:pPr marL="221742" indent="-221742" algn="just" defTabSz="886968">
              <a:spcBef>
                <a:spcPts val="1100"/>
              </a:spcBef>
              <a:defRPr sz="2716"/>
            </a:pPr>
            <a:r>
              <a:t>Use the cleaned data to do the frequency analysis of word.</a:t>
            </a:r>
          </a:p>
          <a:p>
            <a:pPr marL="221742" indent="-221742" algn="just" defTabSz="886968">
              <a:spcBef>
                <a:spcPts val="1100"/>
              </a:spcBef>
              <a:defRPr sz="2716"/>
            </a:pPr>
            <a:r>
              <a:t>Use the cleaned data to find the sentiment scores of each post of each politician.</a:t>
            </a:r>
          </a:p>
          <a:p>
            <a:pPr marL="221742" indent="-221742" algn="just" defTabSz="886968">
              <a:spcBef>
                <a:spcPts val="1100"/>
              </a:spcBef>
              <a:defRPr sz="2716"/>
            </a:pPr>
            <a:r>
              <a:t>Visualise and compare the sentiment scores of them in past 30 days and trending 200 posts.</a:t>
            </a:r>
          </a:p>
          <a:p>
            <a:pPr marL="221742" indent="-221742" algn="just" defTabSz="886968">
              <a:spcBef>
                <a:spcPts val="1100"/>
              </a:spcBef>
              <a:defRPr sz="2716"/>
            </a:pPr>
            <a:r>
              <a:t> Make meaningful insights based on the comparison.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Thankyou!!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5"/>
          <p:cNvSpPr txBox="1"/>
          <p:nvPr>
            <p:ph type="sldNum" sz="quarter" idx="2"/>
          </p:nvPr>
        </p:nvSpPr>
        <p:spPr>
          <a:xfrm>
            <a:off x="11226798" y="646855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" name="Title 1"/>
          <p:cNvSpPr txBox="1"/>
          <p:nvPr>
            <p:ph type="title"/>
          </p:nvPr>
        </p:nvSpPr>
        <p:spPr>
          <a:xfrm>
            <a:off x="716186" y="324355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240" name="Content Placeholder 2"/>
          <p:cNvSpPr txBox="1"/>
          <p:nvPr>
            <p:ph type="body" idx="1"/>
          </p:nvPr>
        </p:nvSpPr>
        <p:spPr>
          <a:xfrm>
            <a:off x="537858" y="1525283"/>
            <a:ext cx="10515601" cy="4351339"/>
          </a:xfrm>
          <a:prstGeom prst="rect">
            <a:avLst/>
          </a:prstGeom>
        </p:spPr>
        <p:txBody>
          <a:bodyPr/>
          <a:lstStyle/>
          <a:p>
            <a:pPr algn="just">
              <a:defRPr sz="2600"/>
            </a:pPr>
            <a:r>
              <a:t>Social media platforms significantly help people express their opinions.</a:t>
            </a:r>
          </a:p>
          <a:p>
            <a:pPr marL="219807" indent="-219807" algn="just">
              <a:defRPr sz="2600"/>
            </a:pPr>
            <a:r>
              <a:rPr sz="2500"/>
              <a:t>Real-time sentiment analysis on Social media data can help political leaders quickly understand public opinions and refine their election strategies accordingly.</a:t>
            </a:r>
            <a:endParaRPr sz="2500"/>
          </a:p>
          <a:p>
            <a:pPr marL="219807" indent="-219807" algn="just">
              <a:defRPr sz="2600"/>
            </a:pPr>
            <a:r>
              <a:rPr sz="2500"/>
              <a:t>We are trying to analyse Reddit data to see how quickly political opinions change, helping leaders stay updated with voter sentiment.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Box 5"/>
          <p:cNvSpPr txBox="1"/>
          <p:nvPr>
            <p:ph type="sldNum" sz="quarter" idx="2"/>
          </p:nvPr>
        </p:nvSpPr>
        <p:spPr>
          <a:xfrm>
            <a:off x="11226798" y="646855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3" name="Title 1"/>
          <p:cNvSpPr txBox="1"/>
          <p:nvPr>
            <p:ph type="title"/>
          </p:nvPr>
        </p:nvSpPr>
        <p:spPr>
          <a:xfrm>
            <a:off x="716186" y="324355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Objective</a:t>
            </a:r>
          </a:p>
        </p:txBody>
      </p:sp>
      <p:sp>
        <p:nvSpPr>
          <p:cNvPr id="244" name="Content Placeholder 2"/>
          <p:cNvSpPr txBox="1"/>
          <p:nvPr>
            <p:ph type="body" idx="1"/>
          </p:nvPr>
        </p:nvSpPr>
        <p:spPr>
          <a:xfrm>
            <a:off x="547243" y="1590982"/>
            <a:ext cx="10515601" cy="4351339"/>
          </a:xfrm>
          <a:prstGeom prst="rect">
            <a:avLst/>
          </a:prstGeom>
        </p:spPr>
        <p:txBody>
          <a:bodyPr/>
          <a:lstStyle/>
          <a:p>
            <a:pPr algn="just">
              <a:defRPr sz="3100"/>
            </a:pPr>
            <a:r>
              <a:t>Collect and analyse Reddit posts on five politicians, comparing sentiments in the top 200 trending posts and posts from the previous month.</a:t>
            </a:r>
          </a:p>
          <a:p>
            <a:pPr algn="just">
              <a:defRPr sz="3100"/>
            </a:pPr>
            <a:r>
              <a:t>Classify them into positive, negative, or neutral categories.</a:t>
            </a:r>
          </a:p>
          <a:p>
            <a:pPr algn="just">
              <a:defRPr sz="3100"/>
            </a:pPr>
            <a:r>
              <a:t>Analyse and compare the scores of politicians.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Box 5"/>
          <p:cNvSpPr txBox="1"/>
          <p:nvPr>
            <p:ph type="sldNum" sz="quarter" idx="2"/>
          </p:nvPr>
        </p:nvSpPr>
        <p:spPr>
          <a:xfrm>
            <a:off x="11226798" y="646855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7" name="Title 1"/>
          <p:cNvSpPr txBox="1"/>
          <p:nvPr>
            <p:ph type="title"/>
          </p:nvPr>
        </p:nvSpPr>
        <p:spPr>
          <a:xfrm>
            <a:off x="716186" y="324355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Description</a:t>
            </a:r>
          </a:p>
        </p:txBody>
      </p:sp>
      <p:sp>
        <p:nvSpPr>
          <p:cNvPr id="248" name="Content Placeholder 2"/>
          <p:cNvSpPr txBox="1"/>
          <p:nvPr>
            <p:ph type="body" idx="1"/>
          </p:nvPr>
        </p:nvSpPr>
        <p:spPr>
          <a:xfrm>
            <a:off x="716186" y="1637911"/>
            <a:ext cx="10515601" cy="4351339"/>
          </a:xfrm>
          <a:prstGeom prst="rect">
            <a:avLst/>
          </a:prstGeom>
        </p:spPr>
        <p:txBody>
          <a:bodyPr/>
          <a:lstStyle/>
          <a:p>
            <a:pPr algn="just">
              <a:defRPr sz="3200"/>
            </a:pPr>
            <a:r>
              <a:t>Gathered and visually represented sentiment data from Reddit discussions using Python Reddit API Wrapper (PRAW) and WordCloud respectively.</a:t>
            </a:r>
          </a:p>
          <a:p>
            <a:pPr algn="just">
              <a:defRPr sz="3200"/>
            </a:pPr>
            <a:r>
              <a:t>Conducted text analysis with polarity and subjectivity measures using textBlob. </a:t>
            </a:r>
          </a:p>
          <a:p>
            <a:pPr algn="just">
              <a:defRPr sz="3200"/>
            </a:pPr>
            <a:r>
              <a:t>Analyzed data to reveal public opinion on each politician.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Box 5"/>
          <p:cNvSpPr txBox="1"/>
          <p:nvPr>
            <p:ph type="sldNum" sz="quarter" idx="2"/>
          </p:nvPr>
        </p:nvSpPr>
        <p:spPr>
          <a:xfrm>
            <a:off x="11226798" y="646855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1" name="Title 1"/>
          <p:cNvSpPr txBox="1"/>
          <p:nvPr>
            <p:ph type="title"/>
          </p:nvPr>
        </p:nvSpPr>
        <p:spPr>
          <a:xfrm>
            <a:off x="838200" y="365125"/>
            <a:ext cx="10515600" cy="5794375"/>
          </a:xfrm>
          <a:prstGeom prst="rect">
            <a:avLst/>
          </a:prstGeom>
        </p:spPr>
        <p:txBody>
          <a:bodyPr/>
          <a:lstStyle>
            <a:lvl1pPr>
              <a:defRPr b="1" sz="6000"/>
            </a:lvl1pPr>
          </a:lstStyle>
          <a:p>
            <a:pPr/>
            <a:r>
              <a:t>Implementation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"/>
          <p:cNvSpPr txBox="1"/>
          <p:nvPr>
            <p:ph type="sldNum" sz="quarter" idx="2"/>
          </p:nvPr>
        </p:nvSpPr>
        <p:spPr>
          <a:xfrm>
            <a:off x="11226798" y="646855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Reddit API connection</a:t>
            </a:r>
          </a:p>
        </p:txBody>
      </p:sp>
      <p:pic>
        <p:nvPicPr>
          <p:cNvPr id="25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3944" r="0" b="0"/>
          <a:stretch>
            <a:fillRect/>
          </a:stretch>
        </p:blipFill>
        <p:spPr>
          <a:xfrm>
            <a:off x="807168" y="1653196"/>
            <a:ext cx="7104860" cy="3784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82718" y="2671622"/>
            <a:ext cx="3567507" cy="1747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5"/>
          <p:cNvSpPr txBox="1"/>
          <p:nvPr>
            <p:ph type="sldNum" sz="quarter" idx="2"/>
          </p:nvPr>
        </p:nvSpPr>
        <p:spPr>
          <a:xfrm>
            <a:off x="11226798" y="646855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fetching for trending 200 posts</a:t>
            </a:r>
          </a:p>
        </p:txBody>
      </p:sp>
      <p:pic>
        <p:nvPicPr>
          <p:cNvPr id="2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1804" y="1885949"/>
            <a:ext cx="8928101" cy="308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5"/>
          <p:cNvSpPr txBox="1"/>
          <p:nvPr>
            <p:ph type="sldNum" sz="quarter" idx="2"/>
          </p:nvPr>
        </p:nvSpPr>
        <p:spPr>
          <a:xfrm>
            <a:off x="11226798" y="646855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fetching for last 30 days</a:t>
            </a:r>
          </a:p>
        </p:txBody>
      </p:sp>
      <p:pic>
        <p:nvPicPr>
          <p:cNvPr id="2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65" y="1873249"/>
            <a:ext cx="8928101" cy="308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3F403F"/>
      </a:dk1>
      <a:lt1>
        <a:srgbClr val="F76900"/>
      </a:lt1>
      <a:dk2>
        <a:srgbClr val="A7A7A7"/>
      </a:dk2>
      <a:lt2>
        <a:srgbClr val="535353"/>
      </a:lt2>
      <a:accent1>
        <a:srgbClr val="000E54"/>
      </a:accent1>
      <a:accent2>
        <a:srgbClr val="FF431B"/>
      </a:accent2>
      <a:accent3>
        <a:srgbClr val="FF8E00"/>
      </a:accent3>
      <a:accent4>
        <a:srgbClr val="203299"/>
      </a:accent4>
      <a:accent5>
        <a:srgbClr val="2B72D7"/>
      </a:accent5>
      <a:accent6>
        <a:srgbClr val="F76900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F403F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F403F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0E54"/>
      </a:accent1>
      <a:accent2>
        <a:srgbClr val="FF431B"/>
      </a:accent2>
      <a:accent3>
        <a:srgbClr val="FF8E00"/>
      </a:accent3>
      <a:accent4>
        <a:srgbClr val="203299"/>
      </a:accent4>
      <a:accent5>
        <a:srgbClr val="2B72D7"/>
      </a:accent5>
      <a:accent6>
        <a:srgbClr val="F76900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F403F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F403F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