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58" r:id="rId3"/>
    <p:sldId id="667" r:id="rId4"/>
    <p:sldId id="670" r:id="rId5"/>
    <p:sldId id="671" r:id="rId6"/>
    <p:sldId id="672" r:id="rId7"/>
    <p:sldId id="673" r:id="rId8"/>
    <p:sldId id="674" r:id="rId9"/>
    <p:sldId id="675" r:id="rId10"/>
    <p:sldId id="676" r:id="rId11"/>
    <p:sldId id="677" r:id="rId12"/>
    <p:sldId id="678" r:id="rId13"/>
    <p:sldId id="679" r:id="rId14"/>
    <p:sldId id="680" r:id="rId15"/>
    <p:sldId id="681" r:id="rId16"/>
    <p:sldId id="682" r:id="rId17"/>
    <p:sldId id="683" r:id="rId18"/>
    <p:sldId id="684" r:id="rId19"/>
    <p:sldId id="68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сения Чебакова" initials="" lastIdx="6" clrIdx="0"/>
  <p:cmAuthor id="1" name="NS" initials="NS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3FA9"/>
    <a:srgbClr val="CC0000"/>
    <a:srgbClr val="5A2BFF"/>
    <a:srgbClr val="4F78F1"/>
    <a:srgbClr val="EED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89102" autoAdjust="0"/>
  </p:normalViewPr>
  <p:slideViewPr>
    <p:cSldViewPr snapToObjects="1">
      <p:cViewPr varScale="1">
        <p:scale>
          <a:sx n="103" d="100"/>
          <a:sy n="103" d="100"/>
        </p:scale>
        <p:origin x="1854" y="10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0B89D-6618-47DE-94DF-E12A3FDA08CA}" type="datetimeFigureOut">
              <a:rPr lang="ru-RU" smtClean="0"/>
              <a:pPr/>
              <a:t>27.03.2023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4973E-6F17-4822-8A32-8BE9D44A94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68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14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982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853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519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749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557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361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76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961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itchFamily="34" charset="0"/>
              <a:buAutoNum type="arabicPeriod"/>
            </a:pPr>
            <a:endParaRPr lang="ru-RU" baseline="0" dirty="0" smtClean="0"/>
          </a:p>
          <a:p>
            <a:pPr marL="228600" indent="-228600">
              <a:buFont typeface="Arial" pitchFamily="34" charset="0"/>
              <a:buAutoNum type="arabicPeriod"/>
            </a:pPr>
            <a:endParaRPr lang="ru-RU" dirty="0" smtClean="0"/>
          </a:p>
          <a:p>
            <a:pPr marL="228600" indent="-228600">
              <a:buFont typeface="Arial" pitchFamily="34" charset="0"/>
              <a:buAutoNum type="arabicPeriod"/>
            </a:pPr>
            <a:endParaRPr lang="ru-RU" dirty="0" smtClean="0"/>
          </a:p>
          <a:p>
            <a:pPr marL="228600" indent="-228600">
              <a:buFont typeface="Arial" pitchFamily="34" charset="0"/>
              <a:buAutoNum type="arabicPeriod"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ru-RU" sz="1200" dirty="0" smtClean="0"/>
          </a:p>
          <a:p>
            <a:pPr marL="228600" indent="-22860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708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301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991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287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2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698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806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77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40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84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04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44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7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39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27.03.2023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27.03.2023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47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27.03.2023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41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56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98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16E36-C00C-4A3C-BEE6-6136130CE138}" type="datetimeFigureOut">
              <a:rPr lang="ru-RU" smtClean="0"/>
              <a:pPr/>
              <a:t>27.03.2023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39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38" r="2707"/>
          <a:stretch>
            <a:fillRect/>
          </a:stretch>
        </p:blipFill>
        <p:spPr>
          <a:xfrm>
            <a:off x="0" y="1348365"/>
            <a:ext cx="9144000" cy="29718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8532440" cy="3274435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ru-RU" sz="3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 Урок №20</a:t>
            </a:r>
            <a:br>
              <a:rPr lang="ru-RU" sz="3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</a:br>
            <a:r>
              <a:rPr lang="en-US" sz="32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32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32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 Тема: </a:t>
            </a:r>
            <a:r>
              <a:rPr lang="ru-RU" sz="28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Р</a:t>
            </a:r>
            <a:r>
              <a:rPr lang="ru-RU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азработка </a:t>
            </a:r>
            <a:r>
              <a:rPr lang="en-US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web </a:t>
            </a:r>
            <a:r>
              <a:rPr lang="ru-RU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приложений</a:t>
            </a:r>
            <a: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Герасименко Сергей Валерьевич</a:t>
            </a:r>
            <a:r>
              <a:rPr lang="ru-RU" sz="2500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2500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2500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2500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2400" dirty="0" smtClean="0">
                <a:sym typeface="Lucida Grande" charset="0"/>
              </a:rPr>
              <a:t>27 марта 2023 </a:t>
            </a:r>
            <a:r>
              <a:rPr lang="ru-RU" sz="2400" dirty="0">
                <a:sym typeface="Lucida Grande" charset="0"/>
              </a:rPr>
              <a:t>г.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2666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Примеры логических операций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988840"/>
            <a:ext cx="8604448" cy="26426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885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76672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Функции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467544" y="1057810"/>
            <a:ext cx="8229600" cy="165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  <a:defRPr/>
            </a:pPr>
            <a:r>
              <a:rPr lang="ru-RU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Функция – это блок кода, к которому можно обращаться из разных частей скрипта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Shape 604"/>
          <p:cNvGraphicFramePr/>
          <p:nvPr>
            <p:extLst/>
          </p:nvPr>
        </p:nvGraphicFramePr>
        <p:xfrm>
          <a:off x="411333" y="3212976"/>
          <a:ext cx="8285811" cy="16852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85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6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8"/>
                        </a:buClr>
                        <a:buSzPct val="25000"/>
                        <a:buFont typeface="Consolas"/>
                        <a:buNone/>
                      </a:pPr>
                      <a:r>
                        <a:rPr lang="ru-RU" sz="2400" u="none" strike="noStrike" cap="none" dirty="0" err="1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ru-RU" sz="2400" u="none" strike="noStrike" cap="none" dirty="0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ru-RU" sz="2400" u="none" strike="noStrike" cap="none" dirty="0" err="1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имя_функции</a:t>
                      </a:r>
                      <a:r>
                        <a:rPr lang="ru-RU" sz="2400" u="none" strike="noStrike" cap="none" dirty="0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(параметр1, параметр2, …){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88"/>
                        </a:buClr>
                        <a:buSzPct val="25000"/>
                        <a:buFont typeface="Consolas"/>
                        <a:buNone/>
                      </a:pPr>
                      <a:r>
                        <a:rPr lang="ru-RU" sz="2400" u="none" strike="noStrike" cap="none" dirty="0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Действия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8"/>
                        </a:buClr>
                        <a:buSzPct val="25000"/>
                        <a:buFont typeface="Consolas"/>
                        <a:buNone/>
                      </a:pPr>
                      <a:r>
                        <a:rPr lang="ru-RU" sz="2400" u="none" strike="noStrike" cap="none" dirty="0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86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76672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Рекурсия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026" name="Picture 2" descr="https://myslide.ru/documents_3/dafc262335a26d1409ab204177e81659/img2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00"/>
          <a:stretch/>
        </p:blipFill>
        <p:spPr bwMode="auto">
          <a:xfrm>
            <a:off x="683568" y="1628800"/>
            <a:ext cx="7126261" cy="42009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5462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Цикл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while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5842" name="Picture 2" descr="C:\Users\Сергей\YandexDisk\Скриншоты\2014-11-19 13-10-14 Скриншот экран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196752"/>
            <a:ext cx="7488832" cy="53831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899592" y="3037601"/>
            <a:ext cx="1296144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b="1" dirty="0" smtClean="0"/>
              <a:t>Пример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37968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Цикл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do…while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6866" name="Picture 2" descr="C:\Users\Сергей\YandexDisk\Скриншоты\2014-11-19 13-13-15 Скриншот экран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024" y="1700808"/>
            <a:ext cx="8711952" cy="38229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8455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Цикл </a:t>
            </a:r>
            <a:r>
              <a:rPr lang="en-US" sz="2000" b="1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7890" name="Picture 2" descr="C:\Users\Сергей\YandexDisk\Скриншоты\2014-11-19 13-15-25 Скриншот экран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0163" y="1340768"/>
            <a:ext cx="6543675" cy="5057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441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Практика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98998" y="1377642"/>
            <a:ext cx="834600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Разработать программу проверки таблицы умножения у пользователя. После пяти</a:t>
            </a:r>
          </a:p>
          <a:p>
            <a:r>
              <a:rPr lang="ru-RU" dirty="0" smtClean="0"/>
              <a:t>примеров пользователю выставляется оценка.</a:t>
            </a:r>
          </a:p>
        </p:txBody>
      </p:sp>
    </p:spTree>
    <p:extLst>
      <p:ext uri="{BB962C8B-B14F-4D97-AF65-F5344CB8AC3E}">
        <p14:creationId xmlns:p14="http://schemas.microsoft.com/office/powerpoint/2010/main" val="16731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Массивы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074" name="Picture 2" descr="https://im0-tub-ru.yandex.net/i?id=ae84c261fdc7c5f7ed6593bb1d0334b2&amp;n=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7314139" cy="37484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2" name="Прямоугольник 1"/>
          <p:cNvSpPr/>
          <p:nvPr/>
        </p:nvSpPr>
        <p:spPr>
          <a:xfrm>
            <a:off x="539552" y="1196752"/>
            <a:ext cx="748883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 массивы используются для хранения нескольких значений в одной переменной</a:t>
            </a:r>
            <a:r>
              <a:rPr lang="ru-RU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ru-RU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2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DOM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4098" name="Picture 2" descr="https://cf.ppt-online.org/files/slide/t/Tz2ZP9IWuHyRVrmStGxv301kL8d5psNXloKbaM/slide-2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5" t="21874" r="7716" b="18002"/>
          <a:stretch/>
        </p:blipFill>
        <p:spPr bwMode="auto">
          <a:xfrm>
            <a:off x="629308" y="1412776"/>
            <a:ext cx="7920880" cy="43924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6228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Использование свойства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DOM 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элемента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698376" y="1196752"/>
            <a:ext cx="8229600" cy="1224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spcBef>
                <a:spcPct val="20000"/>
              </a:spcBef>
              <a:defRPr/>
            </a:pPr>
            <a:r>
              <a:rPr lang="ru-RU" sz="2400" noProof="0" dirty="0" smtClean="0"/>
              <a:t>	М</a:t>
            </a:r>
            <a:r>
              <a:rPr lang="ru-RU" sz="2400" dirty="0" err="1" smtClean="0"/>
              <a:t>ожно</a:t>
            </a:r>
            <a:r>
              <a:rPr lang="ru-RU" sz="2400" dirty="0" smtClean="0"/>
              <a:t> назначать обработчик, используя свойство DOM-элемента </a:t>
            </a:r>
            <a:r>
              <a:rPr lang="ru-RU" sz="2400" dirty="0" err="1" smtClean="0"/>
              <a:t>on</a:t>
            </a:r>
            <a:r>
              <a:rPr lang="ru-RU" sz="2400" dirty="0" smtClean="0"/>
              <a:t>&lt;событие&gt;. Пример установки обработчика </a:t>
            </a:r>
            <a:r>
              <a:rPr lang="ru-RU" sz="2400" dirty="0" err="1" smtClean="0"/>
              <a:t>click</a:t>
            </a:r>
            <a:r>
              <a:rPr lang="ru-RU" sz="2400" dirty="0" smtClean="0"/>
              <a:t> элементу с </a:t>
            </a:r>
            <a:r>
              <a:rPr lang="ru-RU" sz="2400" dirty="0" err="1" smtClean="0"/>
              <a:t>id=</a:t>
            </a:r>
            <a:r>
              <a:rPr lang="ru-RU" sz="2400" dirty="0" smtClean="0"/>
              <a:t>"</a:t>
            </a:r>
            <a:r>
              <a:rPr lang="ru-RU" sz="2400" dirty="0" err="1" smtClean="0"/>
              <a:t>myElement</a:t>
            </a:r>
            <a:r>
              <a:rPr lang="ru-RU" sz="2400" dirty="0" smtClean="0"/>
              <a:t>":</a:t>
            </a:r>
            <a:endParaRPr kumimoji="0" lang="ru-RU" sz="240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l="11812" t="34039" r="50979" b="53410"/>
          <a:stretch>
            <a:fillRect/>
          </a:stretch>
        </p:blipFill>
        <p:spPr bwMode="auto">
          <a:xfrm>
            <a:off x="1115616" y="2852936"/>
            <a:ext cx="7205036" cy="19442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 l="14004" t="34117" r="51888" b="57918"/>
          <a:stretch>
            <a:fillRect/>
          </a:stretch>
        </p:blipFill>
        <p:spPr bwMode="auto">
          <a:xfrm>
            <a:off x="1115616" y="5157192"/>
            <a:ext cx="7205036" cy="12241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0955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11560" y="476672"/>
            <a:ext cx="4752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Вопросы на повторение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u-RU" sz="2400" b="1" dirty="0" smtClean="0">
              <a:solidFill>
                <a:srgbClr val="773FA9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179512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67544" y="1246113"/>
            <a:ext cx="8208912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Отступы между элементами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Позиционирование элементов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Выравнивание блоков на одной строке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Выполнение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JS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после загрузки верстки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Функции для вывода и ввода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Вывод текста с переменными</a:t>
            </a:r>
          </a:p>
        </p:txBody>
      </p:sp>
    </p:spTree>
    <p:extLst>
      <p:ext uri="{BB962C8B-B14F-4D97-AF65-F5344CB8AC3E}">
        <p14:creationId xmlns:p14="http://schemas.microsoft.com/office/powerpoint/2010/main" val="177126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Переменные в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JS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2050" name="Picture 2" descr="C:\Users\Сергей\YandexDisk\Скриншоты\2014-11-19 11-21-28 Скриншот экран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181" y="1700808"/>
            <a:ext cx="8577795" cy="2160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2248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Типы данных в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JS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3794" name="Picture 2" descr="C:\Users\Сергей\YandexDisk\Скриншоты\2014-11-19 11-41-40 Скриншот экран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1052736"/>
            <a:ext cx="5979567" cy="5479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1979712" y="5229201"/>
            <a:ext cx="115212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Пример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268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Строковые данные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698376" y="1196752"/>
            <a:ext cx="8229600" cy="1944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/>
          <a:p>
            <a:pPr marL="342900" indent="-342900" algn="just">
              <a:spcBef>
                <a:spcPct val="20000"/>
              </a:spcBef>
              <a:defRPr/>
            </a:pPr>
            <a:r>
              <a:rPr lang="ru-RU" sz="2400" dirty="0" smtClean="0"/>
              <a:t>   </a:t>
            </a:r>
            <a:r>
              <a:rPr lang="en-US" sz="2400" dirty="0" smtClean="0"/>
              <a:t>  </a:t>
            </a:r>
            <a:r>
              <a:rPr lang="ru-RU" sz="2500" dirty="0" smtClean="0"/>
              <a:t>Строковые данные в </a:t>
            </a:r>
            <a:r>
              <a:rPr lang="en-US" sz="2500" dirty="0" smtClean="0"/>
              <a:t>JS</a:t>
            </a:r>
            <a:r>
              <a:rPr lang="ru-RU" sz="2500" dirty="0" smtClean="0"/>
              <a:t> должны содержаться либо</a:t>
            </a:r>
            <a:r>
              <a:rPr lang="en-US" sz="2500" dirty="0" smtClean="0"/>
              <a:t> </a:t>
            </a:r>
            <a:r>
              <a:rPr lang="ru-RU" sz="2500" dirty="0" smtClean="0"/>
              <a:t>в одинарных либо в двойных кавычках. Если символ «</a:t>
            </a:r>
            <a:r>
              <a:rPr lang="en-US" sz="2500" dirty="0" smtClean="0"/>
              <a:t>”</a:t>
            </a:r>
            <a:r>
              <a:rPr lang="ru-RU" sz="2500" dirty="0" smtClean="0"/>
              <a:t>»</a:t>
            </a:r>
            <a:r>
              <a:rPr lang="en-US" sz="2500" dirty="0" smtClean="0"/>
              <a:t> </a:t>
            </a:r>
            <a:r>
              <a:rPr lang="ru-RU" sz="2500" dirty="0" smtClean="0"/>
              <a:t>или «</a:t>
            </a:r>
            <a:r>
              <a:rPr lang="en-US" sz="2500" dirty="0" smtClean="0"/>
              <a:t>’</a:t>
            </a:r>
            <a:r>
              <a:rPr lang="ru-RU" sz="2500" dirty="0" smtClean="0"/>
              <a:t>»</a:t>
            </a:r>
            <a:r>
              <a:rPr lang="en-US" sz="2500" dirty="0" smtClean="0"/>
              <a:t> </a:t>
            </a:r>
            <a:r>
              <a:rPr lang="ru-RU" sz="2500" dirty="0" smtClean="0"/>
              <a:t>является частью строки то его необходимо экранировать с использованием управляющего оператора </a:t>
            </a:r>
            <a:r>
              <a:rPr lang="ru-RU" sz="2500" b="1" dirty="0" smtClean="0"/>
              <a:t>«\»</a:t>
            </a:r>
            <a:r>
              <a:rPr lang="en-US" sz="2500" dirty="0" smtClean="0"/>
              <a:t>. </a:t>
            </a:r>
            <a:r>
              <a:rPr lang="ru-RU" sz="2500" dirty="0" smtClean="0"/>
              <a:t>А для конкатенации строк используется оператор «</a:t>
            </a:r>
            <a:r>
              <a:rPr lang="en-US" sz="2500" b="1" dirty="0" smtClean="0"/>
              <a:t>+</a:t>
            </a:r>
            <a:r>
              <a:rPr lang="ru-RU" sz="2500" dirty="0" smtClean="0"/>
              <a:t>»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Сергей\YandexDisk\Скриншоты\2014-11-19 11-18-46 Скриншот экран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3284984"/>
            <a:ext cx="5829300" cy="3114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46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Арифметические операторы в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JS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7" name="Picture 2" descr="C:\Users\Серега\Desktop\j7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844824"/>
            <a:ext cx="8411430" cy="32667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25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Математические вычисления. Объект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Math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412776"/>
            <a:ext cx="8352928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 smtClean="0"/>
              <a:t>Объект </a:t>
            </a:r>
            <a:r>
              <a:rPr lang="ru-RU" sz="1400" b="1" dirty="0" err="1" smtClean="0"/>
              <a:t>Math</a:t>
            </a:r>
            <a:r>
              <a:rPr lang="ru-RU" sz="1400" dirty="0" smtClean="0"/>
              <a:t> содержит основные математические константы и стандартные математические функции. Наиболее часто используемые приведены в таблице:</a:t>
            </a:r>
            <a:endParaRPr lang="ru-RU" sz="1400" dirty="0"/>
          </a:p>
        </p:txBody>
      </p:sp>
      <p:pic>
        <p:nvPicPr>
          <p:cNvPr id="38914" name="Picture 2" descr="C:\Users\Сергей\YandexDisk\Скриншоты\2014-11-19 13-26-53 Скриншот экран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094096"/>
            <a:ext cx="7133328" cy="3428937"/>
          </a:xfrm>
          <a:prstGeom prst="rect">
            <a:avLst/>
          </a:prstGeom>
          <a:noFill/>
        </p:spPr>
      </p:pic>
      <p:pic>
        <p:nvPicPr>
          <p:cNvPr id="38915" name="Picture 3" descr="C:\Users\Сергей\YandexDisk\Скриншоты\2014-11-19 13-29-12 Скриншот экрана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6030580"/>
            <a:ext cx="5740480" cy="488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611560" y="5661248"/>
            <a:ext cx="786292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Чтобы найти произвольное значение между </a:t>
            </a:r>
            <a:r>
              <a:rPr lang="en-US" b="1" dirty="0" smtClean="0"/>
              <a:t>min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max</a:t>
            </a:r>
            <a:r>
              <a:rPr lang="en-US" dirty="0" smtClean="0"/>
              <a:t> </a:t>
            </a:r>
            <a:r>
              <a:rPr lang="ru-RU" dirty="0" smtClean="0"/>
              <a:t>используйте формулу</a:t>
            </a:r>
            <a:r>
              <a:rPr lang="en-US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783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Управляющие операторы в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JS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11560" y="1142984"/>
            <a:ext cx="7577011" cy="8309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b="1" dirty="0" smtClean="0"/>
              <a:t>Управляющие операторы</a:t>
            </a:r>
            <a:r>
              <a:rPr lang="ru-RU" sz="2400" dirty="0" smtClean="0"/>
              <a:t> используются для того чтобы </a:t>
            </a:r>
          </a:p>
          <a:p>
            <a:r>
              <a:rPr lang="ru-RU" sz="2400" dirty="0" smtClean="0"/>
              <a:t>управлять и разветвлять поток управления программы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2143116"/>
            <a:ext cx="6840760" cy="12926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В </a:t>
            </a:r>
            <a:r>
              <a:rPr lang="en-US" sz="2400" b="1" dirty="0" smtClean="0"/>
              <a:t>JS </a:t>
            </a:r>
            <a:r>
              <a:rPr lang="ru-RU" sz="2400" b="1" dirty="0" smtClean="0"/>
              <a:t>существует два управляющих оператора</a:t>
            </a:r>
            <a:r>
              <a:rPr lang="en-US" sz="2400" b="1" dirty="0" smtClean="0"/>
              <a:t>:</a:t>
            </a:r>
          </a:p>
          <a:p>
            <a:endParaRPr lang="en-US" dirty="0" smtClean="0"/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«</a:t>
            </a:r>
            <a:r>
              <a:rPr lang="en-US" b="1" dirty="0" smtClean="0"/>
              <a:t>IF/ELSE</a:t>
            </a:r>
            <a:r>
              <a:rPr lang="ru-RU" b="1" dirty="0" smtClean="0"/>
              <a:t>»</a:t>
            </a:r>
            <a:r>
              <a:rPr lang="en-US" b="1" dirty="0" smtClean="0"/>
              <a:t>, </a:t>
            </a:r>
            <a:r>
              <a:rPr lang="ru-RU" b="1" dirty="0" smtClean="0"/>
              <a:t>«</a:t>
            </a:r>
            <a:r>
              <a:rPr lang="en-US" b="1" dirty="0" smtClean="0"/>
              <a:t>?</a:t>
            </a:r>
            <a:r>
              <a:rPr lang="ru-RU" b="1" dirty="0" smtClean="0"/>
              <a:t>»</a:t>
            </a:r>
            <a:endParaRPr lang="en-US" b="1" dirty="0" smtClean="0"/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«</a:t>
            </a:r>
            <a:r>
              <a:rPr lang="en-US" b="1" dirty="0" smtClean="0"/>
              <a:t>SWITCH</a:t>
            </a:r>
            <a:r>
              <a:rPr lang="ru-RU" b="1" dirty="0" smtClean="0"/>
              <a:t>»</a:t>
            </a:r>
            <a:endParaRPr lang="ru-RU" b="1" dirty="0"/>
          </a:p>
        </p:txBody>
      </p:sp>
      <p:pic>
        <p:nvPicPr>
          <p:cNvPr id="10" name="Picture 2" descr="C:\Documents and Settings\ivc_gerasimenkosv\Рабочий стол\operations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3578654"/>
            <a:ext cx="4422374" cy="30253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033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Пример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IF/ELSE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4818" name="Picture 2" descr="C:\Users\Сергей\YandexDisk\Скриншоты\2014-11-19 11-54-12 Скриншот экран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124744"/>
            <a:ext cx="7375351" cy="53774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1187624" y="1804173"/>
            <a:ext cx="1296144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Пример</a:t>
            </a:r>
            <a:endParaRPr lang="ru-RU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87624" y="4509120"/>
            <a:ext cx="1296144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Пример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28798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7330</TotalTime>
  <Words>251</Words>
  <Application>Microsoft Office PowerPoint</Application>
  <PresentationFormat>Экран (4:3)</PresentationFormat>
  <Paragraphs>69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Lucida Grande</vt:lpstr>
      <vt:lpstr>Times New Roman</vt:lpstr>
      <vt:lpstr>Verdana</vt:lpstr>
      <vt:lpstr>Тема Office</vt:lpstr>
      <vt:lpstr> Урок №20   Тема: Разработка web приложений    Герасименко Сергей Валерьевич  27 марта 2023 г.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Java-1</dc:title>
  <dc:creator>user</dc:creator>
  <cp:lastModifiedBy>Сергей Герасименко</cp:lastModifiedBy>
  <cp:revision>518</cp:revision>
  <dcterms:created xsi:type="dcterms:W3CDTF">2013-08-07T14:23:10Z</dcterms:created>
  <dcterms:modified xsi:type="dcterms:W3CDTF">2023-03-27T18:08:53Z</dcterms:modified>
</cp:coreProperties>
</file>