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754" r:id="rId3"/>
    <p:sldId id="755" r:id="rId4"/>
    <p:sldId id="756" r:id="rId5"/>
    <p:sldId id="757" r:id="rId6"/>
    <p:sldId id="758" r:id="rId7"/>
    <p:sldId id="759" r:id="rId8"/>
    <p:sldId id="760" r:id="rId9"/>
    <p:sldId id="761" r:id="rId10"/>
    <p:sldId id="762" r:id="rId11"/>
    <p:sldId id="763" r:id="rId12"/>
    <p:sldId id="764" r:id="rId13"/>
    <p:sldId id="765" r:id="rId14"/>
    <p:sldId id="766" r:id="rId15"/>
    <p:sldId id="767" r:id="rId16"/>
    <p:sldId id="768" r:id="rId17"/>
    <p:sldId id="769" r:id="rId18"/>
    <p:sldId id="770" r:id="rId19"/>
    <p:sldId id="771" r:id="rId20"/>
    <p:sldId id="772" r:id="rId21"/>
    <p:sldId id="707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сения Чебакова" initials="" lastIdx="6" clrIdx="0"/>
  <p:cmAuthor id="1" name="NS" initials="NS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3FA9"/>
    <a:srgbClr val="CC0000"/>
    <a:srgbClr val="5A2BFF"/>
    <a:srgbClr val="4F78F1"/>
    <a:srgbClr val="EED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89077" autoAdjust="0"/>
  </p:normalViewPr>
  <p:slideViewPr>
    <p:cSldViewPr snapToObjects="1">
      <p:cViewPr varScale="1">
        <p:scale>
          <a:sx n="115" d="100"/>
          <a:sy n="115" d="100"/>
        </p:scale>
        <p:origin x="135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0B89D-6618-47DE-94DF-E12A3FDA08CA}" type="datetimeFigureOut">
              <a:rPr lang="ru-RU" smtClean="0"/>
              <a:pPr/>
              <a:t>27.02.2023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4973E-6F17-4822-8A32-8BE9D44A94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06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itchFamily="34" charset="0"/>
              <a:buAutoNum type="arabicPeriod"/>
            </a:pPr>
            <a:endParaRPr lang="ru-RU" baseline="0" dirty="0" smtClean="0"/>
          </a:p>
          <a:p>
            <a:pPr marL="228600" indent="-228600">
              <a:buFont typeface="Arial" pitchFamily="34" charset="0"/>
              <a:buAutoNum type="arabicPeriod"/>
            </a:pPr>
            <a:endParaRPr lang="ru-RU" dirty="0" smtClean="0"/>
          </a:p>
          <a:p>
            <a:pPr marL="228600" indent="-228600">
              <a:buFont typeface="Arial" pitchFamily="34" charset="0"/>
              <a:buAutoNum type="arabicPeriod"/>
            </a:pPr>
            <a:endParaRPr lang="ru-RU" dirty="0" smtClean="0"/>
          </a:p>
          <a:p>
            <a:pPr marL="228600" indent="-228600">
              <a:buFont typeface="Arial" pitchFamily="34" charset="0"/>
              <a:buAutoNum type="arabicPeriod"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ru-RU" sz="1200" dirty="0" smtClean="0"/>
          </a:p>
          <a:p>
            <a:pPr marL="228600" indent="-22860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536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5ABC4-4CA9-4DA4-B645-AECDF777AF24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310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473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5ABC4-4CA9-4DA4-B645-AECDF777AF24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827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5ABC4-4CA9-4DA4-B645-AECDF777AF24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95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35ABC4-4CA9-4DA4-B645-AECDF777AF24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671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32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40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84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04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44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7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39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27.02.2023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27.02.2023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47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27.02.2023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41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56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27.02.2023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98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16E36-C00C-4A3C-BEE6-6136130CE138}" type="datetimeFigureOut">
              <a:rPr lang="ru-RU" smtClean="0"/>
              <a:pPr/>
              <a:t>27.02.2023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39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38" r="2707"/>
          <a:stretch>
            <a:fillRect/>
          </a:stretch>
        </p:blipFill>
        <p:spPr>
          <a:xfrm>
            <a:off x="0" y="1348365"/>
            <a:ext cx="9144000" cy="29718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8532440" cy="3274435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ru-RU" sz="3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 Урок </a:t>
            </a:r>
            <a:r>
              <a:rPr lang="ru-RU" sz="3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№</a:t>
            </a:r>
            <a:r>
              <a:rPr lang="en-US" sz="3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13</a:t>
            </a:r>
            <a:r>
              <a:rPr lang="ru-RU" sz="3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/>
            </a:r>
            <a:br>
              <a:rPr lang="ru-RU" sz="36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</a:br>
            <a:r>
              <a:rPr lang="en-US" sz="3200" b="1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3200" b="1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32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 Тема: </a:t>
            </a:r>
            <a:r>
              <a:rPr lang="ru-RU" sz="28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Программирование в среде </a:t>
            </a:r>
            <a:r>
              <a:rPr lang="en-US" sz="28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Java</a:t>
            </a:r>
            <a: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2000" dirty="0"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Герасименко Сергей Валерьевич</a:t>
            </a:r>
            <a:r>
              <a:rPr lang="ru-RU" sz="2500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ru-RU" sz="2500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2500" dirty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ru-RU" sz="2500" dirty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1778" dirty="0" smtClean="0">
                <a:latin typeface="Verdana" pitchFamily="34" charset="0"/>
                <a:ea typeface="Lucida Grande" charset="0"/>
                <a:cs typeface="Lucida Grande" charset="0"/>
                <a:sym typeface="Lucida Grande" charset="0"/>
              </a:rPr>
              <a:t>2</a:t>
            </a:r>
            <a:r>
              <a:rPr lang="en-US" sz="1778" dirty="0" smtClean="0">
                <a:latin typeface="Verdana" pitchFamily="34" charset="0"/>
                <a:ea typeface="Lucida Grande" charset="0"/>
                <a:cs typeface="Lucida Grande" charset="0"/>
                <a:sym typeface="Lucida Grande" charset="0"/>
              </a:rPr>
              <a:t>7</a:t>
            </a:r>
            <a:r>
              <a:rPr lang="ru-RU" sz="1778" dirty="0" smtClean="0">
                <a:latin typeface="Verdana" pitchFamily="34" charset="0"/>
                <a:ea typeface="Lucida Grande" charset="0"/>
                <a:cs typeface="Lucida Grande" charset="0"/>
                <a:sym typeface="Lucida Grande" charset="0"/>
              </a:rPr>
              <a:t> февраля </a:t>
            </a:r>
            <a:r>
              <a:rPr lang="ru-RU" sz="1778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2023г</a:t>
            </a:r>
            <a:r>
              <a:rPr lang="ru-RU" sz="1778" dirty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ru-RU" sz="25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666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 smtClean="0"/>
              <a:t>Обработка событий клавиатуры</a:t>
            </a:r>
            <a:endParaRPr lang="ru-RU" b="1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/>
              <a:t>Чтобы иметь возможность слушать события клавиатуры необходимо реализовать интерфейс </a:t>
            </a:r>
            <a:r>
              <a:rPr lang="ru-RU" sz="2400" b="1" i="1" dirty="0" err="1" smtClean="0"/>
              <a:t>KeyListener</a:t>
            </a:r>
            <a:r>
              <a:rPr lang="ru-RU" sz="2400" dirty="0" smtClean="0"/>
              <a:t> из пакета </a:t>
            </a:r>
            <a:r>
              <a:rPr lang="ru-RU" sz="2400" b="1" dirty="0" err="1" smtClean="0"/>
              <a:t>java.awt.event</a:t>
            </a:r>
            <a:r>
              <a:rPr lang="ru-RU" sz="2400" dirty="0" smtClean="0"/>
              <a:t>. </a:t>
            </a:r>
            <a:r>
              <a:rPr lang="en-US" sz="2400" i="1" dirty="0" err="1" smtClean="0"/>
              <a:t>KeyListener</a:t>
            </a:r>
            <a:r>
              <a:rPr lang="en-US" sz="2400" dirty="0" smtClean="0"/>
              <a:t> </a:t>
            </a:r>
            <a:r>
              <a:rPr lang="en-US" sz="2400" dirty="0" err="1" smtClean="0"/>
              <a:t>имеет</a:t>
            </a:r>
            <a:r>
              <a:rPr lang="en-US" sz="2400" dirty="0" smtClean="0"/>
              <a:t> </a:t>
            </a:r>
            <a:r>
              <a:rPr lang="en-US" sz="2400" dirty="0" err="1" smtClean="0"/>
              <a:t>три</a:t>
            </a:r>
            <a:r>
              <a:rPr lang="en-US" sz="2400" dirty="0" smtClean="0"/>
              <a:t> </a:t>
            </a:r>
            <a:r>
              <a:rPr lang="en-US" sz="2400" dirty="0" err="1" smtClean="0"/>
              <a:t>метода</a:t>
            </a:r>
            <a:r>
              <a:rPr lang="en-US" sz="2400" dirty="0" smtClean="0"/>
              <a:t>: </a:t>
            </a:r>
            <a:r>
              <a:rPr lang="en-US" sz="2400" b="1" dirty="0" err="1" smtClean="0"/>
              <a:t>keyTyped</a:t>
            </a:r>
            <a:r>
              <a:rPr lang="en-US" sz="2400" b="1" dirty="0" smtClean="0"/>
              <a:t>, </a:t>
            </a:r>
            <a:r>
              <a:rPr lang="en-US" sz="2400" b="1" dirty="0" err="1" smtClean="0"/>
              <a:t>keyPressed</a:t>
            </a:r>
            <a:r>
              <a:rPr lang="en-US" sz="2400" b="1" dirty="0" smtClean="0"/>
              <a:t> и </a:t>
            </a:r>
            <a:r>
              <a:rPr lang="en-US" sz="2400" b="1" dirty="0" err="1" smtClean="0"/>
              <a:t>keyReleased</a:t>
            </a:r>
            <a:r>
              <a:rPr lang="ru-RU" sz="2400" b="1" dirty="0" smtClean="0"/>
              <a:t>. </a:t>
            </a:r>
            <a:r>
              <a:rPr lang="ru-RU" sz="2400" dirty="0" smtClean="0"/>
              <a:t>Метод </a:t>
            </a:r>
            <a:r>
              <a:rPr lang="ru-RU" sz="2400" i="1" dirty="0" err="1" smtClean="0"/>
              <a:t>keyTyped</a:t>
            </a:r>
            <a:r>
              <a:rPr lang="ru-RU" sz="2400" dirty="0" smtClean="0"/>
              <a:t> вызывается системой каждый раз, когда пользователь нажимает на клавиатуре клавиши символы </a:t>
            </a:r>
            <a:r>
              <a:rPr lang="ru-RU" sz="2400" dirty="0" err="1" smtClean="0"/>
              <a:t>Unicode</a:t>
            </a:r>
            <a:r>
              <a:rPr lang="ru-RU" sz="2400" dirty="0" smtClean="0"/>
              <a:t>. Метод </a:t>
            </a:r>
            <a:r>
              <a:rPr lang="ru-RU" sz="2400" i="1" dirty="0" err="1" smtClean="0"/>
              <a:t>keyPressed</a:t>
            </a:r>
            <a:r>
              <a:rPr lang="ru-RU" sz="2400" dirty="0" smtClean="0"/>
              <a:t> вызывается системой в случае нажатия любой клавиши на клавиатуре. Метод </a:t>
            </a:r>
            <a:r>
              <a:rPr lang="ru-RU" sz="2400" i="1" dirty="0" err="1" smtClean="0"/>
              <a:t>keyReleased</a:t>
            </a:r>
            <a:r>
              <a:rPr lang="ru-RU" sz="2400" dirty="0" smtClean="0"/>
              <a:t> вызывается при отпускании любой клавиши на клавиатуре. 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31598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Пример использования обработки событий клавиатуры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1916832"/>
            <a:ext cx="8229600" cy="377301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ru-RU" sz="2400" dirty="0" smtClean="0"/>
              <a:t>    </a:t>
            </a:r>
            <a:r>
              <a:rPr lang="en-US" sz="2400" dirty="0" err="1" smtClean="0"/>
              <a:t>JTextField</a:t>
            </a:r>
            <a:r>
              <a:rPr lang="en-US" sz="2400" dirty="0" smtClean="0"/>
              <a:t> </a:t>
            </a:r>
            <a:r>
              <a:rPr lang="en-US" sz="2400" dirty="0" err="1" smtClean="0"/>
              <a:t>textField</a:t>
            </a:r>
            <a:r>
              <a:rPr lang="en-US" sz="2400" dirty="0" smtClean="0"/>
              <a:t> = new </a:t>
            </a:r>
            <a:r>
              <a:rPr lang="en-US" sz="2400" dirty="0" err="1" smtClean="0"/>
              <a:t>JTextField</a:t>
            </a:r>
            <a:r>
              <a:rPr lang="en-US" sz="2400" dirty="0" smtClean="0"/>
              <a:t>(20); </a:t>
            </a:r>
            <a:endParaRPr lang="ru-RU" sz="2400" dirty="0" smtClean="0"/>
          </a:p>
          <a:p>
            <a:pPr>
              <a:lnSpc>
                <a:spcPct val="150000"/>
              </a:lnSpc>
              <a:buNone/>
            </a:pPr>
            <a:r>
              <a:rPr lang="ru-RU" sz="2400" dirty="0" smtClean="0"/>
              <a:t>    </a:t>
            </a:r>
            <a:r>
              <a:rPr lang="en-US" sz="2400" dirty="0" err="1" smtClean="0"/>
              <a:t>textField.addKeyListener</a:t>
            </a:r>
            <a:r>
              <a:rPr lang="en-US" sz="2400" dirty="0" smtClean="0"/>
              <a:t>(new </a:t>
            </a:r>
            <a:r>
              <a:rPr lang="en-US" sz="2400" dirty="0" err="1" smtClean="0"/>
              <a:t>KeyListener</a:t>
            </a:r>
            <a:r>
              <a:rPr lang="en-US" sz="2400" dirty="0" smtClean="0"/>
              <a:t>() {</a:t>
            </a:r>
            <a:endParaRPr lang="ru-RU" sz="2400" dirty="0" smtClean="0"/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 </a:t>
            </a:r>
            <a:r>
              <a:rPr lang="ru-RU" sz="2400" dirty="0" smtClean="0"/>
              <a:t>   		</a:t>
            </a:r>
            <a:r>
              <a:rPr lang="en-US" sz="2400" dirty="0" smtClean="0"/>
              <a:t>public void </a:t>
            </a:r>
            <a:r>
              <a:rPr lang="en-US" sz="2400" dirty="0" err="1" smtClean="0"/>
              <a:t>keyPressed</a:t>
            </a:r>
            <a:r>
              <a:rPr lang="en-US" sz="2400" dirty="0" smtClean="0"/>
              <a:t>(</a:t>
            </a:r>
            <a:r>
              <a:rPr lang="en-US" sz="2400" dirty="0" err="1" smtClean="0"/>
              <a:t>KeyEvent</a:t>
            </a:r>
            <a:r>
              <a:rPr lang="en-US" sz="2400" dirty="0" smtClean="0"/>
              <a:t> e) { } </a:t>
            </a:r>
            <a:endParaRPr lang="ru-RU" sz="2400" dirty="0" smtClean="0"/>
          </a:p>
          <a:p>
            <a:pPr>
              <a:lnSpc>
                <a:spcPct val="150000"/>
              </a:lnSpc>
              <a:buNone/>
            </a:pPr>
            <a:r>
              <a:rPr lang="ru-RU" sz="2400" dirty="0" smtClean="0"/>
              <a:t>		</a:t>
            </a:r>
            <a:r>
              <a:rPr lang="en-US" sz="2400" dirty="0" smtClean="0"/>
              <a:t>public void </a:t>
            </a:r>
            <a:r>
              <a:rPr lang="en-US" sz="2400" dirty="0" err="1" smtClean="0"/>
              <a:t>keyReleased</a:t>
            </a:r>
            <a:r>
              <a:rPr lang="en-US" sz="2400" dirty="0" smtClean="0"/>
              <a:t>(</a:t>
            </a:r>
            <a:r>
              <a:rPr lang="en-US" sz="2400" dirty="0" err="1" smtClean="0"/>
              <a:t>KeyEvent</a:t>
            </a:r>
            <a:r>
              <a:rPr lang="en-US" sz="2400" dirty="0" smtClean="0"/>
              <a:t> e) { }</a:t>
            </a:r>
            <a:endParaRPr lang="ru-RU" sz="2400" dirty="0" smtClean="0"/>
          </a:p>
          <a:p>
            <a:pPr>
              <a:lnSpc>
                <a:spcPct val="150000"/>
              </a:lnSpc>
              <a:buNone/>
            </a:pPr>
            <a:r>
              <a:rPr lang="ru-RU" sz="2400" dirty="0" smtClean="0"/>
              <a:t>	</a:t>
            </a:r>
            <a:r>
              <a:rPr lang="en-US" sz="2400" dirty="0" smtClean="0"/>
              <a:t> </a:t>
            </a:r>
            <a:r>
              <a:rPr lang="ru-RU" sz="2400" dirty="0" smtClean="0"/>
              <a:t>	</a:t>
            </a:r>
            <a:r>
              <a:rPr lang="en-US" sz="2400" dirty="0" smtClean="0"/>
              <a:t>public void </a:t>
            </a:r>
            <a:r>
              <a:rPr lang="en-US" sz="2400" dirty="0" err="1" smtClean="0"/>
              <a:t>keyTyped</a:t>
            </a:r>
            <a:r>
              <a:rPr lang="en-US" sz="2400" dirty="0" smtClean="0"/>
              <a:t>(</a:t>
            </a:r>
            <a:r>
              <a:rPr lang="en-US" sz="2400" dirty="0" err="1" smtClean="0"/>
              <a:t>KeyEvent</a:t>
            </a:r>
            <a:r>
              <a:rPr lang="en-US" sz="2400" dirty="0" smtClean="0"/>
              <a:t> e) { }</a:t>
            </a:r>
            <a:endParaRPr lang="ru-RU" sz="2400" dirty="0" smtClean="0"/>
          </a:p>
          <a:p>
            <a:pPr>
              <a:lnSpc>
                <a:spcPct val="150000"/>
              </a:lnSpc>
              <a:buNone/>
            </a:pPr>
            <a:r>
              <a:rPr lang="ru-RU" sz="2400" dirty="0" smtClean="0"/>
              <a:t>  </a:t>
            </a:r>
            <a:r>
              <a:rPr lang="en-US" sz="2400" dirty="0" smtClean="0"/>
              <a:t> });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0372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Использование класса </a:t>
            </a:r>
            <a:r>
              <a:rPr lang="en-US" b="1" dirty="0" err="1" smtClean="0"/>
              <a:t>KeyAdapter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3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>
              <a:buNone/>
            </a:pPr>
            <a:r>
              <a:rPr lang="ru-RU" sz="2800" dirty="0" smtClean="0"/>
              <a:t>    Если нет необходимости реализовывать все методы </a:t>
            </a:r>
            <a:r>
              <a:rPr lang="ru-RU" sz="2800" dirty="0" err="1" smtClean="0"/>
              <a:t>KeyListener</a:t>
            </a:r>
            <a:r>
              <a:rPr lang="ru-RU" sz="2800" dirty="0" smtClean="0"/>
              <a:t>, то можно использовать класс-адаптер </a:t>
            </a:r>
            <a:r>
              <a:rPr lang="en-US" sz="2800" dirty="0" err="1" smtClean="0"/>
              <a:t>KeyAdapter</a:t>
            </a:r>
            <a:r>
              <a:rPr lang="en-US" sz="2800" dirty="0" smtClean="0"/>
              <a:t>:</a:t>
            </a:r>
          </a:p>
          <a:p>
            <a:pPr algn="ctr">
              <a:lnSpc>
                <a:spcPct val="200000"/>
              </a:lnSpc>
              <a:buNone/>
            </a:pPr>
            <a:r>
              <a:rPr lang="en-US" sz="2800" dirty="0" smtClean="0"/>
              <a:t>    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4077072"/>
            <a:ext cx="6192688" cy="18928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600" dirty="0" err="1" smtClean="0"/>
              <a:t>textField.addKeyListener</a:t>
            </a:r>
            <a:r>
              <a:rPr lang="en-US" sz="2600" dirty="0" smtClean="0"/>
              <a:t>(new </a:t>
            </a:r>
            <a:r>
              <a:rPr lang="en-US" sz="2600" dirty="0" err="1" smtClean="0"/>
              <a:t>KeyAdapter</a:t>
            </a:r>
            <a:r>
              <a:rPr lang="en-US" sz="2600" dirty="0" smtClean="0"/>
              <a:t>() { </a:t>
            </a:r>
          </a:p>
          <a:p>
            <a:pPr>
              <a:lnSpc>
                <a:spcPct val="150000"/>
              </a:lnSpc>
              <a:buNone/>
            </a:pPr>
            <a:r>
              <a:rPr lang="en-US" sz="2600" dirty="0" smtClean="0"/>
              <a:t>        public void </a:t>
            </a:r>
            <a:r>
              <a:rPr lang="en-US" sz="2600" dirty="0" err="1" smtClean="0"/>
              <a:t>keyPressed</a:t>
            </a:r>
            <a:r>
              <a:rPr lang="en-US" sz="2600" dirty="0" smtClean="0"/>
              <a:t>(</a:t>
            </a:r>
            <a:r>
              <a:rPr lang="en-US" sz="2600" dirty="0" err="1" smtClean="0"/>
              <a:t>KeyEvent</a:t>
            </a:r>
            <a:r>
              <a:rPr lang="en-US" sz="2600" dirty="0" smtClean="0"/>
              <a:t> e) { } </a:t>
            </a:r>
          </a:p>
          <a:p>
            <a:pPr>
              <a:lnSpc>
                <a:spcPct val="150000"/>
              </a:lnSpc>
              <a:buNone/>
            </a:pPr>
            <a:r>
              <a:rPr lang="en-US" sz="2600" dirty="0" smtClean="0"/>
              <a:t>});</a:t>
            </a:r>
            <a:endParaRPr lang="ru-RU" sz="2600" dirty="0"/>
          </a:p>
        </p:txBody>
      </p:sp>
      <p:sp>
        <p:nvSpPr>
          <p:cNvPr id="5" name="Стрелка вниз 4"/>
          <p:cNvSpPr/>
          <p:nvPr/>
        </p:nvSpPr>
        <p:spPr>
          <a:xfrm>
            <a:off x="3923928" y="2924944"/>
            <a:ext cx="1152128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24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 smtClean="0"/>
              <a:t>Практика-1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136815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Получить значение кнопки по которой произошло нажатие.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4797152"/>
            <a:ext cx="8424936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dirty="0" smtClean="0"/>
              <a:t>Внутри обработчиков </a:t>
            </a:r>
            <a:r>
              <a:rPr lang="ru-RU" b="1" dirty="0" err="1" smtClean="0"/>
              <a:t>keyPressed</a:t>
            </a:r>
            <a:r>
              <a:rPr lang="ru-RU" dirty="0" smtClean="0"/>
              <a:t> и </a:t>
            </a:r>
            <a:r>
              <a:rPr lang="ru-RU" b="1" dirty="0" err="1" smtClean="0"/>
              <a:t>keyReleased</a:t>
            </a:r>
            <a:r>
              <a:rPr lang="ru-RU" dirty="0" smtClean="0"/>
              <a:t> нетрудно определить код нажатой или отпущенной клавиши, воспользовавшись методом </a:t>
            </a:r>
            <a:r>
              <a:rPr lang="ru-RU" b="1" dirty="0" err="1" smtClean="0"/>
              <a:t>getKeyCode</a:t>
            </a:r>
            <a:r>
              <a:rPr lang="ru-RU" dirty="0" smtClean="0"/>
              <a:t>. Если методу </a:t>
            </a:r>
            <a:r>
              <a:rPr lang="ru-RU" b="1" dirty="0" err="1" smtClean="0"/>
              <a:t>getKeyText</a:t>
            </a:r>
            <a:r>
              <a:rPr lang="ru-RU" dirty="0" smtClean="0"/>
              <a:t> передать значение, полученное от этого метода, то можно получить текстовое описание клавиши, вызвавшей событие.</a:t>
            </a:r>
            <a:endParaRPr lang="ru-RU" dirty="0"/>
          </a:p>
        </p:txBody>
      </p:sp>
      <p:sp>
        <p:nvSpPr>
          <p:cNvPr id="5" name="Стрелка вниз 4"/>
          <p:cNvSpPr/>
          <p:nvPr/>
        </p:nvSpPr>
        <p:spPr>
          <a:xfrm>
            <a:off x="4139952" y="3501008"/>
            <a:ext cx="504056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8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 smtClean="0"/>
              <a:t>Класс </a:t>
            </a:r>
            <a:r>
              <a:rPr lang="en-US" b="1" dirty="0" smtClean="0"/>
              <a:t>Robot</a:t>
            </a:r>
            <a:endParaRPr lang="ru-RU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772816"/>
            <a:ext cx="8229600" cy="26776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sz="2800" dirty="0" smtClean="0"/>
              <a:t>Класс </a:t>
            </a:r>
            <a:r>
              <a:rPr lang="ru-RU" sz="2800" b="1" dirty="0" err="1" smtClean="0"/>
              <a:t>Java.awt.Robot</a:t>
            </a:r>
            <a:r>
              <a:rPr lang="ru-RU" sz="2800" dirty="0" smtClean="0"/>
              <a:t> используется для эмуляции нажатия клавиш мыши и клавиатуры. С помощью этого класса можно выполнять действия с клавиатурой и мышью непосредственно через код. Чаще всего этот класс используют для автоматизации или тестирования.</a:t>
            </a:r>
            <a:endParaRPr lang="ru-RU" sz="2700" b="1" dirty="0"/>
          </a:p>
        </p:txBody>
      </p:sp>
    </p:spTree>
    <p:extLst>
      <p:ext uri="{BB962C8B-B14F-4D97-AF65-F5344CB8AC3E}">
        <p14:creationId xmlns:p14="http://schemas.microsoft.com/office/powerpoint/2010/main" val="318025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 smtClean="0"/>
              <a:t>Класс </a:t>
            </a:r>
            <a:r>
              <a:rPr lang="en-US" b="1" dirty="0" smtClean="0"/>
              <a:t>File</a:t>
            </a:r>
            <a:endParaRPr lang="ru-RU" b="1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323528" y="1772816"/>
            <a:ext cx="8229600" cy="388843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ru-RU" b="1" dirty="0" smtClean="0"/>
              <a:t>Для работы с физическими файлами и каталогами (директориями), расположенными на внешних носителях, в приложениях </a:t>
            </a:r>
            <a:r>
              <a:rPr lang="ru-RU" b="1" dirty="0" err="1" smtClean="0"/>
              <a:t>Java</a:t>
            </a:r>
            <a:r>
              <a:rPr lang="ru-RU" b="1" dirty="0" smtClean="0"/>
              <a:t> используются классы из пакета </a:t>
            </a:r>
            <a:r>
              <a:rPr lang="ru-RU" b="1" dirty="0" err="1" smtClean="0"/>
              <a:t>java.io</a:t>
            </a:r>
            <a:r>
              <a:rPr lang="ru-RU" b="1" dirty="0" smtClean="0"/>
              <a:t>.  Класс </a:t>
            </a:r>
            <a:r>
              <a:rPr lang="ru-RU" b="1" dirty="0" err="1" smtClean="0"/>
              <a:t>File</a:t>
            </a:r>
            <a:r>
              <a:rPr lang="ru-RU" b="1" dirty="0" smtClean="0"/>
              <a:t> служит для хранения и обработки в качестве объектов каталогов и имен файлов. Этот класс не содержит методы для работы с содержимым файла, но позволяет манипулировать такими свойствами файла, как права доступа, дата и время создания, путь в иерархии каталогов, создание, удаление файла, изменение его имени и каталога и </a:t>
            </a:r>
            <a:r>
              <a:rPr lang="ru-RU" b="1" dirty="0" err="1" smtClean="0"/>
              <a:t>т.д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204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 smtClean="0"/>
              <a:t>Методы класса </a:t>
            </a:r>
            <a:r>
              <a:rPr lang="en-US" b="1" dirty="0" smtClean="0"/>
              <a:t>File</a:t>
            </a:r>
            <a:endParaRPr lang="ru-RU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l="17899" t="35002" r="20450" b="14086"/>
          <a:stretch>
            <a:fillRect/>
          </a:stretch>
        </p:blipFill>
        <p:spPr bwMode="auto">
          <a:xfrm>
            <a:off x="683568" y="1700808"/>
            <a:ext cx="8231415" cy="42484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5927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 smtClean="0"/>
              <a:t>Класс </a:t>
            </a:r>
            <a:r>
              <a:rPr lang="en-US" b="1" dirty="0" smtClean="0"/>
              <a:t>Scanner </a:t>
            </a:r>
            <a:r>
              <a:rPr lang="ru-RU" b="1" dirty="0" smtClean="0"/>
              <a:t>для чтения файла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600201"/>
            <a:ext cx="8928992" cy="413305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ru-RU" dirty="0" smtClean="0"/>
              <a:t>   Объект класса </a:t>
            </a:r>
            <a:r>
              <a:rPr lang="ru-RU" dirty="0" err="1" smtClean="0"/>
              <a:t>java.util.Scanner</a:t>
            </a:r>
            <a:r>
              <a:rPr lang="ru-RU" dirty="0" smtClean="0"/>
              <a:t> принимает форматированный объект (ввод) и преобразует его в двоичное представление. При вводе могут использоваться данные из </a:t>
            </a:r>
            <a:r>
              <a:rPr lang="ru-RU" b="1" dirty="0" smtClean="0"/>
              <a:t>консоли</a:t>
            </a:r>
            <a:r>
              <a:rPr lang="ru-RU" dirty="0" smtClean="0"/>
              <a:t>, </a:t>
            </a:r>
            <a:r>
              <a:rPr lang="ru-RU" b="1" dirty="0" smtClean="0"/>
              <a:t>файла</a:t>
            </a:r>
            <a:r>
              <a:rPr lang="ru-RU" dirty="0" smtClean="0"/>
              <a:t>, строки или любого другого источника, </a:t>
            </a:r>
            <a:r>
              <a:rPr lang="ru-RU" dirty="0" err="1" smtClean="0"/>
              <a:t>реали</a:t>
            </a:r>
            <a:r>
              <a:rPr lang="ru-RU" dirty="0" smtClean="0"/>
              <a:t>-</a:t>
            </a:r>
          </a:p>
          <a:p>
            <a:pPr algn="just">
              <a:buNone/>
            </a:pPr>
            <a:r>
              <a:rPr lang="ru-RU" dirty="0" smtClean="0"/>
              <a:t>    </a:t>
            </a:r>
            <a:r>
              <a:rPr lang="ru-RU" dirty="0" err="1" smtClean="0"/>
              <a:t>зующего</a:t>
            </a:r>
            <a:r>
              <a:rPr lang="ru-RU" dirty="0" smtClean="0"/>
              <a:t> интерфейсы </a:t>
            </a:r>
            <a:r>
              <a:rPr lang="ru-RU" b="1" dirty="0" err="1" smtClean="0"/>
              <a:t>Readable</a:t>
            </a:r>
            <a:r>
              <a:rPr lang="ru-RU" dirty="0" smtClean="0"/>
              <a:t> или </a:t>
            </a:r>
            <a:r>
              <a:rPr lang="ru-RU" b="1" dirty="0" err="1" smtClean="0"/>
              <a:t>ReadableByteChannel</a:t>
            </a:r>
            <a:r>
              <a:rPr lang="ru-RU" dirty="0" smtClean="0"/>
              <a:t>.</a:t>
            </a:r>
            <a:endParaRPr lang="en-US" dirty="0" smtClean="0"/>
          </a:p>
          <a:p>
            <a:pPr algn="ctr">
              <a:buNone/>
            </a:pPr>
            <a:r>
              <a:rPr lang="ru-RU" b="1" dirty="0" smtClean="0"/>
              <a:t>Основные методы</a:t>
            </a:r>
            <a:r>
              <a:rPr lang="en-US" dirty="0" smtClean="0"/>
              <a:t>: </a:t>
            </a:r>
            <a:r>
              <a:rPr lang="en-US" b="1" dirty="0" err="1" smtClean="0">
                <a:solidFill>
                  <a:srgbClr val="FF0000"/>
                </a:solidFill>
              </a:rPr>
              <a:t>hasNext</a:t>
            </a:r>
            <a:r>
              <a:rPr lang="en-US" b="1" dirty="0" smtClean="0">
                <a:solidFill>
                  <a:srgbClr val="FF0000"/>
                </a:solidFill>
              </a:rPr>
              <a:t>() </a:t>
            </a:r>
            <a:r>
              <a:rPr lang="ru-RU" dirty="0" smtClean="0"/>
              <a:t>и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nextLine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91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 smtClean="0"/>
              <a:t>Запись файлов. Класс </a:t>
            </a:r>
            <a:r>
              <a:rPr lang="en-US" b="1" dirty="0" err="1" smtClean="0"/>
              <a:t>FileWriter</a:t>
            </a:r>
            <a:endParaRPr lang="en-US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1600201"/>
            <a:ext cx="8928992" cy="118072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ru-RU" sz="1800" dirty="0" smtClean="0"/>
              <a:t>	 Класс </a:t>
            </a:r>
            <a:r>
              <a:rPr lang="ru-RU" sz="1800" dirty="0" err="1" smtClean="0"/>
              <a:t>FileWriter</a:t>
            </a:r>
            <a:r>
              <a:rPr lang="ru-RU" sz="1800" dirty="0" smtClean="0"/>
              <a:t> является производным от класса </a:t>
            </a:r>
            <a:r>
              <a:rPr lang="ru-RU" sz="1800" dirty="0" err="1" smtClean="0"/>
              <a:t>Writer</a:t>
            </a:r>
            <a:r>
              <a:rPr lang="ru-RU" sz="1800" dirty="0" smtClean="0"/>
              <a:t>. Он используется для записи текстовых файлов. Чтобы создать объект </a:t>
            </a:r>
            <a:r>
              <a:rPr lang="ru-RU" sz="1800" dirty="0" err="1" smtClean="0"/>
              <a:t>FileWriter</a:t>
            </a:r>
            <a:r>
              <a:rPr lang="ru-RU" sz="1800" dirty="0" smtClean="0"/>
              <a:t>, можно использовать один из следующих конструкторов:</a:t>
            </a:r>
          </a:p>
          <a:p>
            <a:pPr algn="just">
              <a:buNone/>
            </a:pP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8900" t="49679" r="55450" b="37361"/>
          <a:stretch>
            <a:fillRect/>
          </a:stretch>
        </p:blipFill>
        <p:spPr bwMode="auto">
          <a:xfrm>
            <a:off x="2267744" y="3284984"/>
            <a:ext cx="4104456" cy="129614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79512" y="5098975"/>
            <a:ext cx="8784976" cy="1200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В конструктор передается либо путь к файлу в виде строки, либо объект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File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, который ссылается на конкретный текстовый файл. Параметр 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itchFamily="49" charset="0"/>
              </a:rPr>
              <a:t>append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 указывает, должны ли данные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дозаписываться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 в конец файла (если параметр равен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true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itchFamily="34" charset="0"/>
              </a:rPr>
              <a:t>), либо файл должен перезаписываться.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819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 smtClean="0"/>
              <a:t>Запись файлов. Пример</a:t>
            </a:r>
            <a:endParaRPr lang="en-US" b="1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/>
          <a:srcRect l="24300" t="45954" r="32501" b="15167"/>
          <a:stretch>
            <a:fillRect/>
          </a:stretch>
        </p:blipFill>
        <p:spPr bwMode="auto">
          <a:xfrm>
            <a:off x="611560" y="1916832"/>
            <a:ext cx="7936882" cy="446449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09583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11560" y="476672"/>
            <a:ext cx="4752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Вопросы на повторение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ru-RU" sz="2400" b="1" dirty="0" smtClean="0">
              <a:solidFill>
                <a:srgbClr val="773FA9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179512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467544" y="1246113"/>
            <a:ext cx="8208912" cy="21698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Элементы выбора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Интерфейс слушателя события по клику на кнопку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Интерфейс слушателя события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при выборе элемента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Назначение </a:t>
            </a:r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JPanel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Классы для работы с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меню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65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 smtClean="0"/>
              <a:t>Практика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772816"/>
            <a:ext cx="8363272" cy="388843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ru-RU" dirty="0" smtClean="0">
                <a:solidFill>
                  <a:srgbClr val="FF0000"/>
                </a:solidFill>
              </a:rPr>
              <a:t>Создать файл, содержащий матрицу целых чисел. Необходимо вывести в консоль данную матрицу, элементы которой возведены в степень равную номеру строки. Сохранить полученную матрицу в текущем файле. Старую матрицу оставить без изменения</a:t>
            </a: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endParaRPr lang="en-US" dirty="0" smtClean="0">
              <a:solidFill>
                <a:srgbClr val="FF0000"/>
              </a:solidFill>
            </a:endParaRPr>
          </a:p>
          <a:p>
            <a:pPr algn="just"/>
            <a:endParaRPr lang="en-US" dirty="0">
              <a:solidFill>
                <a:srgbClr val="FF0000"/>
              </a:solidFill>
            </a:endParaRPr>
          </a:p>
          <a:p>
            <a:pPr algn="just"/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25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38" r="7414"/>
          <a:stretch>
            <a:fillRect/>
          </a:stretch>
        </p:blipFill>
        <p:spPr>
          <a:xfrm>
            <a:off x="0" y="1348365"/>
            <a:ext cx="8686800" cy="2971800"/>
          </a:xfrm>
          <a:prstGeom prst="rect">
            <a:avLst/>
          </a:prstGeom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609600" y="1752600"/>
            <a:ext cx="7772400" cy="990599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/>
          <a:p>
            <a:pPr lvl="0">
              <a:spcBef>
                <a:spcPct val="0"/>
              </a:spcBef>
            </a:pPr>
            <a:r>
              <a:rPr lang="ru-RU" sz="3200" b="1" noProof="0" dirty="0">
                <a:solidFill>
                  <a:srgbClr val="FFFFFF"/>
                </a:solidFill>
                <a:ea typeface="+mj-ea"/>
                <a:cs typeface="+mj-cs"/>
                <a:sym typeface="Lucida Grande" charset="0"/>
              </a:rPr>
              <a:t>Благодарю за внимание!</a:t>
            </a:r>
            <a:endParaRPr kumimoji="0" lang="ru-RU" sz="2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51624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85010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 smtClean="0"/>
              <a:t>Компонент </a:t>
            </a:r>
            <a:r>
              <a:rPr lang="en-US" b="1" dirty="0" err="1" smtClean="0"/>
              <a:t>JComboBox</a:t>
            </a:r>
            <a:endParaRPr lang="ru-RU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412776"/>
            <a:ext cx="8568952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Выпадающий список — весьма распространенный элемент управления. Он содержит множество вариантов, из которых пользователь может выбрать один и только один. Конструктор может быть представлен одним из двух вариантов </a:t>
            </a:r>
            <a:r>
              <a:rPr lang="en-US" dirty="0" err="1" smtClean="0"/>
              <a:t>JComboBox</a:t>
            </a:r>
            <a:r>
              <a:rPr lang="en-US" dirty="0" smtClean="0"/>
              <a:t>(Object[] elements) </a:t>
            </a:r>
            <a:r>
              <a:rPr lang="ru-RU" dirty="0" smtClean="0"/>
              <a:t>и </a:t>
            </a:r>
            <a:r>
              <a:rPr lang="en-US" dirty="0" err="1" smtClean="0"/>
              <a:t>JComboBox</a:t>
            </a:r>
            <a:r>
              <a:rPr lang="en-US" dirty="0" smtClean="0"/>
              <a:t>(Vector elements)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95537" y="3140968"/>
            <a:ext cx="8496943" cy="23083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Метод </a:t>
            </a:r>
            <a:r>
              <a:rPr lang="ru-RU" b="1" dirty="0" err="1" smtClean="0"/>
              <a:t>getItemAt</a:t>
            </a:r>
            <a:r>
              <a:rPr lang="ru-RU" b="1" dirty="0" smtClean="0"/>
              <a:t>(</a:t>
            </a:r>
            <a:r>
              <a:rPr lang="ru-RU" b="1" dirty="0" err="1" smtClean="0"/>
              <a:t>int</a:t>
            </a:r>
            <a:r>
              <a:rPr lang="ru-RU" b="1" dirty="0" smtClean="0"/>
              <a:t> </a:t>
            </a:r>
            <a:r>
              <a:rPr lang="ru-RU" b="1" dirty="0" err="1" smtClean="0"/>
              <a:t>index</a:t>
            </a:r>
            <a:r>
              <a:rPr lang="ru-RU" b="1" dirty="0" smtClean="0"/>
              <a:t>)</a:t>
            </a:r>
            <a:r>
              <a:rPr lang="ru-RU" dirty="0" smtClean="0"/>
              <a:t> позволяет обратиться к произвольному элементу.</a:t>
            </a:r>
          </a:p>
          <a:p>
            <a:pPr algn="just"/>
            <a:r>
              <a:rPr lang="ru-RU" dirty="0" smtClean="0"/>
              <a:t>Метод </a:t>
            </a:r>
            <a:r>
              <a:rPr lang="ru-RU" b="1" dirty="0" err="1" smtClean="0"/>
              <a:t>removeAllItems</a:t>
            </a:r>
            <a:r>
              <a:rPr lang="ru-RU" b="1" dirty="0" smtClean="0"/>
              <a:t>()</a:t>
            </a:r>
            <a:r>
              <a:rPr lang="ru-RU" dirty="0" smtClean="0"/>
              <a:t> удаляет из </a:t>
            </a:r>
            <a:r>
              <a:rPr lang="ru-RU" dirty="0" err="1" smtClean="0"/>
              <a:t>JComboBox</a:t>
            </a:r>
            <a:r>
              <a:rPr lang="ru-RU" dirty="0" smtClean="0"/>
              <a:t> все элементы, а метод </a:t>
            </a:r>
            <a:r>
              <a:rPr lang="ru-RU" b="1" dirty="0" err="1" smtClean="0"/>
              <a:t>removeItem</a:t>
            </a:r>
            <a:r>
              <a:rPr lang="ru-RU" b="1" dirty="0" smtClean="0"/>
              <a:t>(</a:t>
            </a:r>
            <a:r>
              <a:rPr lang="ru-RU" b="1" dirty="0" err="1" smtClean="0"/>
              <a:t>Object</a:t>
            </a:r>
            <a:r>
              <a:rPr lang="ru-RU" b="1" dirty="0" smtClean="0"/>
              <a:t> </a:t>
            </a:r>
            <a:r>
              <a:rPr lang="ru-RU" b="1" dirty="0" err="1" smtClean="0"/>
              <a:t>item</a:t>
            </a:r>
            <a:r>
              <a:rPr lang="ru-RU" b="1" dirty="0" smtClean="0"/>
              <a:t>)</a:t>
            </a:r>
            <a:r>
              <a:rPr lang="ru-RU" dirty="0" smtClean="0"/>
              <a:t> — конкретный элемент (при условии, что он содержался в списке).</a:t>
            </a:r>
          </a:p>
          <a:p>
            <a:pPr algn="just"/>
            <a:r>
              <a:rPr lang="ru-RU" dirty="0" smtClean="0"/>
              <a:t>Метод </a:t>
            </a:r>
            <a:r>
              <a:rPr lang="ru-RU" b="1" dirty="0" err="1" smtClean="0"/>
              <a:t>getSelectedIndex</a:t>
            </a:r>
            <a:r>
              <a:rPr lang="ru-RU" dirty="0" smtClean="0"/>
              <a:t>() позволяет получить индекс выбранного пользователем элемента (элементы нумеруются начиная с нуля), а метод </a:t>
            </a:r>
            <a:r>
              <a:rPr lang="ru-RU" dirty="0" err="1" smtClean="0"/>
              <a:t>getSelectedItem</a:t>
            </a:r>
            <a:r>
              <a:rPr lang="ru-RU" dirty="0" smtClean="0"/>
              <a:t>() возвращает сам выбранный объект. </a:t>
            </a:r>
          </a:p>
          <a:p>
            <a:pPr algn="just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23728" y="5661248"/>
            <a:ext cx="590465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err="1" smtClean="0"/>
              <a:t>String</a:t>
            </a:r>
            <a:r>
              <a:rPr lang="ru-RU" dirty="0" smtClean="0"/>
              <a:t>[] </a:t>
            </a:r>
            <a:r>
              <a:rPr lang="ru-RU" dirty="0" err="1" smtClean="0"/>
              <a:t>s</a:t>
            </a:r>
            <a:r>
              <a:rPr lang="ru-RU" dirty="0" smtClean="0"/>
              <a:t> = {"Чёрный", "Синий", "Розовый", "Красный"};</a:t>
            </a:r>
          </a:p>
          <a:p>
            <a:r>
              <a:rPr lang="en-US" b="1" u="sng" dirty="0" err="1" smtClean="0"/>
              <a:t>JComboBox</a:t>
            </a:r>
            <a:r>
              <a:rPr lang="ru-RU" b="1" u="sng" dirty="0" smtClean="0"/>
              <a:t> </a:t>
            </a:r>
            <a:r>
              <a:rPr lang="en-US" dirty="0" smtClean="0"/>
              <a:t>box = </a:t>
            </a:r>
            <a:r>
              <a:rPr lang="en-US" b="1" u="sng" dirty="0" smtClean="0"/>
              <a:t>new </a:t>
            </a:r>
            <a:r>
              <a:rPr lang="en-US" b="1" u="sng" dirty="0" err="1" smtClean="0"/>
              <a:t>JComboBox</a:t>
            </a:r>
            <a:r>
              <a:rPr lang="en-US" b="1" u="sng" dirty="0" smtClean="0"/>
              <a:t>(s);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347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Менеджеры компоновки </a:t>
            </a:r>
            <a:r>
              <a:rPr lang="en-US" b="1" dirty="0" err="1" smtClean="0"/>
              <a:t>BorderLayout</a:t>
            </a:r>
            <a:endParaRPr lang="ru-RU" b="1" dirty="0"/>
          </a:p>
        </p:txBody>
      </p:sp>
      <p:pic>
        <p:nvPicPr>
          <p:cNvPr id="1026" name="Picture 2" descr="border_layou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3284984"/>
            <a:ext cx="4752528" cy="2592288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405880" y="1628800"/>
            <a:ext cx="828092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dirty="0" smtClean="0"/>
              <a:t>Принцип, который использует </a:t>
            </a:r>
            <a:r>
              <a:rPr lang="ru-RU" b="1" i="1" dirty="0" err="1" smtClean="0"/>
              <a:t>BorderLayout</a:t>
            </a:r>
            <a:r>
              <a:rPr lang="ru-RU" dirty="0" smtClean="0"/>
              <a:t> для компоновки прост – всё пространство контейнера разбивается на пять частей. В каждой из этих частей располагается один компонент. При добавлении компонента на контейнер с </a:t>
            </a:r>
            <a:r>
              <a:rPr lang="ru-RU" dirty="0" err="1" smtClean="0"/>
              <a:t>BorderLayout</a:t>
            </a:r>
            <a:r>
              <a:rPr lang="ru-RU" dirty="0" smtClean="0"/>
              <a:t> разработчик обязательно указывает, куда именно он хочет поместить компонент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43608" y="6093296"/>
            <a:ext cx="6408712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   </a:t>
            </a:r>
            <a:r>
              <a:rPr lang="en-US" dirty="0" err="1" smtClean="0"/>
              <a:t>JButton</a:t>
            </a:r>
            <a:r>
              <a:rPr lang="en-US" dirty="0" smtClean="0"/>
              <a:t> </a:t>
            </a:r>
            <a:r>
              <a:rPr lang="en-US" dirty="0" err="1" smtClean="0"/>
              <a:t>northButton</a:t>
            </a:r>
            <a:r>
              <a:rPr lang="en-US" dirty="0" smtClean="0"/>
              <a:t> = new </a:t>
            </a:r>
            <a:r>
              <a:rPr lang="en-US" dirty="0" err="1" smtClean="0"/>
              <a:t>JButton</a:t>
            </a:r>
            <a:r>
              <a:rPr lang="en-US" dirty="0" smtClean="0"/>
              <a:t>("NORTH (PAGE_START)");</a:t>
            </a:r>
            <a:br>
              <a:rPr lang="en-US" dirty="0" smtClean="0"/>
            </a:br>
            <a:r>
              <a:rPr lang="en-US" dirty="0" smtClean="0"/>
              <a:t>   </a:t>
            </a:r>
            <a:r>
              <a:rPr lang="en-US" dirty="0" err="1" smtClean="0"/>
              <a:t>panel.add</a:t>
            </a:r>
            <a:r>
              <a:rPr lang="en-US" dirty="0" smtClean="0"/>
              <a:t>(</a:t>
            </a:r>
            <a:r>
              <a:rPr lang="en-US" dirty="0" err="1" smtClean="0"/>
              <a:t>northButton</a:t>
            </a:r>
            <a:r>
              <a:rPr lang="en-US" dirty="0" smtClean="0"/>
              <a:t>, </a:t>
            </a:r>
            <a:r>
              <a:rPr lang="en-US" dirty="0" err="1" smtClean="0"/>
              <a:t>BorderLayout.NORTH</a:t>
            </a:r>
            <a:r>
              <a:rPr lang="en-US" dirty="0" smtClean="0"/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736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79296" cy="72547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Обработка событий от мыши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772816"/>
            <a:ext cx="8712968" cy="49244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200" dirty="0" smtClean="0">
                <a:solidFill>
                  <a:srgbClr val="C00000"/>
                </a:solidFill>
              </a:rPr>
              <a:t>Слушатель событий от мыши должен реализовать интерфейс </a:t>
            </a:r>
            <a:r>
              <a:rPr lang="en-US" sz="2200" b="1" dirty="0" err="1" smtClean="0">
                <a:solidFill>
                  <a:srgbClr val="C00000"/>
                </a:solidFill>
              </a:rPr>
              <a:t>MouseListener</a:t>
            </a:r>
            <a:r>
              <a:rPr lang="en-US" sz="2200" dirty="0" smtClean="0">
                <a:solidFill>
                  <a:srgbClr val="C00000"/>
                </a:solidFill>
              </a:rPr>
              <a:t>. </a:t>
            </a:r>
            <a:r>
              <a:rPr lang="ru-RU" sz="2200" dirty="0" smtClean="0">
                <a:solidFill>
                  <a:srgbClr val="C00000"/>
                </a:solidFill>
              </a:rPr>
              <a:t>В этом интерфейсе перечислены следующие методы:</a:t>
            </a:r>
          </a:p>
          <a:p>
            <a:endParaRPr lang="ru-RU" dirty="0" smtClean="0"/>
          </a:p>
          <a:p>
            <a:r>
              <a:rPr lang="en-US" b="1" dirty="0" smtClean="0"/>
              <a:t>public void </a:t>
            </a:r>
            <a:r>
              <a:rPr lang="en-US" b="1" dirty="0" err="1" smtClean="0"/>
              <a:t>mouseClicked</a:t>
            </a:r>
            <a:r>
              <a:rPr lang="en-US" b="1" dirty="0" smtClean="0"/>
              <a:t>(</a:t>
            </a:r>
            <a:r>
              <a:rPr lang="en-US" b="1" dirty="0" err="1" smtClean="0"/>
              <a:t>MouseEvent</a:t>
            </a:r>
            <a:r>
              <a:rPr lang="en-US" b="1" dirty="0" smtClean="0"/>
              <a:t> event) </a:t>
            </a:r>
            <a:r>
              <a:rPr lang="en-US" dirty="0" smtClean="0"/>
              <a:t>— </a:t>
            </a:r>
            <a:r>
              <a:rPr lang="ru-RU" dirty="0" smtClean="0"/>
              <a:t>выполнен щелчок мышкой на наблюдаемом объекте</a:t>
            </a:r>
          </a:p>
          <a:p>
            <a:endParaRPr lang="ru-RU" dirty="0" smtClean="0"/>
          </a:p>
          <a:p>
            <a:r>
              <a:rPr lang="en-US" b="1" dirty="0" smtClean="0"/>
              <a:t>public void </a:t>
            </a:r>
            <a:r>
              <a:rPr lang="en-US" b="1" dirty="0" err="1" smtClean="0"/>
              <a:t>mouseEntered</a:t>
            </a:r>
            <a:r>
              <a:rPr lang="en-US" b="1" dirty="0" smtClean="0"/>
              <a:t>(</a:t>
            </a:r>
            <a:r>
              <a:rPr lang="en-US" b="1" dirty="0" err="1" smtClean="0"/>
              <a:t>MouseEvent</a:t>
            </a:r>
            <a:r>
              <a:rPr lang="en-US" b="1" dirty="0" smtClean="0"/>
              <a:t> event) </a:t>
            </a:r>
            <a:r>
              <a:rPr lang="en-US" dirty="0" smtClean="0"/>
              <a:t>— </a:t>
            </a:r>
            <a:r>
              <a:rPr lang="ru-RU" dirty="0" smtClean="0"/>
              <a:t>курсор мыши вошел в область наблюдаемого объекта</a:t>
            </a:r>
          </a:p>
          <a:p>
            <a:endParaRPr lang="ru-RU" dirty="0" smtClean="0"/>
          </a:p>
          <a:p>
            <a:r>
              <a:rPr lang="en-US" b="1" dirty="0" smtClean="0"/>
              <a:t>public void </a:t>
            </a:r>
            <a:r>
              <a:rPr lang="en-US" b="1" dirty="0" err="1" smtClean="0"/>
              <a:t>mouseExited</a:t>
            </a:r>
            <a:r>
              <a:rPr lang="en-US" b="1" dirty="0" smtClean="0"/>
              <a:t>(</a:t>
            </a:r>
            <a:r>
              <a:rPr lang="en-US" b="1" dirty="0" err="1" smtClean="0"/>
              <a:t>MouseEvent</a:t>
            </a:r>
            <a:r>
              <a:rPr lang="en-US" b="1" dirty="0" smtClean="0"/>
              <a:t> event) </a:t>
            </a:r>
            <a:r>
              <a:rPr lang="en-US" dirty="0" smtClean="0"/>
              <a:t>— </a:t>
            </a:r>
            <a:r>
              <a:rPr lang="ru-RU" dirty="0" smtClean="0"/>
              <a:t>курсор мыши вышел из области наблюдаемого объекта</a:t>
            </a:r>
          </a:p>
          <a:p>
            <a:endParaRPr lang="ru-RU" dirty="0" smtClean="0"/>
          </a:p>
          <a:p>
            <a:r>
              <a:rPr lang="en-US" b="1" dirty="0" smtClean="0"/>
              <a:t>public void </a:t>
            </a:r>
            <a:r>
              <a:rPr lang="en-US" b="1" dirty="0" err="1" smtClean="0"/>
              <a:t>mousePressed</a:t>
            </a:r>
            <a:r>
              <a:rPr lang="en-US" b="1" dirty="0" smtClean="0"/>
              <a:t>(</a:t>
            </a:r>
            <a:r>
              <a:rPr lang="en-US" b="1" dirty="0" err="1" smtClean="0"/>
              <a:t>MouseEvent</a:t>
            </a:r>
            <a:r>
              <a:rPr lang="en-US" b="1" dirty="0" smtClean="0"/>
              <a:t> event) </a:t>
            </a:r>
            <a:r>
              <a:rPr lang="en-US" dirty="0" smtClean="0"/>
              <a:t>— </a:t>
            </a:r>
            <a:r>
              <a:rPr lang="ru-RU" dirty="0" smtClean="0"/>
              <a:t>кнопка мыши нажата в момент, когда курсор находится над наблюдаемым объектом</a:t>
            </a:r>
          </a:p>
          <a:p>
            <a:endParaRPr lang="ru-RU" dirty="0" smtClean="0"/>
          </a:p>
          <a:p>
            <a:r>
              <a:rPr lang="en-US" b="1" dirty="0" smtClean="0"/>
              <a:t>public void </a:t>
            </a:r>
            <a:r>
              <a:rPr lang="en-US" b="1" dirty="0" err="1" smtClean="0"/>
              <a:t>mouseReleased</a:t>
            </a:r>
            <a:r>
              <a:rPr lang="en-US" b="1" dirty="0" smtClean="0"/>
              <a:t>(</a:t>
            </a:r>
            <a:r>
              <a:rPr lang="en-US" b="1" dirty="0" err="1" smtClean="0"/>
              <a:t>MouseEvent</a:t>
            </a:r>
            <a:r>
              <a:rPr lang="en-US" b="1" dirty="0" smtClean="0"/>
              <a:t> event) </a:t>
            </a:r>
            <a:r>
              <a:rPr lang="en-US" dirty="0" smtClean="0"/>
              <a:t>— </a:t>
            </a:r>
            <a:r>
              <a:rPr lang="ru-RU" dirty="0" smtClean="0"/>
              <a:t>кнопка мыши отпущена в момент, когда курсор находится над наблюдаемым объектом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022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 smtClean="0"/>
              <a:t>Интерфейс </a:t>
            </a:r>
            <a:r>
              <a:rPr lang="en-US" b="1" dirty="0" err="1" smtClean="0"/>
              <a:t>MouseMotionListener</a:t>
            </a: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556792"/>
            <a:ext cx="820891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b="1" dirty="0" err="1" smtClean="0"/>
              <a:t>MouseMotionListener</a:t>
            </a:r>
            <a:r>
              <a:rPr lang="en-US" dirty="0" smtClean="0"/>
              <a:t> – </a:t>
            </a:r>
            <a:r>
              <a:rPr lang="ru-RU" dirty="0" smtClean="0"/>
              <a:t>интерфейс, предназначенный для отслеживания перемещения курсора мыши. Его регистрация выполняется при помощи метода </a:t>
            </a:r>
            <a:r>
              <a:rPr lang="ru-RU" dirty="0" err="1" smtClean="0"/>
              <a:t>addMouseMotionListener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708920"/>
            <a:ext cx="7582597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9193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 smtClean="0"/>
              <a:t>Классы «Адаптеры»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340768"/>
            <a:ext cx="8424936" cy="120032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 smtClean="0"/>
              <a:t>     </a:t>
            </a:r>
            <a:r>
              <a:rPr lang="ru-RU" dirty="0" smtClean="0"/>
              <a:t>Классы-адаптеры представляют собой пустую реализацию интерфейсов-слушателей, имеющих более одного метода. Их имена составляются из имени события и слова </a:t>
            </a:r>
            <a:r>
              <a:rPr lang="en-US" b="1" dirty="0" smtClean="0"/>
              <a:t>Adapter</a:t>
            </a:r>
            <a:r>
              <a:rPr lang="en-US" dirty="0" smtClean="0"/>
              <a:t>. </a:t>
            </a:r>
            <a:r>
              <a:rPr lang="ru-RU" dirty="0" smtClean="0"/>
              <a:t>Например, для действий с мышью есть два класса-адаптера. Выглядят они следующим образом: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2636912"/>
            <a:ext cx="7685181" cy="3139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public abstract class </a:t>
            </a:r>
            <a:r>
              <a:rPr lang="en-US" b="1" dirty="0" err="1" smtClean="0"/>
              <a:t>MouseAdapter</a:t>
            </a:r>
            <a:r>
              <a:rPr lang="en-US" dirty="0" smtClean="0"/>
              <a:t> implements </a:t>
            </a:r>
            <a:r>
              <a:rPr lang="en-US" dirty="0" err="1" smtClean="0"/>
              <a:t>MouseListener</a:t>
            </a:r>
            <a:r>
              <a:rPr lang="en-US" dirty="0" smtClean="0"/>
              <a:t>{ </a:t>
            </a:r>
            <a:endParaRPr lang="ru-RU" dirty="0" smtClean="0"/>
          </a:p>
          <a:p>
            <a:r>
              <a:rPr lang="ru-RU" dirty="0" smtClean="0"/>
              <a:t>    </a:t>
            </a:r>
            <a:r>
              <a:rPr lang="en-US" dirty="0" smtClean="0"/>
              <a:t>public void </a:t>
            </a:r>
            <a:r>
              <a:rPr lang="en-US" dirty="0" err="1" smtClean="0"/>
              <a:t>mouseClicked</a:t>
            </a:r>
            <a:r>
              <a:rPr lang="en-US" dirty="0" smtClean="0"/>
              <a:t>(</a:t>
            </a:r>
            <a:r>
              <a:rPr lang="en-US" dirty="0" err="1" smtClean="0"/>
              <a:t>MouseEvent</a:t>
            </a:r>
            <a:r>
              <a:rPr lang="en-US" dirty="0" smtClean="0"/>
              <a:t> e){}</a:t>
            </a:r>
            <a:endParaRPr lang="ru-RU" dirty="0" smtClean="0"/>
          </a:p>
          <a:p>
            <a:r>
              <a:rPr lang="ru-RU" dirty="0" smtClean="0"/>
              <a:t>   </a:t>
            </a:r>
            <a:r>
              <a:rPr lang="en-US" dirty="0" smtClean="0"/>
              <a:t> public void </a:t>
            </a:r>
            <a:r>
              <a:rPr lang="en-US" dirty="0" err="1" smtClean="0"/>
              <a:t>mousePressed</a:t>
            </a:r>
            <a:r>
              <a:rPr lang="en-US" dirty="0" smtClean="0"/>
              <a:t>(</a:t>
            </a:r>
            <a:r>
              <a:rPr lang="en-US" dirty="0" err="1" smtClean="0"/>
              <a:t>MouseEvent</a:t>
            </a:r>
            <a:r>
              <a:rPr lang="en-US" dirty="0" smtClean="0"/>
              <a:t> e){}</a:t>
            </a:r>
            <a:endParaRPr lang="ru-RU" dirty="0" smtClean="0"/>
          </a:p>
          <a:p>
            <a:r>
              <a:rPr lang="ru-RU" dirty="0" smtClean="0"/>
              <a:t>   </a:t>
            </a:r>
            <a:r>
              <a:rPr lang="en-US" dirty="0" smtClean="0"/>
              <a:t> public void </a:t>
            </a:r>
            <a:r>
              <a:rPr lang="en-US" dirty="0" err="1" smtClean="0"/>
              <a:t>mouseReleased</a:t>
            </a:r>
            <a:r>
              <a:rPr lang="en-US" dirty="0" smtClean="0"/>
              <a:t>(</a:t>
            </a:r>
            <a:r>
              <a:rPr lang="en-US" dirty="0" err="1" smtClean="0"/>
              <a:t>MouseEvent</a:t>
            </a:r>
            <a:r>
              <a:rPr lang="en-US" dirty="0" smtClean="0"/>
              <a:t> e){}</a:t>
            </a:r>
            <a:endParaRPr lang="ru-RU" dirty="0" smtClean="0"/>
          </a:p>
          <a:p>
            <a:r>
              <a:rPr lang="ru-RU" dirty="0" smtClean="0"/>
              <a:t>   </a:t>
            </a:r>
            <a:r>
              <a:rPr lang="en-US" dirty="0" smtClean="0"/>
              <a:t> public void </a:t>
            </a:r>
            <a:r>
              <a:rPr lang="en-US" dirty="0" err="1" smtClean="0"/>
              <a:t>mouseEntered</a:t>
            </a:r>
            <a:r>
              <a:rPr lang="en-US" dirty="0" smtClean="0"/>
              <a:t>(</a:t>
            </a:r>
            <a:r>
              <a:rPr lang="en-US" dirty="0" err="1" smtClean="0"/>
              <a:t>MouseEvent</a:t>
            </a:r>
            <a:r>
              <a:rPr lang="en-US" dirty="0" smtClean="0"/>
              <a:t> e){} </a:t>
            </a:r>
            <a:endParaRPr lang="ru-RU" dirty="0" smtClean="0"/>
          </a:p>
          <a:p>
            <a:r>
              <a:rPr lang="ru-RU" dirty="0" smtClean="0"/>
              <a:t>    </a:t>
            </a:r>
            <a:r>
              <a:rPr lang="en-US" dirty="0" smtClean="0"/>
              <a:t>public void </a:t>
            </a:r>
            <a:r>
              <a:rPr lang="en-US" dirty="0" err="1" smtClean="0"/>
              <a:t>mouseExited</a:t>
            </a:r>
            <a:r>
              <a:rPr lang="en-US" dirty="0" smtClean="0"/>
              <a:t>(</a:t>
            </a:r>
            <a:r>
              <a:rPr lang="en-US" dirty="0" err="1" smtClean="0"/>
              <a:t>MouseEvent</a:t>
            </a:r>
            <a:r>
              <a:rPr lang="en-US" dirty="0" smtClean="0"/>
              <a:t> e){}</a:t>
            </a:r>
            <a:r>
              <a:rPr lang="ru-RU" dirty="0" smtClean="0"/>
              <a:t>	</a:t>
            </a:r>
          </a:p>
          <a:p>
            <a:r>
              <a:rPr lang="en-US" dirty="0" smtClean="0"/>
              <a:t> }</a:t>
            </a:r>
            <a:endParaRPr lang="ru-RU" dirty="0" smtClean="0"/>
          </a:p>
          <a:p>
            <a:r>
              <a:rPr lang="en-US" dirty="0" smtClean="0"/>
              <a:t> public abstract class </a:t>
            </a:r>
            <a:r>
              <a:rPr lang="en-US" b="1" dirty="0" err="1" smtClean="0"/>
              <a:t>MouseMotionAdapter</a:t>
            </a:r>
            <a:r>
              <a:rPr lang="en-US" dirty="0" smtClean="0"/>
              <a:t> implements </a:t>
            </a:r>
            <a:r>
              <a:rPr lang="en-US" dirty="0" err="1" smtClean="0"/>
              <a:t>MouseMotionListener</a:t>
            </a:r>
            <a:r>
              <a:rPr lang="en-US" dirty="0" smtClean="0"/>
              <a:t>{ </a:t>
            </a:r>
            <a:endParaRPr lang="ru-RU" dirty="0" smtClean="0"/>
          </a:p>
          <a:p>
            <a:r>
              <a:rPr lang="ru-RU" dirty="0" smtClean="0"/>
              <a:t>     </a:t>
            </a:r>
            <a:r>
              <a:rPr lang="en-US" dirty="0" smtClean="0"/>
              <a:t>public void </a:t>
            </a:r>
            <a:r>
              <a:rPr lang="en-US" dirty="0" err="1" smtClean="0"/>
              <a:t>mouseDragged</a:t>
            </a:r>
            <a:r>
              <a:rPr lang="en-US" dirty="0" smtClean="0"/>
              <a:t>(</a:t>
            </a:r>
            <a:r>
              <a:rPr lang="en-US" dirty="0" err="1" smtClean="0"/>
              <a:t>MouseEvent</a:t>
            </a:r>
            <a:r>
              <a:rPr lang="en-US" dirty="0" smtClean="0"/>
              <a:t> e){}</a:t>
            </a:r>
            <a:endParaRPr lang="ru-RU" dirty="0" smtClean="0"/>
          </a:p>
          <a:p>
            <a:r>
              <a:rPr lang="ru-RU" dirty="0" smtClean="0"/>
              <a:t>     </a:t>
            </a:r>
            <a:r>
              <a:rPr lang="en-US" dirty="0" smtClean="0"/>
              <a:t>public void </a:t>
            </a:r>
            <a:r>
              <a:rPr lang="en-US" dirty="0" err="1" smtClean="0"/>
              <a:t>mouseMoved</a:t>
            </a:r>
            <a:r>
              <a:rPr lang="en-US" dirty="0" smtClean="0"/>
              <a:t>(</a:t>
            </a:r>
            <a:r>
              <a:rPr lang="en-US" dirty="0" err="1" smtClean="0"/>
              <a:t>MouseEvent</a:t>
            </a:r>
            <a:r>
              <a:rPr lang="en-US" dirty="0" smtClean="0"/>
              <a:t> e){} </a:t>
            </a:r>
            <a:endParaRPr lang="ru-RU" dirty="0" smtClean="0"/>
          </a:p>
          <a:p>
            <a:r>
              <a:rPr lang="en-US" dirty="0" smtClean="0"/>
              <a:t>}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0" y="5805264"/>
            <a:ext cx="91440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Вместо того чтобы реализовать интерфейс,</a:t>
            </a:r>
          </a:p>
          <a:p>
            <a:pPr algn="ctr"/>
            <a:r>
              <a:rPr lang="ru-RU" b="1" dirty="0" smtClean="0"/>
              <a:t> можно расширять эти классы.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841507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856984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ru-RU" b="1" dirty="0" smtClean="0"/>
              <a:t>Методы класса </a:t>
            </a:r>
            <a:r>
              <a:rPr lang="en-US" b="1" dirty="0" err="1" smtClean="0"/>
              <a:t>MouseEvent</a:t>
            </a:r>
            <a:r>
              <a:rPr lang="en-US" b="1" dirty="0" smtClean="0"/>
              <a:t> </a:t>
            </a:r>
            <a:r>
              <a:rPr lang="ru-RU" b="1" dirty="0" smtClean="0"/>
              <a:t>для определения активной кнопки мыши</a:t>
            </a:r>
            <a:endParaRPr lang="ru-RU" b="1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226084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isMetaDown</a:t>
            </a:r>
            <a:r>
              <a:rPr lang="en-US" dirty="0" smtClean="0"/>
              <a:t>()</a:t>
            </a:r>
            <a:r>
              <a:rPr lang="ru-RU" dirty="0" smtClean="0"/>
              <a:t> – нажатие правой кнопки мыши</a:t>
            </a:r>
          </a:p>
          <a:p>
            <a:r>
              <a:rPr lang="en-US" dirty="0" err="1" smtClean="0"/>
              <a:t>isAltDown</a:t>
            </a:r>
            <a:r>
              <a:rPr lang="en-US" dirty="0" smtClean="0"/>
              <a:t>()</a:t>
            </a:r>
            <a:r>
              <a:rPr lang="ru-RU" dirty="0" smtClean="0"/>
              <a:t> – нажатие средней кнопки мыши</a:t>
            </a:r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814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b="1" dirty="0" smtClean="0"/>
              <a:t>Практика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/>
            <a:r>
              <a:rPr lang="ru-RU" sz="1800" dirty="0" smtClean="0"/>
              <a:t>Вывести в окне все действия, происходящие с мышкой.</a:t>
            </a:r>
            <a:endParaRPr lang="ru-RU" sz="1800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 l="27168" t="24363" r="43301" b="60872"/>
          <a:stretch>
            <a:fillRect/>
          </a:stretch>
        </p:blipFill>
        <p:spPr bwMode="auto">
          <a:xfrm>
            <a:off x="1403648" y="2492896"/>
            <a:ext cx="6300700" cy="23042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Прямоугольник 4"/>
          <p:cNvSpPr/>
          <p:nvPr/>
        </p:nvSpPr>
        <p:spPr>
          <a:xfrm>
            <a:off x="251520" y="5229200"/>
            <a:ext cx="856895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Разработать программу на взаимодействие фреймов. В первом фрейме, при нажатии на текстовую метку «Выбор автомобиля», появляется второй фрейм с предоставлением выбора автомобиля. После выбора автомобиля во втором фрейме, выводится информация о марке автомобиля, которая была выбрана.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01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7500</TotalTime>
  <Words>790</Words>
  <Application>Microsoft Office PowerPoint</Application>
  <PresentationFormat>Экран (4:3)</PresentationFormat>
  <Paragraphs>100</Paragraphs>
  <Slides>21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 New</vt:lpstr>
      <vt:lpstr>Lucida Grande</vt:lpstr>
      <vt:lpstr>Times New Roman</vt:lpstr>
      <vt:lpstr>Verdana</vt:lpstr>
      <vt:lpstr>Тема Office</vt:lpstr>
      <vt:lpstr> Урок №13   Тема: Программирование в среде Java    Герасименко Сергей Валерьевич  27 февраля 2023г.</vt:lpstr>
      <vt:lpstr>Презентация PowerPoint</vt:lpstr>
      <vt:lpstr>Компонент JComboBox</vt:lpstr>
      <vt:lpstr>Менеджеры компоновки BorderLayout</vt:lpstr>
      <vt:lpstr>Обработка событий от мыши</vt:lpstr>
      <vt:lpstr>Интерфейс MouseMotionListener</vt:lpstr>
      <vt:lpstr>Классы «Адаптеры»</vt:lpstr>
      <vt:lpstr>Методы класса MouseEvent для определения активной кнопки мыши</vt:lpstr>
      <vt:lpstr>Практика</vt:lpstr>
      <vt:lpstr>Обработка событий клавиатуры</vt:lpstr>
      <vt:lpstr>Пример использования обработки событий клавиатуры</vt:lpstr>
      <vt:lpstr>Использование класса KeyAdapter</vt:lpstr>
      <vt:lpstr>Практика-1</vt:lpstr>
      <vt:lpstr>Класс Robot</vt:lpstr>
      <vt:lpstr>Класс File</vt:lpstr>
      <vt:lpstr>Методы класса File</vt:lpstr>
      <vt:lpstr>Класс Scanner для чтения файла</vt:lpstr>
      <vt:lpstr>Запись файлов. Класс FileWriter</vt:lpstr>
      <vt:lpstr>Запись файлов. Пример</vt:lpstr>
      <vt:lpstr>Практика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Java-1</dc:title>
  <dc:creator>user</dc:creator>
  <cp:lastModifiedBy>Сергей Герасименко</cp:lastModifiedBy>
  <cp:revision>506</cp:revision>
  <dcterms:created xsi:type="dcterms:W3CDTF">2013-08-07T14:23:10Z</dcterms:created>
  <dcterms:modified xsi:type="dcterms:W3CDTF">2023-02-27T18:12:11Z</dcterms:modified>
</cp:coreProperties>
</file>