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58" r:id="rId3"/>
    <p:sldId id="684" r:id="rId4"/>
    <p:sldId id="685" r:id="rId5"/>
    <p:sldId id="686" r:id="rId6"/>
    <p:sldId id="687" r:id="rId7"/>
    <p:sldId id="688" r:id="rId8"/>
    <p:sldId id="696" r:id="rId9"/>
    <p:sldId id="697" r:id="rId10"/>
    <p:sldId id="698" r:id="rId11"/>
    <p:sldId id="689" r:id="rId12"/>
    <p:sldId id="700" r:id="rId13"/>
    <p:sldId id="701" r:id="rId14"/>
    <p:sldId id="690" r:id="rId15"/>
    <p:sldId id="695" r:id="rId16"/>
    <p:sldId id="699" r:id="rId17"/>
    <p:sldId id="691" r:id="rId18"/>
    <p:sldId id="737" r:id="rId19"/>
    <p:sldId id="738" r:id="rId20"/>
    <p:sldId id="739" r:id="rId21"/>
    <p:sldId id="747" r:id="rId22"/>
    <p:sldId id="361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сения Чебакова" initials="" lastIdx="6" clrIdx="0"/>
  <p:cmAuthor id="1" name="NS" initials="N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3FA9"/>
    <a:srgbClr val="CC0000"/>
    <a:srgbClr val="5A2BFF"/>
    <a:srgbClr val="4F78F1"/>
    <a:srgbClr val="EED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89102" autoAdjust="0"/>
  </p:normalViewPr>
  <p:slideViewPr>
    <p:cSldViewPr snapToObjects="1">
      <p:cViewPr>
        <p:scale>
          <a:sx n="100" d="100"/>
          <a:sy n="100" d="100"/>
        </p:scale>
        <p:origin x="191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0B89D-6618-47DE-94DF-E12A3FDA08CA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4973E-6F17-4822-8A32-8BE9D44A94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itchFamily="34" charset="0"/>
              <a:buAutoNum type="arabicPeriod"/>
            </a:pPr>
            <a:endParaRPr lang="ru-RU" baseline="0" dirty="0" smtClean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 smtClean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 smtClean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ru-RU" sz="1200" dirty="0" smtClean="0"/>
          </a:p>
          <a:p>
            <a:pPr marL="228600" indent="-2286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70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itchFamily="34" charset="0"/>
              <a:buAutoNum type="arabicPeriod"/>
            </a:pPr>
            <a:endParaRPr lang="ru-RU" baseline="0" dirty="0" smtClean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 smtClean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 smtClean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ru-RU" sz="1200" dirty="0" smtClean="0"/>
          </a:p>
          <a:p>
            <a:pPr marL="228600" indent="-2286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227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212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04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622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789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016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67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8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0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7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39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4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4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8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6E36-C00C-4A3C-BEE6-6136130CE138}" type="datetimeFigureOut">
              <a:rPr lang="ru-RU" smtClean="0"/>
              <a:pPr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39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8" r="2707"/>
          <a:stretch>
            <a:fillRect/>
          </a:stretch>
        </p:blipFill>
        <p:spPr>
          <a:xfrm>
            <a:off x="0" y="1348365"/>
            <a:ext cx="9144000" cy="29718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8532440" cy="3274435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ru-RU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 Урок №1</a:t>
            </a:r>
            <a:r>
              <a:rPr lang="en-US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4</a:t>
            </a:r>
            <a:r>
              <a:rPr lang="ru-RU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/>
            </a:r>
            <a:br>
              <a:rPr lang="ru-RU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</a:br>
            <a:r>
              <a:rPr lang="en-US" sz="32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32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3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 Тема: </a:t>
            </a:r>
            <a:r>
              <a:rPr lang="ru-RU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Программирование в среде </a:t>
            </a:r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Java</a:t>
            </a: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Герасименко Сергей Валерьевич</a:t>
            </a:r>
            <a: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1778" dirty="0" smtClean="0">
                <a:latin typeface="Verdana" pitchFamily="34" charset="0"/>
                <a:ea typeface="Lucida Grande" charset="0"/>
                <a:cs typeface="Lucida Grande" charset="0"/>
                <a:sym typeface="Lucida Grande" charset="0"/>
              </a:rPr>
              <a:t>06 </a:t>
            </a:r>
            <a:r>
              <a:rPr lang="ru-RU" sz="1778" smtClean="0">
                <a:latin typeface="Verdana" pitchFamily="34" charset="0"/>
                <a:ea typeface="Lucida Grande" charset="0"/>
                <a:cs typeface="Lucida Grande" charset="0"/>
                <a:sym typeface="Lucida Grande" charset="0"/>
              </a:rPr>
              <a:t>марта </a:t>
            </a:r>
            <a:r>
              <a:rPr lang="ru-RU" sz="1778" smtClean="0">
                <a:latin typeface="Verdana" pitchFamily="34" charset="0"/>
                <a:ea typeface="Verdana" pitchFamily="34" charset="0"/>
                <a:cs typeface="Verdana" pitchFamily="34" charset="0"/>
              </a:rPr>
              <a:t>2023 </a:t>
            </a:r>
            <a:r>
              <a:rPr lang="ru-RU" sz="1778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г.</a:t>
            </a:r>
            <a:endParaRPr lang="ru-RU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7784" y="332656"/>
            <a:ext cx="43098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Сортировка массива методом «пузырька»</a:t>
            </a:r>
            <a:endParaRPr lang="ru-RU" dirty="0"/>
          </a:p>
        </p:txBody>
      </p:sp>
      <p:pic>
        <p:nvPicPr>
          <p:cNvPr id="68610" name="Picture 2" descr="Алгоритм сортировки массива методом пузырька"/>
          <p:cNvPicPr>
            <a:picLocks noChangeAspect="1" noChangeArrowheads="1"/>
          </p:cNvPicPr>
          <p:nvPr/>
        </p:nvPicPr>
        <p:blipFill>
          <a:blip r:embed="rId2" cstate="print"/>
          <a:srcRect t="3931"/>
          <a:stretch>
            <a:fillRect/>
          </a:stretch>
        </p:blipFill>
        <p:spPr bwMode="auto">
          <a:xfrm>
            <a:off x="1691680" y="1196752"/>
            <a:ext cx="6096000" cy="5279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169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9944" cy="56207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600" b="1" dirty="0" smtClean="0"/>
              <a:t>Сортировка пузырьком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158417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800" dirty="0" smtClean="0">
                <a:ea typeface="Calibri"/>
                <a:cs typeface="Calibri"/>
                <a:sym typeface="Calibri"/>
              </a:rPr>
              <a:t>Идём по массиву слева направо</a:t>
            </a:r>
          </a:p>
          <a:p>
            <a:pPr marL="514350" lvl="0" indent="-514350">
              <a:spcBef>
                <a:spcPts val="0"/>
              </a:spcBef>
              <a:buClr>
                <a:schemeClr val="dk1"/>
              </a:buClr>
              <a:buFont typeface="+mj-lt"/>
              <a:buAutoNum type="arabicPeriod"/>
            </a:pPr>
            <a:endParaRPr lang="ru-RU" sz="1800" dirty="0" smtClean="0"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800" dirty="0" smtClean="0">
                <a:ea typeface="Calibri"/>
                <a:cs typeface="Calibri"/>
                <a:sym typeface="Calibri"/>
              </a:rPr>
              <a:t>Сравниваем пары элементов и если нужно – меняем местами</a:t>
            </a:r>
          </a:p>
          <a:p>
            <a:pPr marL="514350" lvl="0" indent="-514350">
              <a:spcBef>
                <a:spcPts val="0"/>
              </a:spcBef>
              <a:buClr>
                <a:schemeClr val="dk1"/>
              </a:buClr>
              <a:buFont typeface="+mj-lt"/>
              <a:buAutoNum type="arabicPeriod"/>
            </a:pPr>
            <a:endParaRPr lang="ru-RU" sz="1800" dirty="0" smtClean="0"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800" dirty="0" smtClean="0">
                <a:ea typeface="Calibri"/>
                <a:cs typeface="Calibri"/>
                <a:sym typeface="Calibri"/>
              </a:rPr>
              <a:t>Повторяем 1-2 пока не отсортируем массив</a:t>
            </a:r>
            <a:endParaRPr lang="ru-RU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55776" y="2924944"/>
            <a:ext cx="4139952" cy="37279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50" dirty="0" err="1" smtClean="0"/>
              <a:t>int</a:t>
            </a:r>
            <a:r>
              <a:rPr lang="en-US" sz="1750" dirty="0" smtClean="0"/>
              <a:t> </a:t>
            </a:r>
            <a:r>
              <a:rPr lang="en-US" sz="1750" dirty="0" err="1" smtClean="0"/>
              <a:t>arr</a:t>
            </a:r>
            <a:r>
              <a:rPr lang="en-US" sz="1750" dirty="0" smtClean="0"/>
              <a:t>[] = {234,345,765,3,4,6,3,12,35};</a:t>
            </a:r>
            <a:endParaRPr lang="ru-RU" sz="1750" dirty="0" smtClean="0"/>
          </a:p>
          <a:p>
            <a:pPr>
              <a:lnSpc>
                <a:spcPct val="150000"/>
              </a:lnSpc>
            </a:pPr>
            <a:r>
              <a:rPr lang="en-US" sz="1750" dirty="0" smtClean="0"/>
              <a:t>for(</a:t>
            </a:r>
            <a:r>
              <a:rPr lang="en-US" sz="1750" dirty="0" err="1" smtClean="0"/>
              <a:t>int</a:t>
            </a:r>
            <a:r>
              <a:rPr lang="en-US" sz="1750" dirty="0" smtClean="0"/>
              <a:t> </a:t>
            </a:r>
            <a:r>
              <a:rPr lang="en-US" sz="1750" dirty="0" err="1" smtClean="0"/>
              <a:t>i</a:t>
            </a:r>
            <a:r>
              <a:rPr lang="en-US" sz="1750" dirty="0" smtClean="0"/>
              <a:t>=0;i&lt;arr.length-1;i++)</a:t>
            </a:r>
            <a:r>
              <a:rPr lang="ru-RU" sz="1750" dirty="0" smtClean="0"/>
              <a:t> </a:t>
            </a:r>
            <a:r>
              <a:rPr lang="en-US" sz="1750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ru-RU" sz="1750" dirty="0" smtClean="0"/>
              <a:t>      </a:t>
            </a:r>
            <a:r>
              <a:rPr lang="en-US" sz="1750" dirty="0" smtClean="0"/>
              <a:t>for(</a:t>
            </a:r>
            <a:r>
              <a:rPr lang="en-US" sz="1750" dirty="0" err="1" smtClean="0"/>
              <a:t>int</a:t>
            </a:r>
            <a:r>
              <a:rPr lang="en-US" sz="1750" dirty="0" smtClean="0"/>
              <a:t> j=i+1;j&lt;</a:t>
            </a:r>
            <a:r>
              <a:rPr lang="en-US" sz="1750" dirty="0" err="1" smtClean="0"/>
              <a:t>arr.length;j</a:t>
            </a:r>
            <a:r>
              <a:rPr lang="en-US" sz="1750" dirty="0" smtClean="0"/>
              <a:t>++)</a:t>
            </a:r>
            <a:r>
              <a:rPr lang="ru-RU" sz="1750" dirty="0" smtClean="0"/>
              <a:t> </a:t>
            </a:r>
            <a:r>
              <a:rPr lang="en-US" sz="1750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ru-RU" sz="1750" dirty="0" smtClean="0"/>
              <a:t>             </a:t>
            </a:r>
            <a:r>
              <a:rPr lang="en-US" sz="1750" dirty="0" smtClean="0"/>
              <a:t>if(</a:t>
            </a:r>
            <a:r>
              <a:rPr lang="en-US" sz="1750" dirty="0" err="1" smtClean="0"/>
              <a:t>arr</a:t>
            </a:r>
            <a:r>
              <a:rPr lang="en-US" sz="1750" dirty="0" smtClean="0"/>
              <a:t>[</a:t>
            </a:r>
            <a:r>
              <a:rPr lang="en-US" sz="1750" dirty="0" err="1" smtClean="0"/>
              <a:t>i</a:t>
            </a:r>
            <a:r>
              <a:rPr lang="en-US" sz="1750" dirty="0" smtClean="0"/>
              <a:t>]&gt;</a:t>
            </a:r>
            <a:r>
              <a:rPr lang="en-US" sz="1750" dirty="0" err="1" smtClean="0"/>
              <a:t>arr</a:t>
            </a:r>
            <a:r>
              <a:rPr lang="en-US" sz="1750" dirty="0" smtClean="0"/>
              <a:t>[j]){</a:t>
            </a:r>
          </a:p>
          <a:p>
            <a:pPr>
              <a:lnSpc>
                <a:spcPct val="150000"/>
              </a:lnSpc>
            </a:pPr>
            <a:r>
              <a:rPr lang="en-US" sz="1750" dirty="0" smtClean="0"/>
              <a:t>	</a:t>
            </a:r>
            <a:r>
              <a:rPr lang="en-US" sz="1750" dirty="0" err="1" smtClean="0"/>
              <a:t>int</a:t>
            </a:r>
            <a:r>
              <a:rPr lang="en-US" sz="1750" dirty="0" smtClean="0"/>
              <a:t> </a:t>
            </a:r>
            <a:r>
              <a:rPr lang="en-US" sz="1750" dirty="0" err="1" smtClean="0"/>
              <a:t>tmp</a:t>
            </a:r>
            <a:r>
              <a:rPr lang="en-US" sz="1750" dirty="0" smtClean="0"/>
              <a:t>=</a:t>
            </a:r>
            <a:r>
              <a:rPr lang="en-US" sz="1750" dirty="0" err="1" smtClean="0"/>
              <a:t>arr</a:t>
            </a:r>
            <a:r>
              <a:rPr lang="en-US" sz="1750" dirty="0" smtClean="0"/>
              <a:t>[</a:t>
            </a:r>
            <a:r>
              <a:rPr lang="en-US" sz="1750" dirty="0" err="1" smtClean="0"/>
              <a:t>i</a:t>
            </a:r>
            <a:r>
              <a:rPr lang="en-US" sz="1750" dirty="0" smtClean="0"/>
              <a:t>];</a:t>
            </a:r>
          </a:p>
          <a:p>
            <a:pPr>
              <a:lnSpc>
                <a:spcPct val="150000"/>
              </a:lnSpc>
            </a:pPr>
            <a:r>
              <a:rPr lang="en-US" sz="1750" dirty="0" smtClean="0"/>
              <a:t>	</a:t>
            </a:r>
            <a:r>
              <a:rPr lang="en-US" sz="1750" dirty="0" err="1" smtClean="0"/>
              <a:t>arr</a:t>
            </a:r>
            <a:r>
              <a:rPr lang="en-US" sz="1750" dirty="0" smtClean="0"/>
              <a:t>[</a:t>
            </a:r>
            <a:r>
              <a:rPr lang="en-US" sz="1750" dirty="0" err="1" smtClean="0"/>
              <a:t>i</a:t>
            </a:r>
            <a:r>
              <a:rPr lang="en-US" sz="1750" dirty="0" smtClean="0"/>
              <a:t>]=</a:t>
            </a:r>
            <a:r>
              <a:rPr lang="en-US" sz="1750" dirty="0" err="1" smtClean="0"/>
              <a:t>arr</a:t>
            </a:r>
            <a:r>
              <a:rPr lang="en-US" sz="1750" dirty="0" smtClean="0"/>
              <a:t>[j];</a:t>
            </a:r>
          </a:p>
          <a:p>
            <a:pPr>
              <a:lnSpc>
                <a:spcPct val="150000"/>
              </a:lnSpc>
            </a:pPr>
            <a:r>
              <a:rPr lang="en-US" sz="1750" dirty="0" smtClean="0"/>
              <a:t>	</a:t>
            </a:r>
            <a:r>
              <a:rPr lang="en-US" sz="1750" dirty="0" err="1" smtClean="0"/>
              <a:t>arr</a:t>
            </a:r>
            <a:r>
              <a:rPr lang="en-US" sz="1750" dirty="0" smtClean="0"/>
              <a:t>[j]=</a:t>
            </a:r>
            <a:r>
              <a:rPr lang="en-US" sz="1750" dirty="0" err="1" smtClean="0"/>
              <a:t>tmp</a:t>
            </a:r>
            <a:r>
              <a:rPr lang="en-US" sz="1750" dirty="0" smtClean="0"/>
              <a:t>;</a:t>
            </a:r>
          </a:p>
          <a:p>
            <a:r>
              <a:rPr lang="ru-RU" sz="1750" dirty="0" smtClean="0"/>
              <a:t>             </a:t>
            </a:r>
            <a:r>
              <a:rPr lang="en-US" sz="1750" dirty="0" smtClean="0"/>
              <a:t>}</a:t>
            </a:r>
          </a:p>
          <a:p>
            <a:r>
              <a:rPr lang="ru-RU" sz="1750" dirty="0" smtClean="0"/>
              <a:t>      </a:t>
            </a:r>
            <a:r>
              <a:rPr lang="en-US" sz="1750" dirty="0" smtClean="0"/>
              <a:t>}</a:t>
            </a:r>
          </a:p>
          <a:p>
            <a:r>
              <a:rPr lang="en-US" sz="1750" dirty="0" smtClean="0"/>
              <a:t>}</a:t>
            </a:r>
            <a:endParaRPr lang="ru-RU" sz="1750" dirty="0"/>
          </a:p>
        </p:txBody>
      </p:sp>
    </p:spTree>
    <p:extLst>
      <p:ext uri="{BB962C8B-B14F-4D97-AF65-F5344CB8AC3E}">
        <p14:creationId xmlns:p14="http://schemas.microsoft.com/office/powerpoint/2010/main" val="15414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9944" cy="56207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600" b="1" dirty="0" smtClean="0"/>
              <a:t>Сортировка выбором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4752528" cy="158417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800" dirty="0" smtClean="0">
                <a:ea typeface="Calibri"/>
                <a:cs typeface="Calibri"/>
                <a:sym typeface="Calibri"/>
              </a:rPr>
              <a:t>Ищем наименьший элемент</a:t>
            </a:r>
          </a:p>
          <a:p>
            <a:pPr marL="514350" lvl="0" indent="-514350">
              <a:spcBef>
                <a:spcPts val="0"/>
              </a:spcBef>
              <a:buClr>
                <a:schemeClr val="dk1"/>
              </a:buClr>
              <a:buFont typeface="+mj-lt"/>
              <a:buAutoNum type="arabicPeriod"/>
            </a:pPr>
            <a:endParaRPr lang="ru-RU" sz="1800" dirty="0" smtClean="0"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800" dirty="0" smtClean="0">
                <a:ea typeface="Calibri"/>
                <a:cs typeface="Calibri"/>
                <a:sym typeface="Calibri"/>
              </a:rPr>
              <a:t>Меняем местами наименьший и нулевой</a:t>
            </a:r>
          </a:p>
          <a:p>
            <a:pPr marL="514350" lvl="0" indent="-514350">
              <a:spcBef>
                <a:spcPts val="0"/>
              </a:spcBef>
              <a:buClr>
                <a:schemeClr val="dk1"/>
              </a:buClr>
              <a:buFont typeface="+mj-lt"/>
              <a:buAutoNum type="arabicPeriod"/>
            </a:pPr>
            <a:endParaRPr lang="ru-RU" sz="1800" dirty="0" smtClean="0"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800" dirty="0" smtClean="0">
                <a:ea typeface="Calibri"/>
                <a:cs typeface="Calibri"/>
                <a:sym typeface="Calibri"/>
              </a:rPr>
              <a:t>Делаем 1-2 для оставшейся части массива</a:t>
            </a:r>
            <a:endParaRPr lang="ru-RU" sz="1800" dirty="0"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3034" t="42081" r="50979" b="28388"/>
          <a:stretch>
            <a:fillRect/>
          </a:stretch>
        </p:blipFill>
        <p:spPr bwMode="auto">
          <a:xfrm>
            <a:off x="179512" y="3356992"/>
            <a:ext cx="316835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Shape 31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6228184" y="1340768"/>
            <a:ext cx="1633928" cy="514077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Прямоугольник 9"/>
          <p:cNvSpPr/>
          <p:nvPr/>
        </p:nvSpPr>
        <p:spPr>
          <a:xfrm>
            <a:off x="3851920" y="4653136"/>
            <a:ext cx="184807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buSzPct val="25000"/>
            </a:pPr>
            <a:r>
              <a:rPr lang="ru-RU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Сложность ~ N^2</a:t>
            </a:r>
            <a:endParaRPr lang="ru-RU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276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9944" cy="56207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600" b="1" dirty="0" smtClean="0"/>
              <a:t>Сортировка вставками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187220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1700" dirty="0" smtClean="0">
                <a:ea typeface="Calibri"/>
                <a:cs typeface="Calibri"/>
                <a:sym typeface="Calibri"/>
              </a:rPr>
              <a:t>Берём очередной элемент и ставим его в отсортированную начальную часть массива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ru-RU" sz="1700" dirty="0" smtClean="0">
                <a:ea typeface="Calibri"/>
                <a:cs typeface="Calibri"/>
                <a:sym typeface="Calibri"/>
              </a:rPr>
              <a:t>2.    Сдвигаем массив направо, сохраняя порядок элементов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ru-RU" sz="1700" dirty="0" smtClean="0">
                <a:ea typeface="Calibri"/>
                <a:cs typeface="Calibri"/>
                <a:sym typeface="Calibri"/>
              </a:rPr>
              <a:t>3.    Делаем 1-2 для оставшейся части массива</a:t>
            </a:r>
            <a:endParaRPr lang="ru-RU" sz="1700" dirty="0">
              <a:ea typeface="Calibri"/>
              <a:cs typeface="Calibri"/>
              <a:sym typeface="Calibri"/>
            </a:endParaRPr>
          </a:p>
        </p:txBody>
      </p:sp>
      <p:pic>
        <p:nvPicPr>
          <p:cNvPr id="5" name="Shape 32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979712" y="3140968"/>
            <a:ext cx="5885512" cy="3531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82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Линейный поиск – полный перебор</a:t>
            </a:r>
            <a:endParaRPr lang="ru-RU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6028" t="56187" r="30898" b="39383"/>
          <a:stretch>
            <a:fillRect/>
          </a:stretch>
        </p:blipFill>
        <p:spPr bwMode="auto">
          <a:xfrm>
            <a:off x="107504" y="2420888"/>
            <a:ext cx="87369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54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Бинарный поиск</a:t>
            </a:r>
            <a:endParaRPr lang="ru-RU" b="1" dirty="0"/>
          </a:p>
        </p:txBody>
      </p:sp>
      <p:pic>
        <p:nvPicPr>
          <p:cNvPr id="3074" name="Picture 2" descr="https://cf2.ppt-online.org/files2/slide/w/W98iO6ktJ2oMmNsnB1pPRyabIxUAYXwjLcFZ5h/slide-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4" t="8945" b="22134"/>
          <a:stretch/>
        </p:blipFill>
        <p:spPr bwMode="auto">
          <a:xfrm>
            <a:off x="649625" y="1772816"/>
            <a:ext cx="8062672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37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332656"/>
            <a:ext cx="8229600" cy="70609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/>
              <a:t>Принципы для разработки</a:t>
            </a: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273" y="1340768"/>
            <a:ext cx="6625445" cy="206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6-22.userapi.com/impf/c540101/v540101442/103f3/t1Dpq04VIl8.jpg?size=604x329&amp;quality=96&amp;sign=87d5d277a3d54d33f5feb26dbdd9ae33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05117"/>
            <a:ext cx="5904656" cy="321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4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332656"/>
            <a:ext cx="8229600" cy="70609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 smtClean="0"/>
              <a:t>SOLID</a:t>
            </a:r>
            <a:endParaRPr lang="ru-RU" sz="3600" b="1" dirty="0"/>
          </a:p>
        </p:txBody>
      </p:sp>
      <p:pic>
        <p:nvPicPr>
          <p:cNvPr id="21506" name="Picture 2" descr="https://cf2.ppt-online.org/files2/slide/c/cow7WsQkaJBRg9dV4SGPfA2XIu3inKDmv05xrF/slide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" t="22640" b="6485"/>
          <a:stretch/>
        </p:blipFill>
        <p:spPr bwMode="auto">
          <a:xfrm>
            <a:off x="198336" y="1484784"/>
            <a:ext cx="8675319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45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332656"/>
            <a:ext cx="8229600" cy="70609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600" b="1" dirty="0" smtClean="0"/>
              <a:t>Преимущества паттернов проектирования</a:t>
            </a:r>
            <a:endParaRPr lang="ru-RU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3230" t="38499" r="31883" b="19501"/>
          <a:stretch/>
        </p:blipFill>
        <p:spPr>
          <a:xfrm>
            <a:off x="401571" y="1484784"/>
            <a:ext cx="8208912" cy="43204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256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332656"/>
            <a:ext cx="8229600" cy="70609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smtClean="0"/>
              <a:t>Виды паттернов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556792"/>
            <a:ext cx="7848872" cy="5148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444444"/>
                </a:solidFill>
                <a:latin typeface="PT Sans"/>
              </a:rPr>
              <a:t>Порождающие паттерны</a:t>
            </a:r>
            <a:r>
              <a:rPr lang="ru-RU" sz="2400" dirty="0">
                <a:solidFill>
                  <a:srgbClr val="444444"/>
                </a:solidFill>
                <a:latin typeface="PT Sans"/>
              </a:rPr>
              <a:t> беспокоятся о гибком создании объектов без внесения в программу лишних зависимостей.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444444"/>
                </a:solidFill>
                <a:latin typeface="PT Sans"/>
              </a:rPr>
              <a:t>Структурные паттерны</a:t>
            </a:r>
            <a:r>
              <a:rPr lang="ru-RU" sz="2400" dirty="0">
                <a:solidFill>
                  <a:srgbClr val="444444"/>
                </a:solidFill>
                <a:latin typeface="PT Sans"/>
              </a:rPr>
              <a:t> показывают различные способы построения связей между объектами.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444444"/>
                </a:solidFill>
                <a:latin typeface="PT Sans"/>
              </a:rPr>
              <a:t>Поведенческие паттерны</a:t>
            </a:r>
            <a:r>
              <a:rPr lang="ru-RU" sz="2400" dirty="0">
                <a:solidFill>
                  <a:srgbClr val="444444"/>
                </a:solidFill>
                <a:latin typeface="PT Sans"/>
              </a:rPr>
              <a:t> заботятся об эффективной коммуникации между объектами.</a:t>
            </a:r>
            <a:endParaRPr lang="ru-RU" sz="2400" b="0" i="0" dirty="0">
              <a:solidFill>
                <a:srgbClr val="444444"/>
              </a:solidFill>
              <a:effectLst/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0478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11560" y="476672"/>
            <a:ext cx="475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Вопросы на повторение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sz="2400" b="1" dirty="0" smtClean="0">
              <a:solidFill>
                <a:srgbClr val="773FA9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179512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67544" y="1246113"/>
            <a:ext cx="8208912" cy="12890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Назначение класса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Robot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Сохранить изображение в файле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Работа с таймером</a:t>
            </a:r>
          </a:p>
        </p:txBody>
      </p:sp>
    </p:spTree>
    <p:extLst>
      <p:ext uri="{BB962C8B-B14F-4D97-AF65-F5344CB8AC3E}">
        <p14:creationId xmlns:p14="http://schemas.microsoft.com/office/powerpoint/2010/main" val="17712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0378" y="116632"/>
            <a:ext cx="8229600" cy="70609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smtClean="0"/>
              <a:t>Одиночка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052736"/>
            <a:ext cx="8408458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/>
              <a:t>Одиночка (</a:t>
            </a:r>
            <a:r>
              <a:rPr lang="ru-RU" dirty="0" err="1"/>
              <a:t>Singleton</a:t>
            </a:r>
            <a:r>
              <a:rPr lang="ru-RU" dirty="0"/>
              <a:t>, </a:t>
            </a:r>
            <a:r>
              <a:rPr lang="ru-RU" dirty="0" err="1"/>
              <a:t>Синглтон</a:t>
            </a:r>
            <a:r>
              <a:rPr lang="ru-RU" dirty="0"/>
              <a:t>) - порождающий паттерн, который гарантирует, что для определенного класса будет создан только один объект, а также предоставит к этому объекту точку доступа.</a:t>
            </a:r>
          </a:p>
          <a:p>
            <a:pPr algn="just"/>
            <a:r>
              <a:rPr lang="ru-RU" dirty="0"/>
              <a:t>Когда надо использовать </a:t>
            </a:r>
            <a:r>
              <a:rPr lang="ru-RU" dirty="0" err="1"/>
              <a:t>Синглтон</a:t>
            </a:r>
            <a:r>
              <a:rPr lang="ru-RU" dirty="0"/>
              <a:t>? Когда необходимо, чтобы для класса существовал только один экземпляр</a:t>
            </a:r>
          </a:p>
          <a:p>
            <a:pPr algn="just"/>
            <a:r>
              <a:rPr lang="ru-RU" dirty="0" err="1"/>
              <a:t>Синглтон</a:t>
            </a:r>
            <a:r>
              <a:rPr lang="ru-RU" dirty="0"/>
              <a:t> позволяет создать объект только при его необходимости. Если объект не нужен, то он не будет создан. В этом отличие </a:t>
            </a:r>
            <a:r>
              <a:rPr lang="ru-RU" dirty="0" err="1"/>
              <a:t>синглтона</a:t>
            </a:r>
            <a:r>
              <a:rPr lang="ru-RU" dirty="0"/>
              <a:t> от глобальных переменных.</a:t>
            </a:r>
          </a:p>
        </p:txBody>
      </p:sp>
    </p:spTree>
    <p:extLst>
      <p:ext uri="{BB962C8B-B14F-4D97-AF65-F5344CB8AC3E}">
        <p14:creationId xmlns:p14="http://schemas.microsoft.com/office/powerpoint/2010/main" val="112508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0378" y="116632"/>
            <a:ext cx="8229600" cy="70609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smtClean="0"/>
              <a:t>Строитель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052736"/>
            <a:ext cx="8408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444444"/>
                </a:solidFill>
                <a:latin typeface="PT Sans"/>
              </a:rPr>
              <a:t>Строитель</a:t>
            </a:r>
            <a:r>
              <a:rPr lang="ru-RU" dirty="0">
                <a:solidFill>
                  <a:srgbClr val="444444"/>
                </a:solidFill>
                <a:latin typeface="PT Sans"/>
              </a:rPr>
              <a:t> — это порождающий паттерн проектирования, который позволяет создавать сложные объекты пошагово. Строитель даёт возможность использовать один и тот же код строительства для получения разных представлений объектов.</a:t>
            </a:r>
            <a:endParaRPr lang="ru-RU" dirty="0"/>
          </a:p>
        </p:txBody>
      </p:sp>
      <p:pic>
        <p:nvPicPr>
          <p:cNvPr id="9218" name="Picture 2" descr="Паттерн&amp;nbsp;Строител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142" y="2708920"/>
            <a:ext cx="6353634" cy="397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8" r="7414"/>
          <a:stretch>
            <a:fillRect/>
          </a:stretch>
        </p:blipFill>
        <p:spPr>
          <a:xfrm>
            <a:off x="0" y="1257299"/>
            <a:ext cx="8686800" cy="2971800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609600" y="1752600"/>
            <a:ext cx="7772400" cy="990599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3200" b="1" noProof="0" dirty="0" smtClean="0">
                <a:solidFill>
                  <a:srgbClr val="FFFFFF"/>
                </a:solidFill>
                <a:ea typeface="+mj-ea"/>
                <a:cs typeface="+mj-cs"/>
                <a:sym typeface="Lucida Grande" charset="0"/>
              </a:rPr>
              <a:t>Благодарю за внимание!</a:t>
            </a:r>
            <a:endParaRPr kumimoji="0" lang="ru-RU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28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Алгоритмическая сложность</a:t>
            </a:r>
            <a:endParaRPr lang="ru-RU" b="1" dirty="0"/>
          </a:p>
        </p:txBody>
      </p:sp>
      <p:pic>
        <p:nvPicPr>
          <p:cNvPr id="7" name="Google Shape;107;p21" descr="Картинки по запросу оценка сложности алгоритма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827584" y="1628800"/>
            <a:ext cx="7646773" cy="50661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369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Алгоритмическая сложность</a:t>
            </a:r>
            <a:endParaRPr lang="ru-RU" b="1" dirty="0"/>
          </a:p>
        </p:txBody>
      </p:sp>
      <p:pic>
        <p:nvPicPr>
          <p:cNvPr id="4" name="Google Shape;113;p22" descr="Картинки по запросу оценка сложности алгоритма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57200" y="1659200"/>
            <a:ext cx="8507288" cy="4866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02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Оценки сложности алгоритмов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36618" t="49700" r="23220" b="30000"/>
          <a:stretch/>
        </p:blipFill>
        <p:spPr>
          <a:xfrm>
            <a:off x="457200" y="1700808"/>
            <a:ext cx="7643192" cy="208823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37012" t="52499" r="26370" b="35601"/>
          <a:stretch/>
        </p:blipFill>
        <p:spPr>
          <a:xfrm>
            <a:off x="530537" y="3645024"/>
            <a:ext cx="7272808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Оценки сложности алгоритмов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6619" t="51100" r="24007" b="31400"/>
          <a:stretch/>
        </p:blipFill>
        <p:spPr>
          <a:xfrm>
            <a:off x="484372" y="2204864"/>
            <a:ext cx="835292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Алгоритмы сортировки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5760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14350" indent="-514350" algn="just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Зачем бывает нужно всё сортировать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996952"/>
            <a:ext cx="680506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3 </a:t>
            </a:r>
            <a:r>
              <a:rPr lang="ru-RU" sz="2800" b="1" dirty="0" smtClean="0"/>
              <a:t>простые сортировки – основа остальных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03848" y="3933056"/>
            <a:ext cx="2683950" cy="255698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buFont typeface="Arial" pitchFamily="34" charset="0"/>
              <a:buChar char="•"/>
            </a:pPr>
            <a:r>
              <a:rPr lang="ru-RU" sz="2800" dirty="0" smtClean="0"/>
              <a:t>Пузырьком</a:t>
            </a:r>
          </a:p>
          <a:p>
            <a:pPr algn="ctr">
              <a:lnSpc>
                <a:spcPct val="200000"/>
              </a:lnSpc>
              <a:buFont typeface="Arial" pitchFamily="34" charset="0"/>
              <a:buChar char="•"/>
            </a:pPr>
            <a:r>
              <a:rPr lang="ru-RU" sz="2800" dirty="0" smtClean="0"/>
              <a:t>Выбором</a:t>
            </a:r>
          </a:p>
          <a:p>
            <a:pPr algn="ctr">
              <a:lnSpc>
                <a:spcPct val="200000"/>
              </a:lnSpc>
              <a:buFont typeface="Arial" pitchFamily="34" charset="0"/>
              <a:buChar char="•"/>
            </a:pPr>
            <a:r>
              <a:rPr lang="ru-RU" sz="2800" dirty="0" smtClean="0"/>
              <a:t>Вставкой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664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11560" y="476672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Сортировка массива методом пузырька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sz="2400" b="1" dirty="0" smtClean="0">
              <a:solidFill>
                <a:srgbClr val="773FA9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179512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1246113"/>
            <a:ext cx="8208912" cy="55861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ru-RU" sz="1700" dirty="0" smtClean="0"/>
              <a:t>При первом проходе по массиву элементы попарно сравниваются между собой: первый со вторым, затем второй с третьим, следом третий с четвертым и т.д. Если предшествующий элемент оказывается больше последующего, то их меняют местами.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1700" dirty="0" smtClean="0"/>
              <a:t>Не трудно догадаться, что постепенно самое большое число оказывается последним. Остальная часть массива остается не отсортированной, хотя некоторое перемещение элементов с меньшим значением в начало массива наблюдается.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1700" dirty="0" smtClean="0"/>
              <a:t>При втором проходе незачем сравнивать последний элемент с предпоследним. Последний элемент уже стоит на своем месте. Значит, число сравнений будет на одно меньше.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1700" dirty="0" smtClean="0"/>
              <a:t>На третьем проходе уже не надо сравнивать предпоследний и третий элемент с конца. Поэтому число сравнений будет на два меньше, чем при первом проходе.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1700" dirty="0" smtClean="0"/>
              <a:t>В конце концов, при проходе по массиву, когда остаются только два элемента, которые надо сравнить, выполняется только одно сравнение.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1700" dirty="0" smtClean="0"/>
              <a:t>После этого первый элемент не с чем сравнивать, и, следовательно, последний проход по массиву не нужен. Другими словами, количество проходов по массиву равно m-1, где </a:t>
            </a:r>
            <a:r>
              <a:rPr lang="ru-RU" sz="1700" dirty="0" err="1" smtClean="0"/>
              <a:t>m</a:t>
            </a:r>
            <a:r>
              <a:rPr lang="ru-RU" sz="1700" dirty="0" smtClean="0"/>
              <a:t> – это количество элементов массива.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1700" dirty="0" smtClean="0"/>
              <a:t>Количество сравнений в каждом проходе равно </a:t>
            </a:r>
            <a:r>
              <a:rPr lang="ru-RU" sz="1700" dirty="0" err="1" smtClean="0"/>
              <a:t>m-i</a:t>
            </a:r>
            <a:r>
              <a:rPr lang="ru-RU" sz="1700" dirty="0" smtClean="0"/>
              <a:t>, где </a:t>
            </a:r>
            <a:r>
              <a:rPr lang="ru-RU" sz="1700" dirty="0" err="1" smtClean="0"/>
              <a:t>i</a:t>
            </a:r>
            <a:r>
              <a:rPr lang="ru-RU" sz="1700" dirty="0" smtClean="0"/>
              <a:t> – это номер прохода по массиву (первый, второй, третий и т.д.).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1700" dirty="0" smtClean="0"/>
              <a:t>При обмене элементов массива обычно используется "буферная" (третья) переменная, куда временно помещается значение одного из элементов.</a:t>
            </a:r>
            <a:endParaRPr lang="ru-RU" sz="17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rogrammado.ru/uploads/posts/2011-10/1319297160_princyp-sortirovki-metodom-puzyrk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764704"/>
            <a:ext cx="5904656" cy="60932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627784" y="332656"/>
            <a:ext cx="43098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Сортировка массива методом «пузырька»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2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8219</TotalTime>
  <Words>433</Words>
  <Application>Microsoft Office PowerPoint</Application>
  <PresentationFormat>Экран (4:3)</PresentationFormat>
  <Paragraphs>87</Paragraphs>
  <Slides>22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Lucida Grande</vt:lpstr>
      <vt:lpstr>PT Sans</vt:lpstr>
      <vt:lpstr>Times New Roman</vt:lpstr>
      <vt:lpstr>Verdana</vt:lpstr>
      <vt:lpstr>Тема Office</vt:lpstr>
      <vt:lpstr> Урок №14   Тема: Программирование в среде Java    Герасименко Сергей Валерьевич  06 марта 2023 г.</vt:lpstr>
      <vt:lpstr>Презентация PowerPoint</vt:lpstr>
      <vt:lpstr>Алгоритмическая сложность</vt:lpstr>
      <vt:lpstr>Алгоритмическая сложность</vt:lpstr>
      <vt:lpstr>Оценки сложности алгоритмов</vt:lpstr>
      <vt:lpstr>Оценки сложности алгоритмов</vt:lpstr>
      <vt:lpstr>Алгоритмы сортировки</vt:lpstr>
      <vt:lpstr>Презентация PowerPoint</vt:lpstr>
      <vt:lpstr>Презентация PowerPoint</vt:lpstr>
      <vt:lpstr>Презентация PowerPoint</vt:lpstr>
      <vt:lpstr>Сортировка пузырьком</vt:lpstr>
      <vt:lpstr>Сортировка выбором</vt:lpstr>
      <vt:lpstr>Сортировка вставками</vt:lpstr>
      <vt:lpstr>Линейный поиск – полный перебор</vt:lpstr>
      <vt:lpstr>Бинарный поиск</vt:lpstr>
      <vt:lpstr>Принципы для разработки</vt:lpstr>
      <vt:lpstr>SOLID</vt:lpstr>
      <vt:lpstr>Преимущества паттернов проектирования</vt:lpstr>
      <vt:lpstr>Виды паттернов</vt:lpstr>
      <vt:lpstr>Одиночка</vt:lpstr>
      <vt:lpstr>Строитель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Java-1</dc:title>
  <dc:creator>user</dc:creator>
  <cp:lastModifiedBy>Сергей Герасименко</cp:lastModifiedBy>
  <cp:revision>515</cp:revision>
  <dcterms:created xsi:type="dcterms:W3CDTF">2013-08-07T14:23:10Z</dcterms:created>
  <dcterms:modified xsi:type="dcterms:W3CDTF">2023-03-06T18:12:41Z</dcterms:modified>
</cp:coreProperties>
</file>