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618" r:id="rId3"/>
    <p:sldId id="623" r:id="rId4"/>
    <p:sldId id="624" r:id="rId5"/>
    <p:sldId id="625" r:id="rId6"/>
    <p:sldId id="626" r:id="rId7"/>
    <p:sldId id="627" r:id="rId8"/>
    <p:sldId id="628" r:id="rId9"/>
    <p:sldId id="629" r:id="rId10"/>
    <p:sldId id="630" r:id="rId11"/>
    <p:sldId id="631" r:id="rId12"/>
    <p:sldId id="632" r:id="rId13"/>
    <p:sldId id="633" r:id="rId14"/>
    <p:sldId id="634" r:id="rId15"/>
    <p:sldId id="660" r:id="rId16"/>
    <p:sldId id="578"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Ксения Чебакова" initials="" lastIdx="6" clrIdx="0"/>
  <p:cmAuthor id="1" name="NS" initials="N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FA9"/>
    <a:srgbClr val="CC0000"/>
    <a:srgbClr val="5A2BFF"/>
    <a:srgbClr val="4F78F1"/>
    <a:srgbClr val="EED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7919" autoAdjust="0"/>
  </p:normalViewPr>
  <p:slideViewPr>
    <p:cSldViewPr snapToObjects="1">
      <p:cViewPr>
        <p:scale>
          <a:sx n="150" d="100"/>
          <a:sy n="150" d="100"/>
        </p:scale>
        <p:origin x="276" y="-1026"/>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0B89D-6618-47DE-94DF-E12A3FDA08CA}" type="datetimeFigureOut">
              <a:rPr lang="ru-RU" smtClean="0"/>
              <a:pPr/>
              <a:t>27.01.2023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4973E-6F17-4822-8A32-8BE9D44A9420}" type="slidenum">
              <a:rPr lang="ru-RU" smtClean="0"/>
              <a:pPr/>
              <a:t>‹#›</a:t>
            </a:fld>
            <a:endParaRPr lang="ru-RU"/>
          </a:p>
        </p:txBody>
      </p:sp>
    </p:spTree>
    <p:extLst>
      <p:ext uri="{BB962C8B-B14F-4D97-AF65-F5344CB8AC3E}">
        <p14:creationId xmlns:p14="http://schemas.microsoft.com/office/powerpoint/2010/main" val="101506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Arial" pitchFamily="34" charset="0"/>
              <a:buAutoNum type="arabicPeriod"/>
            </a:pPr>
            <a:endParaRPr lang="ru-RU" baseline="0" dirty="0" smtClean="0"/>
          </a:p>
          <a:p>
            <a:pPr marL="228600" indent="-228600">
              <a:buFont typeface="Arial" pitchFamily="34" charset="0"/>
              <a:buAutoNum type="arabicPeriod"/>
            </a:pPr>
            <a:endParaRPr lang="ru-RU" dirty="0" smtClean="0"/>
          </a:p>
          <a:p>
            <a:pPr marL="228600" indent="-228600">
              <a:buFont typeface="Arial" pitchFamily="34" charset="0"/>
              <a:buAutoNum type="arabicPeriod"/>
            </a:pPr>
            <a:endParaRPr lang="ru-RU" dirty="0" smtClean="0"/>
          </a:p>
          <a:p>
            <a:pPr marL="228600" indent="-228600">
              <a:buFont typeface="Arial" pitchFamily="34" charset="0"/>
              <a:buAutoNum type="arabicPeriod"/>
            </a:pPr>
            <a:endParaRPr lang="ru-RU"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ru-RU" sz="1200" dirty="0" smtClean="0"/>
          </a:p>
          <a:p>
            <a:pPr marL="228600" indent="-228600">
              <a:buFont typeface="+mj-lt"/>
              <a:buAutoNum type="arabicPeriod"/>
            </a:pPr>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2</a:t>
            </a:fld>
            <a:endParaRPr lang="ru-RU"/>
          </a:p>
        </p:txBody>
      </p:sp>
    </p:spTree>
    <p:extLst>
      <p:ext uri="{BB962C8B-B14F-4D97-AF65-F5344CB8AC3E}">
        <p14:creationId xmlns:p14="http://schemas.microsoft.com/office/powerpoint/2010/main" val="405911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8</a:t>
            </a:fld>
            <a:endParaRPr lang="ru-RU"/>
          </a:p>
        </p:txBody>
      </p:sp>
    </p:spTree>
    <p:extLst>
      <p:ext uri="{BB962C8B-B14F-4D97-AF65-F5344CB8AC3E}">
        <p14:creationId xmlns:p14="http://schemas.microsoft.com/office/powerpoint/2010/main" val="200908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9</a:t>
            </a:fld>
            <a:endParaRPr lang="ru-RU"/>
          </a:p>
        </p:txBody>
      </p:sp>
    </p:spTree>
    <p:extLst>
      <p:ext uri="{BB962C8B-B14F-4D97-AF65-F5344CB8AC3E}">
        <p14:creationId xmlns:p14="http://schemas.microsoft.com/office/powerpoint/2010/main" val="318746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14</a:t>
            </a:fld>
            <a:endParaRPr lang="ru-RU"/>
          </a:p>
        </p:txBody>
      </p:sp>
    </p:spTree>
    <p:extLst>
      <p:ext uri="{BB962C8B-B14F-4D97-AF65-F5344CB8AC3E}">
        <p14:creationId xmlns:p14="http://schemas.microsoft.com/office/powerpoint/2010/main" val="341261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15</a:t>
            </a:fld>
            <a:endParaRPr lang="ru-RU"/>
          </a:p>
        </p:txBody>
      </p:sp>
    </p:spTree>
    <p:extLst>
      <p:ext uri="{BB962C8B-B14F-4D97-AF65-F5344CB8AC3E}">
        <p14:creationId xmlns:p14="http://schemas.microsoft.com/office/powerpoint/2010/main" val="171972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16</a:t>
            </a:fld>
            <a:endParaRPr lang="ru-RU"/>
          </a:p>
        </p:txBody>
      </p:sp>
    </p:spTree>
    <p:extLst>
      <p:ext uri="{BB962C8B-B14F-4D97-AF65-F5344CB8AC3E}">
        <p14:creationId xmlns:p14="http://schemas.microsoft.com/office/powerpoint/2010/main" val="275210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11340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9308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80904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50444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24447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76639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943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50047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413741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61956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27.01.2023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val="119198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16E36-C00C-4A3C-BEE6-6136130CE138}" type="datetimeFigureOut">
              <a:rPr lang="ru-RU" smtClean="0"/>
              <a:pPr/>
              <a:t>27.01.2023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83045-9E35-42F1-B967-C7E03E365386}" type="slidenum">
              <a:rPr lang="ru-RU" smtClean="0"/>
              <a:pPr/>
              <a:t>‹#›</a:t>
            </a:fld>
            <a:endParaRPr lang="ru-RU"/>
          </a:p>
        </p:txBody>
      </p:sp>
    </p:spTree>
    <p:extLst>
      <p:ext uri="{BB962C8B-B14F-4D97-AF65-F5344CB8AC3E}">
        <p14:creationId xmlns:p14="http://schemas.microsoft.com/office/powerpoint/2010/main" val="261339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a:ext>
            </a:extLst>
          </a:blip>
          <a:srcRect l="3138" r="2707"/>
          <a:stretch>
            <a:fillRect/>
          </a:stretch>
        </p:blipFill>
        <p:spPr>
          <a:xfrm>
            <a:off x="0" y="1348365"/>
            <a:ext cx="9144000" cy="2971800"/>
          </a:xfrm>
          <a:prstGeom prst="rect">
            <a:avLst/>
          </a:prstGeom>
        </p:spPr>
      </p:pic>
      <p:sp>
        <p:nvSpPr>
          <p:cNvPr id="2" name="Заголовок 1"/>
          <p:cNvSpPr>
            <a:spLocks noGrp="1"/>
          </p:cNvSpPr>
          <p:nvPr>
            <p:ph type="ctrTitle"/>
          </p:nvPr>
        </p:nvSpPr>
        <p:spPr>
          <a:xfrm>
            <a:off x="611560" y="2276872"/>
            <a:ext cx="8532440" cy="3274435"/>
          </a:xfrm>
        </p:spPr>
        <p:txBody>
          <a:bodyPr lIns="0" tIns="0" rIns="0" bIns="0">
            <a:noAutofit/>
          </a:bodyPr>
          <a:lstStyle/>
          <a:p>
            <a:pPr algn="l"/>
            <a:r>
              <a:rPr lang="ru-RU" sz="3600" b="1" dirty="0">
                <a:solidFill>
                  <a:schemeClr val="bg1"/>
                </a:solidFill>
                <a:latin typeface="Verdana" pitchFamily="34" charset="0"/>
                <a:ea typeface="Verdana" pitchFamily="34" charset="0"/>
                <a:cs typeface="Verdana" pitchFamily="34" charset="0"/>
                <a:sym typeface="Lucida Grande" charset="0"/>
              </a:rPr>
              <a:t> Урок </a:t>
            </a:r>
            <a:r>
              <a:rPr lang="ru-RU" sz="3600" b="1" dirty="0" smtClean="0">
                <a:solidFill>
                  <a:schemeClr val="bg1"/>
                </a:solidFill>
                <a:latin typeface="Verdana" pitchFamily="34" charset="0"/>
                <a:ea typeface="Verdana" pitchFamily="34" charset="0"/>
                <a:cs typeface="Verdana" pitchFamily="34" charset="0"/>
                <a:sym typeface="Lucida Grande" charset="0"/>
              </a:rPr>
              <a:t>№6</a:t>
            </a:r>
            <a:r>
              <a:rPr lang="ru-RU" sz="3600" b="1" dirty="0">
                <a:solidFill>
                  <a:schemeClr val="bg1"/>
                </a:solidFill>
                <a:latin typeface="Verdana" pitchFamily="34" charset="0"/>
                <a:ea typeface="Verdana" pitchFamily="34" charset="0"/>
                <a:cs typeface="Verdana" pitchFamily="34" charset="0"/>
                <a:sym typeface="Lucida Grande" charset="0"/>
              </a:rPr>
              <a:t/>
            </a:r>
            <a:br>
              <a:rPr lang="ru-RU" sz="3600" b="1" dirty="0">
                <a:solidFill>
                  <a:schemeClr val="bg1"/>
                </a:solidFill>
                <a:latin typeface="Verdana" pitchFamily="34" charset="0"/>
                <a:ea typeface="Verdana" pitchFamily="34" charset="0"/>
                <a:cs typeface="Verdana" pitchFamily="34" charset="0"/>
                <a:sym typeface="Lucida Grande" charset="0"/>
              </a:rPr>
            </a:br>
            <a:r>
              <a:rPr lang="en-US" sz="3200" b="1" dirty="0">
                <a:ea typeface="Lucida Grande" charset="0"/>
                <a:cs typeface="Lucida Grande" charset="0"/>
                <a:sym typeface="Lucida Grande" charset="0"/>
              </a:rPr>
              <a:t/>
            </a:r>
            <a:br>
              <a:rPr lang="en-US" sz="3200" b="1" dirty="0">
                <a:ea typeface="Lucida Grande" charset="0"/>
                <a:cs typeface="Lucida Grande" charset="0"/>
                <a:sym typeface="Lucida Grande" charset="0"/>
              </a:rPr>
            </a:br>
            <a:r>
              <a:rPr lang="ru-RU" sz="3200" b="1" dirty="0">
                <a:solidFill>
                  <a:schemeClr val="bg1"/>
                </a:solidFill>
                <a:latin typeface="Verdana" pitchFamily="34" charset="0"/>
                <a:ea typeface="Verdana" pitchFamily="34" charset="0"/>
                <a:cs typeface="Verdana" pitchFamily="34" charset="0"/>
                <a:sym typeface="Lucida Grande" charset="0"/>
              </a:rPr>
              <a:t> Тема: </a:t>
            </a:r>
            <a:r>
              <a:rPr lang="ru-RU" sz="2800" b="1" dirty="0">
                <a:solidFill>
                  <a:schemeClr val="bg1"/>
                </a:solidFill>
                <a:latin typeface="Verdana" pitchFamily="34" charset="0"/>
                <a:ea typeface="Verdana" pitchFamily="34" charset="0"/>
                <a:cs typeface="Verdana" pitchFamily="34" charset="0"/>
                <a:sym typeface="Lucida Grande" charset="0"/>
              </a:rPr>
              <a:t>Программирование в среде </a:t>
            </a:r>
            <a:r>
              <a:rPr lang="en-US" sz="2800" b="1" dirty="0">
                <a:solidFill>
                  <a:schemeClr val="bg1"/>
                </a:solidFill>
                <a:latin typeface="Verdana" pitchFamily="34" charset="0"/>
                <a:ea typeface="Verdana" pitchFamily="34" charset="0"/>
                <a:cs typeface="Verdana" pitchFamily="34" charset="0"/>
                <a:sym typeface="Lucida Grande" charset="0"/>
              </a:rPr>
              <a:t>Java</a:t>
            </a: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en-US" sz="1400" b="1" dirty="0">
                <a:ea typeface="Lucida Grande" charset="0"/>
                <a:cs typeface="Lucida Grande" charset="0"/>
                <a:sym typeface="Lucida Grande" charset="0"/>
              </a:rPr>
              <a:t/>
            </a:r>
            <a:br>
              <a:rPr lang="en-US" sz="1400" b="1" dirty="0">
                <a:ea typeface="Lucida Grande" charset="0"/>
                <a:cs typeface="Lucida Grande" charset="0"/>
                <a:sym typeface="Lucida Grande" charset="0"/>
              </a:rPr>
            </a:br>
            <a:r>
              <a:rPr lang="ru-RU" sz="2000" dirty="0">
                <a:latin typeface="Verdana" pitchFamily="34" charset="0"/>
                <a:ea typeface="Verdana" pitchFamily="34" charset="0"/>
                <a:cs typeface="Verdana" pitchFamily="34" charset="0"/>
                <a:sym typeface="Lucida Grande" charset="0"/>
              </a:rPr>
              <a:t>Герасименко Сергей Валерьевич</a:t>
            </a:r>
            <a:r>
              <a:rPr lang="ru-RU" sz="2500" dirty="0">
                <a:ea typeface="Lucida Grande" charset="0"/>
                <a:cs typeface="Lucida Grande" charset="0"/>
                <a:sym typeface="Lucida Grande" charset="0"/>
              </a:rPr>
              <a:t/>
            </a:r>
            <a:br>
              <a:rPr lang="ru-RU" sz="2500" dirty="0">
                <a:ea typeface="Lucida Grande" charset="0"/>
                <a:cs typeface="Lucida Grande" charset="0"/>
                <a:sym typeface="Lucida Grande" charset="0"/>
              </a:rPr>
            </a:br>
            <a:r>
              <a:rPr lang="ru-RU" sz="2500" dirty="0">
                <a:ea typeface="Lucida Grande" charset="0"/>
                <a:cs typeface="Lucida Grande" charset="0"/>
                <a:sym typeface="Lucida Grande" charset="0"/>
              </a:rPr>
              <a:t/>
            </a:r>
            <a:br>
              <a:rPr lang="ru-RU" sz="2500" dirty="0">
                <a:ea typeface="Lucida Grande" charset="0"/>
                <a:cs typeface="Lucida Grande" charset="0"/>
                <a:sym typeface="Lucida Grande" charset="0"/>
              </a:rPr>
            </a:br>
            <a:r>
              <a:rPr lang="en-US" sz="2500" dirty="0" smtClean="0">
                <a:ea typeface="Lucida Grande" charset="0"/>
                <a:cs typeface="Lucida Grande" charset="0"/>
                <a:sym typeface="Lucida Grande" charset="0"/>
              </a:rPr>
              <a:t>27</a:t>
            </a:r>
            <a:r>
              <a:rPr lang="ru-RU" sz="2500" dirty="0" smtClean="0">
                <a:ea typeface="Lucida Grande" charset="0"/>
                <a:cs typeface="Lucida Grande" charset="0"/>
                <a:sym typeface="Lucida Grande" charset="0"/>
              </a:rPr>
              <a:t> </a:t>
            </a:r>
            <a:r>
              <a:rPr lang="ru-RU" sz="2500" dirty="0" smtClean="0">
                <a:ea typeface="Lucida Grande" charset="0"/>
                <a:cs typeface="Lucida Grande" charset="0"/>
                <a:sym typeface="Lucida Grande" charset="0"/>
              </a:rPr>
              <a:t>января</a:t>
            </a:r>
            <a:r>
              <a:rPr lang="ru-RU" sz="2500" dirty="0" smtClean="0">
                <a:ea typeface="Lucida Grande" charset="0"/>
                <a:cs typeface="Lucida Grande" charset="0"/>
                <a:sym typeface="Lucida Grande" charset="0"/>
              </a:rPr>
              <a:t> 2023г</a:t>
            </a:r>
            <a:r>
              <a:rPr lang="ru-RU" sz="2500" dirty="0">
                <a:ea typeface="Lucida Grande" charset="0"/>
                <a:cs typeface="Lucida Grande" charset="0"/>
                <a:sym typeface="Lucida Grande" charset="0"/>
              </a:rPr>
              <a:t>.</a:t>
            </a:r>
            <a:endParaRPr lang="ru-RU" sz="25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2666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Пример наследования</a:t>
            </a:r>
            <a:endParaRPr lang="ru-RU" b="1" dirty="0"/>
          </a:p>
        </p:txBody>
      </p:sp>
      <p:pic>
        <p:nvPicPr>
          <p:cNvPr id="3074" name="Picture 2"/>
          <p:cNvPicPr>
            <a:picLocks noChangeAspect="1" noChangeArrowheads="1"/>
          </p:cNvPicPr>
          <p:nvPr/>
        </p:nvPicPr>
        <p:blipFill>
          <a:blip r:embed="rId2" cstate="print"/>
          <a:srcRect l="28641" t="14535" r="28750" b="33836"/>
          <a:stretch>
            <a:fillRect/>
          </a:stretch>
        </p:blipFill>
        <p:spPr bwMode="auto">
          <a:xfrm>
            <a:off x="2051720" y="1628800"/>
            <a:ext cx="5194920" cy="5035698"/>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1285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Структура наследования в </a:t>
            </a:r>
            <a:r>
              <a:rPr lang="en-US" b="1" dirty="0" smtClean="0"/>
              <a:t>Java</a:t>
            </a:r>
            <a:endParaRPr lang="ru-RU" b="1" dirty="0"/>
          </a:p>
        </p:txBody>
      </p:sp>
      <p:sp>
        <p:nvSpPr>
          <p:cNvPr id="3" name="Содержимое 2"/>
          <p:cNvSpPr>
            <a:spLocks noGrp="1"/>
          </p:cNvSpPr>
          <p:nvPr>
            <p:ph idx="1"/>
          </p:nvPr>
        </p:nvSpPr>
        <p:spPr>
          <a:xfrm>
            <a:off x="457200" y="1600201"/>
            <a:ext cx="8229600" cy="820688"/>
          </a:xfrm>
        </p:spPr>
        <p:style>
          <a:lnRef idx="2">
            <a:schemeClr val="accent1"/>
          </a:lnRef>
          <a:fillRef idx="1">
            <a:schemeClr val="lt1"/>
          </a:fillRef>
          <a:effectRef idx="0">
            <a:schemeClr val="accent1"/>
          </a:effectRef>
          <a:fontRef idx="minor">
            <a:schemeClr val="dk1"/>
          </a:fontRef>
        </p:style>
        <p:txBody>
          <a:bodyPr>
            <a:normAutofit/>
          </a:bodyPr>
          <a:lstStyle/>
          <a:p>
            <a:r>
              <a:rPr lang="ru-RU" sz="1800" dirty="0" smtClean="0"/>
              <a:t>Итак, наследование – это механизм, позволяющий наследовать от вышестоящего в иерархии класса все его возможности. </a:t>
            </a:r>
            <a:endParaRPr lang="ru-RU" sz="1800" dirty="0"/>
          </a:p>
        </p:txBody>
      </p:sp>
      <p:sp>
        <p:nvSpPr>
          <p:cNvPr id="28674" name="Rectangle 2"/>
          <p:cNvSpPr>
            <a:spLocks noChangeArrowheads="1"/>
          </p:cNvSpPr>
          <p:nvPr/>
        </p:nvSpPr>
        <p:spPr bwMode="auto">
          <a:xfrm>
            <a:off x="2771800" y="2887776"/>
            <a:ext cx="2808312" cy="14773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err="1" smtClean="0">
                <a:ln>
                  <a:noFill/>
                </a:ln>
                <a:solidFill>
                  <a:srgbClr val="006699"/>
                </a:solidFill>
                <a:effectLst/>
                <a:latin typeface="Consolas" pitchFamily="49" charset="0"/>
                <a:cs typeface="Arial" pitchFamily="34" charset="0"/>
              </a:rPr>
              <a:t>class</a:t>
            </a:r>
            <a:r>
              <a:rPr kumimoji="0" lang="ru-RU" sz="1600" b="0" i="0" u="none" strike="noStrike" cap="none" normalizeH="0" baseline="0" dirty="0" smtClean="0">
                <a:ln>
                  <a:noFill/>
                </a:ln>
                <a:solidFill>
                  <a:srgbClr val="000000"/>
                </a:solidFill>
                <a:effectLst/>
                <a:latin typeface="Consolas" pitchFamily="49" charset="0"/>
                <a:cs typeface="Arial" pitchFamily="34" charset="0"/>
              </a:rPr>
              <a:t> </a:t>
            </a:r>
            <a:r>
              <a:rPr lang="en-US" sz="1600" dirty="0" smtClean="0">
                <a:solidFill>
                  <a:srgbClr val="000000"/>
                </a:solidFill>
                <a:latin typeface="Consolas" pitchFamily="49" charset="0"/>
                <a:cs typeface="Arial" pitchFamily="34" charset="0"/>
              </a:rPr>
              <a:t>A</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Consolas" pitchFamily="49" charset="0"/>
                <a:cs typeface="Arial" pitchFamily="34" charset="0"/>
              </a:rPr>
              <a:t>   </a:t>
            </a:r>
            <a:r>
              <a:rPr kumimoji="0" lang="ru-RU" sz="1600" b="1" i="0" u="none" strike="noStrike" cap="none" normalizeH="0" baseline="0" dirty="0" err="1" smtClean="0">
                <a:ln>
                  <a:noFill/>
                </a:ln>
                <a:solidFill>
                  <a:srgbClr val="006699"/>
                </a:solidFill>
                <a:effectLst/>
                <a:latin typeface="Consolas" pitchFamily="49" charset="0"/>
                <a:cs typeface="Arial" pitchFamily="34" charset="0"/>
              </a:rPr>
              <a:t>int</a:t>
            </a:r>
            <a:r>
              <a:rPr kumimoji="0" lang="ru-RU" sz="1600" b="0" i="0" u="none" strike="noStrike" cap="none" normalizeH="0" baseline="0" dirty="0" smtClean="0">
                <a:ln>
                  <a:noFill/>
                </a:ln>
                <a:solidFill>
                  <a:srgbClr val="000000"/>
                </a:solidFill>
                <a:effectLst/>
                <a:latin typeface="Consolas" pitchFamily="49" charset="0"/>
                <a:cs typeface="Arial" pitchFamily="34" charset="0"/>
              </a:rPr>
              <a:t> </a:t>
            </a:r>
            <a:r>
              <a:rPr kumimoji="0" lang="ru-RU" sz="1600" b="0" i="0" u="none" strike="noStrike" cap="none" normalizeH="0" baseline="0" dirty="0" err="1" smtClean="0">
                <a:ln>
                  <a:noFill/>
                </a:ln>
                <a:solidFill>
                  <a:srgbClr val="000000"/>
                </a:solidFill>
                <a:effectLst/>
                <a:latin typeface="Consolas" pitchFamily="49" charset="0"/>
                <a:cs typeface="Arial" pitchFamily="34" charset="0"/>
              </a:rPr>
              <a:t>w</a:t>
            </a:r>
            <a:r>
              <a:rPr kumimoji="0" lang="ru-RU" sz="1600" b="0" i="0" u="none" strike="noStrike" cap="none" normalizeH="0" baseline="0" dirty="0" smtClean="0">
                <a:ln>
                  <a:noFill/>
                </a:ln>
                <a:solidFill>
                  <a:srgbClr val="000000"/>
                </a:solidFill>
                <a:effectLst/>
                <a:latin typeface="Consolas" pitchFamily="49" charset="0"/>
                <a:cs typeface="Arial" pitchFamily="34" charset="0"/>
              </a:rPr>
              <a:t>, </a:t>
            </a:r>
            <a:r>
              <a:rPr kumimoji="0" lang="ru-RU" sz="1600" b="0" i="0" u="none" strike="noStrike" cap="none" normalizeH="0" baseline="0" dirty="0" err="1" smtClean="0">
                <a:ln>
                  <a:noFill/>
                </a:ln>
                <a:solidFill>
                  <a:srgbClr val="000000"/>
                </a:solidFill>
                <a:effectLst/>
                <a:latin typeface="Consolas" pitchFamily="49" charset="0"/>
                <a:cs typeface="Arial" pitchFamily="34" charset="0"/>
              </a:rPr>
              <a:t>h</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Consolas" pitchFamily="49" charset="0"/>
                <a:cs typeface="Arial" pitchFamily="34" charset="0"/>
              </a:rPr>
              <a:t>   </a:t>
            </a:r>
            <a:r>
              <a:rPr kumimoji="0" lang="ru-RU" sz="1600" b="1" i="0" u="none" strike="noStrike" cap="none" normalizeH="0" baseline="0" dirty="0" err="1" smtClean="0">
                <a:ln>
                  <a:noFill/>
                </a:ln>
                <a:solidFill>
                  <a:srgbClr val="006699"/>
                </a:solidFill>
                <a:effectLst/>
                <a:latin typeface="Consolas" pitchFamily="49" charset="0"/>
                <a:cs typeface="Arial" pitchFamily="34" charset="0"/>
              </a:rPr>
              <a:t>int</a:t>
            </a:r>
            <a:r>
              <a:rPr kumimoji="0" lang="ru-RU" sz="1600" b="0" i="0" u="none" strike="noStrike" cap="none" normalizeH="0" baseline="0" dirty="0" smtClean="0">
                <a:ln>
                  <a:noFill/>
                </a:ln>
                <a:solidFill>
                  <a:srgbClr val="000000"/>
                </a:solidFill>
                <a:effectLst/>
                <a:latin typeface="Consolas" pitchFamily="49" charset="0"/>
                <a:cs typeface="Arial" pitchFamily="34" charset="0"/>
              </a:rPr>
              <a:t> </a:t>
            </a:r>
            <a:r>
              <a:rPr kumimoji="0" lang="ru-RU" sz="1600" b="0" i="0" u="none" strike="noStrike" cap="none" normalizeH="0" baseline="0" dirty="0" err="1" smtClean="0">
                <a:ln>
                  <a:noFill/>
                </a:ln>
                <a:solidFill>
                  <a:srgbClr val="000000"/>
                </a:solidFill>
                <a:effectLst/>
                <a:latin typeface="Consolas" pitchFamily="49" charset="0"/>
                <a:cs typeface="Arial" pitchFamily="34" charset="0"/>
              </a:rPr>
              <a:t>Area</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Consolas" pitchFamily="49" charset="0"/>
                <a:cs typeface="Arial" pitchFamily="34" charset="0"/>
              </a:rPr>
              <a:t>       </a:t>
            </a:r>
            <a:r>
              <a:rPr kumimoji="0" lang="ru-RU" sz="1600" b="1" i="0" u="none" strike="noStrike" cap="none" normalizeH="0" baseline="0" dirty="0" err="1" smtClean="0">
                <a:ln>
                  <a:noFill/>
                </a:ln>
                <a:solidFill>
                  <a:srgbClr val="006699"/>
                </a:solidFill>
                <a:effectLst/>
                <a:latin typeface="Consolas" pitchFamily="49" charset="0"/>
                <a:cs typeface="Arial" pitchFamily="34" charset="0"/>
              </a:rPr>
              <a:t>return</a:t>
            </a:r>
            <a:r>
              <a:rPr kumimoji="0" lang="ru-RU" sz="1600" b="0" i="0" u="none" strike="noStrike" cap="none" normalizeH="0" baseline="0" dirty="0" smtClean="0">
                <a:ln>
                  <a:noFill/>
                </a:ln>
                <a:solidFill>
                  <a:srgbClr val="000000"/>
                </a:solidFill>
                <a:effectLst/>
                <a:latin typeface="Consolas" pitchFamily="49" charset="0"/>
                <a:cs typeface="Arial" pitchFamily="34" charset="0"/>
              </a:rPr>
              <a:t> </a:t>
            </a:r>
            <a:r>
              <a:rPr kumimoji="0" lang="ru-RU" sz="1600" b="0" i="0" u="none" strike="noStrike" cap="none" normalizeH="0" baseline="0" dirty="0" err="1" smtClean="0">
                <a:ln>
                  <a:noFill/>
                </a:ln>
                <a:solidFill>
                  <a:srgbClr val="000000"/>
                </a:solidFill>
                <a:effectLst/>
                <a:latin typeface="Consolas" pitchFamily="49" charset="0"/>
                <a:cs typeface="Arial" pitchFamily="34" charset="0"/>
              </a:rPr>
              <a:t>w</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r>
              <a:rPr kumimoji="0" lang="ru-RU" sz="1600" b="0" i="0" u="none" strike="noStrike" cap="none" normalizeH="0" baseline="0" dirty="0" err="1" smtClean="0">
                <a:ln>
                  <a:noFill/>
                </a:ln>
                <a:solidFill>
                  <a:srgbClr val="000000"/>
                </a:solidFill>
                <a:effectLst/>
                <a:latin typeface="Consolas" pitchFamily="49" charset="0"/>
                <a:cs typeface="Arial" pitchFamily="34" charset="0"/>
              </a:rPr>
              <a:t>h</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Arial" pitchFamily="34" charset="0"/>
              </a:rPr>
              <a:t>   </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251520" y="4549770"/>
            <a:ext cx="843528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dirty="0" smtClean="0"/>
              <a:t>Чтобы создать подкласс класса </a:t>
            </a:r>
            <a:r>
              <a:rPr lang="en-US" b="1" dirty="0" smtClean="0"/>
              <a:t>A</a:t>
            </a:r>
            <a:r>
              <a:rPr lang="ru-RU" dirty="0" smtClean="0"/>
              <a:t>, необходимо отделить класс родитель и класс потомок словом «</a:t>
            </a:r>
            <a:r>
              <a:rPr lang="en-US" b="1" dirty="0" smtClean="0"/>
              <a:t>extends</a:t>
            </a:r>
            <a:r>
              <a:rPr lang="ru-RU" dirty="0" smtClean="0"/>
              <a:t>»</a:t>
            </a:r>
            <a:endParaRPr lang="ru-RU" dirty="0"/>
          </a:p>
        </p:txBody>
      </p:sp>
      <p:sp>
        <p:nvSpPr>
          <p:cNvPr id="28675" name="Rectangle 3"/>
          <p:cNvSpPr>
            <a:spLocks noChangeArrowheads="1"/>
          </p:cNvSpPr>
          <p:nvPr/>
        </p:nvSpPr>
        <p:spPr bwMode="auto">
          <a:xfrm>
            <a:off x="2915816" y="5598532"/>
            <a:ext cx="2304256" cy="73866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err="1" smtClean="0">
                <a:ln>
                  <a:noFill/>
                </a:ln>
                <a:solidFill>
                  <a:srgbClr val="006699"/>
                </a:solidFill>
                <a:effectLst/>
                <a:latin typeface="Consolas" pitchFamily="49" charset="0"/>
                <a:cs typeface="Arial" pitchFamily="34" charset="0"/>
              </a:rPr>
              <a:t>class</a:t>
            </a:r>
            <a:r>
              <a:rPr kumimoji="0" lang="ru-RU" sz="1600" b="0" i="0" u="none" strike="noStrike" cap="none" normalizeH="0" baseline="0" dirty="0" smtClean="0">
                <a:ln>
                  <a:noFill/>
                </a:ln>
                <a:solidFill>
                  <a:srgbClr val="000000"/>
                </a:solidFill>
                <a:effectLst/>
                <a:latin typeface="Consolas" pitchFamily="49" charset="0"/>
                <a:cs typeface="Arial" pitchFamily="34" charset="0"/>
              </a:rPr>
              <a:t> </a:t>
            </a:r>
            <a:r>
              <a:rPr kumimoji="0" lang="en-US" sz="1600" b="0" i="0" u="none" strike="noStrike" cap="none" normalizeH="0" baseline="0" dirty="0" smtClean="0">
                <a:ln>
                  <a:noFill/>
                </a:ln>
                <a:solidFill>
                  <a:srgbClr val="000000"/>
                </a:solidFill>
                <a:effectLst/>
                <a:latin typeface="Consolas" pitchFamily="49" charset="0"/>
                <a:cs typeface="Arial" pitchFamily="34" charset="0"/>
              </a:rPr>
              <a:t>B </a:t>
            </a:r>
            <a:r>
              <a:rPr lang="en-US" sz="1600" b="1" dirty="0" smtClean="0">
                <a:solidFill>
                  <a:srgbClr val="006699"/>
                </a:solidFill>
                <a:latin typeface="Consolas" pitchFamily="49" charset="0"/>
                <a:cs typeface="Arial" pitchFamily="34" charset="0"/>
              </a:rPr>
              <a:t>extends</a:t>
            </a:r>
            <a:r>
              <a:rPr kumimoji="0" lang="en-US" sz="1600" b="1" i="0" u="none" strike="noStrike" cap="none" normalizeH="0" baseline="0" dirty="0" smtClean="0">
                <a:ln>
                  <a:noFill/>
                </a:ln>
                <a:solidFill>
                  <a:srgbClr val="006699"/>
                </a:solidFill>
                <a:effectLst/>
                <a:latin typeface="Consolas" pitchFamily="49" charset="0"/>
                <a:cs typeface="Arial" pitchFamily="34" charset="0"/>
              </a:rPr>
              <a:t> A</a:t>
            </a: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Consolas" pitchFamily="49" charset="0"/>
                <a:cs typeface="Arial" pitchFamily="34" charset="0"/>
              </a:rPr>
              <a:t>   </a:t>
            </a:r>
            <a:r>
              <a:rPr kumimoji="0" lang="ru-RU" sz="1600" b="0" i="0" u="none" strike="noStrike" cap="none" normalizeH="0" baseline="0" dirty="0" smtClean="0">
                <a:ln>
                  <a:noFill/>
                </a:ln>
                <a:solidFill>
                  <a:srgbClr val="008200"/>
                </a:solidFill>
                <a:effectLst/>
                <a:latin typeface="Consolas" pitchFamily="49" charset="0"/>
                <a:cs typeface="Arial" pitchFamily="34" charset="0"/>
              </a:rPr>
              <a:t>// члены класса</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20479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sz="2400" b="1" dirty="0" smtClean="0"/>
              <a:t>«</a:t>
            </a:r>
            <a:r>
              <a:rPr lang="en-US" sz="2400" b="1" dirty="0" smtClean="0"/>
              <a:t>PROTECTED</a:t>
            </a:r>
            <a:r>
              <a:rPr lang="ru-RU" sz="2400" b="1" dirty="0" smtClean="0"/>
              <a:t>»</a:t>
            </a:r>
            <a:r>
              <a:rPr lang="en-US" sz="2400" b="1" dirty="0" smtClean="0"/>
              <a:t> - </a:t>
            </a:r>
            <a:r>
              <a:rPr lang="ru-RU" sz="2400" b="1" dirty="0" smtClean="0"/>
              <a:t>модификатор защищенного доступа</a:t>
            </a:r>
            <a:endParaRPr lang="ru-RU" sz="2400" b="1" dirty="0"/>
          </a:p>
        </p:txBody>
      </p:sp>
      <p:sp>
        <p:nvSpPr>
          <p:cNvPr id="8" name="TextBox 7"/>
          <p:cNvSpPr txBox="1"/>
          <p:nvPr/>
        </p:nvSpPr>
        <p:spPr>
          <a:xfrm>
            <a:off x="107504" y="1700808"/>
            <a:ext cx="8856984"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342900" indent="-342900" algn="just"/>
            <a:r>
              <a:rPr lang="en-US" sz="2400" dirty="0" smtClean="0"/>
              <a:t>	</a:t>
            </a:r>
            <a:r>
              <a:rPr lang="ru-RU" sz="2400" dirty="0" smtClean="0"/>
              <a:t>Методы и поля, объявленные с таким модификатором, как «</a:t>
            </a:r>
            <a:r>
              <a:rPr lang="en-US" sz="2400" dirty="0" smtClean="0"/>
              <a:t>protected</a:t>
            </a:r>
            <a:r>
              <a:rPr lang="ru-RU" sz="2400" dirty="0" smtClean="0"/>
              <a:t>» можно использовать только в подклассах, а так же классах находящихся в том же пакете. Как правило в большей степени используют этот  модификатор для методов, нежели для полей. Так как существует вероятность, когда без вашего ведома другие программисты будут использовать поля вашего </a:t>
            </a:r>
            <a:r>
              <a:rPr lang="ru-RU" sz="2400" dirty="0" err="1" smtClean="0"/>
              <a:t>супер</a:t>
            </a:r>
            <a:r>
              <a:rPr lang="ru-RU" sz="2400" dirty="0" smtClean="0"/>
              <a:t> класса в своих подклассах. После этого вы уже не сможете изменить реализацию класса не уведомив об этом других программистов.</a:t>
            </a:r>
            <a:endParaRPr lang="ru-RU" sz="2400" dirty="0"/>
          </a:p>
        </p:txBody>
      </p:sp>
    </p:spTree>
    <p:extLst>
      <p:ext uri="{BB962C8B-B14F-4D97-AF65-F5344CB8AC3E}">
        <p14:creationId xmlns:p14="http://schemas.microsoft.com/office/powerpoint/2010/main" val="189033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dirty="0" smtClean="0"/>
              <a:t>Применение модификаторов доступа</a:t>
            </a:r>
            <a:endParaRPr lang="ru-RU" dirty="0"/>
          </a:p>
        </p:txBody>
      </p:sp>
      <p:graphicFrame>
        <p:nvGraphicFramePr>
          <p:cNvPr id="5" name="Таблица 4"/>
          <p:cNvGraphicFramePr>
            <a:graphicFrameLocks noGrp="1"/>
          </p:cNvGraphicFramePr>
          <p:nvPr>
            <p:extLst/>
          </p:nvPr>
        </p:nvGraphicFramePr>
        <p:xfrm>
          <a:off x="611560" y="2132856"/>
          <a:ext cx="8208912" cy="2194560"/>
        </p:xfrm>
        <a:graphic>
          <a:graphicData uri="http://schemas.openxmlformats.org/drawingml/2006/table">
            <a:tbl>
              <a:tblPr/>
              <a:tblGrid>
                <a:gridCol w="3120580">
                  <a:extLst>
                    <a:ext uri="{9D8B030D-6E8A-4147-A177-3AD203B41FA5}">
                      <a16:colId xmlns:a16="http://schemas.microsoft.com/office/drawing/2014/main" val="20000"/>
                    </a:ext>
                  </a:extLst>
                </a:gridCol>
                <a:gridCol w="1272083">
                  <a:extLst>
                    <a:ext uri="{9D8B030D-6E8A-4147-A177-3AD203B41FA5}">
                      <a16:colId xmlns:a16="http://schemas.microsoft.com/office/drawing/2014/main" val="20001"/>
                    </a:ext>
                  </a:extLst>
                </a:gridCol>
                <a:gridCol w="1272083">
                  <a:extLst>
                    <a:ext uri="{9D8B030D-6E8A-4147-A177-3AD203B41FA5}">
                      <a16:colId xmlns:a16="http://schemas.microsoft.com/office/drawing/2014/main" val="20002"/>
                    </a:ext>
                  </a:extLst>
                </a:gridCol>
                <a:gridCol w="1272083">
                  <a:extLst>
                    <a:ext uri="{9D8B030D-6E8A-4147-A177-3AD203B41FA5}">
                      <a16:colId xmlns:a16="http://schemas.microsoft.com/office/drawing/2014/main" val="20003"/>
                    </a:ext>
                  </a:extLst>
                </a:gridCol>
                <a:gridCol w="1272083">
                  <a:extLst>
                    <a:ext uri="{9D8B030D-6E8A-4147-A177-3AD203B41FA5}">
                      <a16:colId xmlns:a16="http://schemas.microsoft.com/office/drawing/2014/main" val="20004"/>
                    </a:ext>
                  </a:extLst>
                </a:gridCol>
              </a:tblGrid>
              <a:tr h="0">
                <a:tc rowSpan="2">
                  <a:txBody>
                    <a:bodyPr/>
                    <a:lstStyle/>
                    <a:p>
                      <a:pPr algn="ctr"/>
                      <a:endParaRPr lang="ru-RU" b="1" dirty="0" smtClean="0"/>
                    </a:p>
                    <a:p>
                      <a:pPr algn="ctr"/>
                      <a:r>
                        <a:rPr lang="ru-RU" b="1" dirty="0" smtClean="0"/>
                        <a:t>Модификатор </a:t>
                      </a:r>
                      <a:r>
                        <a:rPr lang="ru-RU" b="1" dirty="0"/>
                        <a:t>доступа</a:t>
                      </a:r>
                    </a:p>
                  </a:txBody>
                  <a:tcPr anchor="ctr">
                    <a:lnL>
                      <a:noFill/>
                    </a:lnL>
                    <a:lnR>
                      <a:noFill/>
                    </a:lnR>
                    <a:lnT>
                      <a:noFill/>
                    </a:lnT>
                    <a:lnB>
                      <a:noFill/>
                    </a:lnB>
                    <a:solidFill>
                      <a:srgbClr val="F5F6F7"/>
                    </a:solidFill>
                  </a:tcPr>
                </a:tc>
                <a:tc gridSpan="4">
                  <a:txBody>
                    <a:bodyPr/>
                    <a:lstStyle/>
                    <a:p>
                      <a:pPr algn="ctr"/>
                      <a:r>
                        <a:rPr lang="ru-RU" sz="2400" b="1" i="1" dirty="0"/>
                        <a:t>Область видимости</a:t>
                      </a:r>
                    </a:p>
                  </a:txBody>
                  <a:tcPr anchor="ctr">
                    <a:lnL>
                      <a:noFill/>
                    </a:lnL>
                    <a:lnR>
                      <a:noFill/>
                    </a:lnR>
                    <a:lnT>
                      <a:noFill/>
                    </a:lnT>
                    <a:lnB>
                      <a:noFill/>
                    </a:lnB>
                    <a:solidFill>
                      <a:srgbClr val="F5F6F7"/>
                    </a:solid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0">
                <a:tc vMerge="1">
                  <a:txBody>
                    <a:bodyPr/>
                    <a:lstStyle/>
                    <a:p>
                      <a:endParaRPr lang="ru-RU"/>
                    </a:p>
                  </a:txBody>
                  <a:tcPr/>
                </a:tc>
                <a:tc>
                  <a:txBody>
                    <a:bodyPr/>
                    <a:lstStyle/>
                    <a:p>
                      <a:pPr algn="ctr"/>
                      <a:r>
                        <a:rPr lang="ru-RU" b="1"/>
                        <a:t>класс</a:t>
                      </a:r>
                      <a:endParaRPr lang="ru-RU"/>
                    </a:p>
                  </a:txBody>
                  <a:tcPr anchor="ctr">
                    <a:lnL>
                      <a:noFill/>
                    </a:lnL>
                    <a:lnR>
                      <a:noFill/>
                    </a:lnR>
                    <a:lnT>
                      <a:noFill/>
                    </a:lnT>
                    <a:lnB>
                      <a:noFill/>
                    </a:lnB>
                    <a:solidFill>
                      <a:srgbClr val="F5F6F7"/>
                    </a:solidFill>
                  </a:tcPr>
                </a:tc>
                <a:tc>
                  <a:txBody>
                    <a:bodyPr/>
                    <a:lstStyle/>
                    <a:p>
                      <a:pPr algn="ctr"/>
                      <a:r>
                        <a:rPr lang="ru-RU" b="1" dirty="0"/>
                        <a:t>пакет</a:t>
                      </a:r>
                      <a:endParaRPr lang="ru-RU" dirty="0"/>
                    </a:p>
                  </a:txBody>
                  <a:tcPr anchor="ctr">
                    <a:lnL>
                      <a:noFill/>
                    </a:lnL>
                    <a:lnR>
                      <a:noFill/>
                    </a:lnR>
                    <a:lnT>
                      <a:noFill/>
                    </a:lnT>
                    <a:lnB>
                      <a:noFill/>
                    </a:lnB>
                    <a:solidFill>
                      <a:srgbClr val="F5F6F7"/>
                    </a:solidFill>
                  </a:tcPr>
                </a:tc>
                <a:tc>
                  <a:txBody>
                    <a:bodyPr/>
                    <a:lstStyle/>
                    <a:p>
                      <a:pPr algn="ctr"/>
                      <a:r>
                        <a:rPr lang="ru-RU" b="1"/>
                        <a:t>класс наследник</a:t>
                      </a:r>
                      <a:endParaRPr lang="ru-RU"/>
                    </a:p>
                  </a:txBody>
                  <a:tcPr anchor="ctr">
                    <a:lnL>
                      <a:noFill/>
                    </a:lnL>
                    <a:lnR>
                      <a:noFill/>
                    </a:lnR>
                    <a:lnT>
                      <a:noFill/>
                    </a:lnT>
                    <a:lnB>
                      <a:noFill/>
                    </a:lnB>
                    <a:solidFill>
                      <a:srgbClr val="F5F6F7"/>
                    </a:solidFill>
                  </a:tcPr>
                </a:tc>
                <a:tc>
                  <a:txBody>
                    <a:bodyPr/>
                    <a:lstStyle/>
                    <a:p>
                      <a:pPr algn="ctr"/>
                      <a:r>
                        <a:rPr lang="ru-RU" b="1" dirty="0"/>
                        <a:t>другие пакеты</a:t>
                      </a:r>
                      <a:endParaRPr lang="ru-RU" dirty="0"/>
                    </a:p>
                  </a:txBody>
                  <a:tcPr anchor="ctr">
                    <a:lnL>
                      <a:noFill/>
                    </a:lnL>
                    <a:lnR>
                      <a:noFill/>
                    </a:lnR>
                    <a:lnT>
                      <a:noFill/>
                    </a:lnT>
                    <a:lnB>
                      <a:noFill/>
                    </a:lnB>
                    <a:solidFill>
                      <a:srgbClr val="F5F6F7"/>
                    </a:solidFill>
                  </a:tcPr>
                </a:tc>
                <a:extLst>
                  <a:ext uri="{0D108BD9-81ED-4DB2-BD59-A6C34878D82A}">
                    <a16:rowId xmlns:a16="http://schemas.microsoft.com/office/drawing/2014/main" val="10001"/>
                  </a:ext>
                </a:extLst>
              </a:tr>
              <a:tr h="0">
                <a:tc>
                  <a:txBody>
                    <a:bodyPr/>
                    <a:lstStyle/>
                    <a:p>
                      <a:pPr algn="ctr"/>
                      <a:r>
                        <a:rPr lang="en-US" dirty="0"/>
                        <a:t>public</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extLst>
                  <a:ext uri="{0D108BD9-81ED-4DB2-BD59-A6C34878D82A}">
                    <a16:rowId xmlns:a16="http://schemas.microsoft.com/office/drawing/2014/main" val="10002"/>
                  </a:ext>
                </a:extLst>
              </a:tr>
              <a:tr h="0">
                <a:tc>
                  <a:txBody>
                    <a:bodyPr/>
                    <a:lstStyle/>
                    <a:p>
                      <a:pPr algn="ctr"/>
                      <a:r>
                        <a:rPr lang="en-US" dirty="0"/>
                        <a:t>protected</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smtClean="0"/>
                        <a:t>Да</a:t>
                      </a:r>
                      <a:endParaRPr lang="ru-RU" dirty="0"/>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extLst>
                  <a:ext uri="{0D108BD9-81ED-4DB2-BD59-A6C34878D82A}">
                    <a16:rowId xmlns:a16="http://schemas.microsoft.com/office/drawing/2014/main" val="10003"/>
                  </a:ext>
                </a:extLst>
              </a:tr>
              <a:tr h="0">
                <a:tc>
                  <a:txBody>
                    <a:bodyPr/>
                    <a:lstStyle/>
                    <a:p>
                      <a:pPr algn="ctr"/>
                      <a:r>
                        <a:rPr lang="en-US" dirty="0" smtClean="0"/>
                        <a:t>private</a:t>
                      </a:r>
                      <a:endParaRPr lang="en-US" dirty="0"/>
                    </a:p>
                  </a:txBody>
                  <a:tcPr anchor="ctr">
                    <a:lnL>
                      <a:noFill/>
                    </a:lnL>
                    <a:lnR>
                      <a:noFill/>
                    </a:lnR>
                    <a:lnT>
                      <a:noFill/>
                    </a:lnT>
                    <a:lnB>
                      <a:noFill/>
                    </a:lnB>
                    <a:solidFill>
                      <a:srgbClr val="F5F6F7"/>
                    </a:solidFill>
                  </a:tcPr>
                </a:tc>
                <a:tc>
                  <a:txBody>
                    <a:bodyPr/>
                    <a:lstStyle/>
                    <a:p>
                      <a:pPr algn="ctr"/>
                      <a:r>
                        <a:rPr lang="ru-RU" dirty="0" smtClean="0"/>
                        <a:t>Да</a:t>
                      </a:r>
                      <a:endParaRPr lang="ru-RU" dirty="0"/>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9176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style>
          <a:lnRef idx="2">
            <a:schemeClr val="accent1"/>
          </a:lnRef>
          <a:fillRef idx="1">
            <a:schemeClr val="lt1"/>
          </a:fillRef>
          <a:effectRef idx="0">
            <a:schemeClr val="accent1"/>
          </a:effectRef>
          <a:fontRef idx="minor">
            <a:schemeClr val="dk1"/>
          </a:fontRef>
        </p:style>
        <p:txBody>
          <a:bodyPr>
            <a:normAutofit/>
          </a:bodyPr>
          <a:lstStyle/>
          <a:p>
            <a:r>
              <a:rPr lang="ru-RU" dirty="0" smtClean="0"/>
              <a:t>Ключевое слово </a:t>
            </a:r>
            <a:r>
              <a:rPr lang="ru-RU" b="1" dirty="0" smtClean="0"/>
              <a:t>«</a:t>
            </a:r>
            <a:r>
              <a:rPr lang="en-US" b="1" dirty="0" smtClean="0"/>
              <a:t>super</a:t>
            </a:r>
            <a:r>
              <a:rPr lang="ru-RU" b="1" dirty="0" smtClean="0"/>
              <a:t>»</a:t>
            </a:r>
            <a:endParaRPr lang="ru-RU" b="1" dirty="0"/>
          </a:p>
        </p:txBody>
      </p:sp>
      <p:sp>
        <p:nvSpPr>
          <p:cNvPr id="5" name="TextBox 4"/>
          <p:cNvSpPr txBox="1"/>
          <p:nvPr/>
        </p:nvSpPr>
        <p:spPr>
          <a:xfrm>
            <a:off x="539552" y="1340768"/>
            <a:ext cx="8424936"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ru-RU" dirty="0" smtClean="0"/>
              <a:t>Ключевое </a:t>
            </a:r>
            <a:r>
              <a:rPr lang="ru-RU" b="1" dirty="0" smtClean="0"/>
              <a:t>слово </a:t>
            </a:r>
            <a:r>
              <a:rPr lang="ru-RU" b="1" dirty="0" err="1" smtClean="0"/>
              <a:t>super</a:t>
            </a:r>
            <a:r>
              <a:rPr lang="ru-RU" b="1" dirty="0" smtClean="0"/>
              <a:t>() </a:t>
            </a:r>
            <a:r>
              <a:rPr lang="ru-RU" dirty="0" smtClean="0"/>
              <a:t>являет собой ссылку на базовый класс, которую можно использовать в дочерних классах. В основном используется для вызова методов родительского класса. К примеру чтобы не потерять функциональность, можно использовать его для вызова конструктора базового класса с параметрами:</a:t>
            </a:r>
            <a:endParaRPr lang="ru-RU" dirty="0"/>
          </a:p>
        </p:txBody>
      </p:sp>
      <p:graphicFrame>
        <p:nvGraphicFramePr>
          <p:cNvPr id="6" name="Таблица 5"/>
          <p:cNvGraphicFramePr>
            <a:graphicFrameLocks noGrp="1"/>
          </p:cNvGraphicFramePr>
          <p:nvPr/>
        </p:nvGraphicFramePr>
        <p:xfrm>
          <a:off x="395536" y="2708920"/>
          <a:ext cx="8568951" cy="4023360"/>
        </p:xfrm>
        <a:graphic>
          <a:graphicData uri="http://schemas.openxmlformats.org/drawingml/2006/table">
            <a:tbl>
              <a:tblPr/>
              <a:tblGrid>
                <a:gridCol w="2078756">
                  <a:extLst>
                    <a:ext uri="{9D8B030D-6E8A-4147-A177-3AD203B41FA5}">
                      <a16:colId xmlns:a16="http://schemas.microsoft.com/office/drawing/2014/main" val="20000"/>
                    </a:ext>
                  </a:extLst>
                </a:gridCol>
                <a:gridCol w="6490195">
                  <a:extLst>
                    <a:ext uri="{9D8B030D-6E8A-4147-A177-3AD203B41FA5}">
                      <a16:colId xmlns:a16="http://schemas.microsoft.com/office/drawing/2014/main" val="20001"/>
                    </a:ext>
                  </a:extLst>
                </a:gridCol>
              </a:tblGrid>
              <a:tr h="3036927">
                <a:tc>
                  <a:txBody>
                    <a:bodyPr/>
                    <a:lstStyle/>
                    <a:p>
                      <a:pPr algn="r" fontAlgn="t"/>
                      <a:endParaRPr lang="ru-RU" sz="1000" b="0" i="0" dirty="0">
                        <a:latin typeface="verdana"/>
                      </a:endParaRPr>
                    </a:p>
                  </a:txBody>
                  <a:tcPr marL="19050" marR="19050">
                    <a:lnL>
                      <a:noFill/>
                    </a:lnL>
                    <a:lnR>
                      <a:noFill/>
                    </a:lnR>
                    <a:lnT>
                      <a:noFill/>
                    </a:lnT>
                    <a:lnB>
                      <a:noFill/>
                    </a:lnB>
                    <a:solidFill>
                      <a:srgbClr val="F4F4F4"/>
                    </a:solidFill>
                  </a:tcPr>
                </a:tc>
                <a:tc>
                  <a:txBody>
                    <a:bodyPr/>
                    <a:lstStyle/>
                    <a:p>
                      <a:pPr fontAlgn="t"/>
                      <a:r>
                        <a:rPr lang="en-US" sz="1300" b="1" i="0" dirty="0">
                          <a:solidFill>
                            <a:srgbClr val="000000"/>
                          </a:solidFill>
                          <a:latin typeface="Courier New"/>
                        </a:rPr>
                        <a:t>class</a:t>
                      </a:r>
                      <a:r>
                        <a:rPr lang="en-US" sz="1300" b="0" i="0" dirty="0">
                          <a:latin typeface="Courier New"/>
                        </a:rPr>
                        <a:t> A </a:t>
                      </a:r>
                      <a:r>
                        <a:rPr lang="en-US" sz="1300" b="0" i="0" dirty="0">
                          <a:solidFill>
                            <a:srgbClr val="009900"/>
                          </a:solidFill>
                          <a:latin typeface="Courier New"/>
                        </a:rPr>
                        <a:t>{</a:t>
                      </a:r>
                      <a:r>
                        <a:rPr lang="en-US" sz="1300" b="0" i="0" dirty="0">
                          <a:latin typeface="Courier New"/>
                        </a:rPr>
                        <a:t>   </a:t>
                      </a:r>
                      <a:endParaRPr lang="en-US" sz="1300" b="0" i="0" dirty="0" smtClean="0">
                        <a:latin typeface="Courier New"/>
                      </a:endParaRPr>
                    </a:p>
                    <a:p>
                      <a:pPr fontAlgn="t"/>
                      <a:r>
                        <a:rPr lang="en-US" sz="1300" b="0" i="0" dirty="0">
                          <a:latin typeface="Courier New"/>
                        </a:rPr>
                        <a:t>  </a:t>
                      </a:r>
                      <a:r>
                        <a:rPr lang="en-US" sz="1300" b="1" i="0" dirty="0">
                          <a:solidFill>
                            <a:srgbClr val="000000"/>
                          </a:solidFill>
                          <a:latin typeface="Courier New"/>
                        </a:rPr>
                        <a:t>private</a:t>
                      </a:r>
                      <a:r>
                        <a:rPr lang="en-US" sz="1300" b="0" i="0" dirty="0">
                          <a:latin typeface="Courier New"/>
                        </a:rPr>
                        <a:t> </a:t>
                      </a:r>
                      <a:r>
                        <a:rPr lang="en-US" sz="1300" b="1" i="0" dirty="0" err="1">
                          <a:solidFill>
                            <a:srgbClr val="006600"/>
                          </a:solidFill>
                          <a:latin typeface="Courier New"/>
                        </a:rPr>
                        <a:t>int</a:t>
                      </a:r>
                      <a:r>
                        <a:rPr lang="en-US" sz="1300" b="0" i="0" dirty="0">
                          <a:latin typeface="Courier New"/>
                        </a:rPr>
                        <a:t> value</a:t>
                      </a:r>
                      <a:r>
                        <a:rPr lang="en-US" sz="1300" b="0" i="0" dirty="0" smtClean="0">
                          <a:solidFill>
                            <a:srgbClr val="339933"/>
                          </a:solidFill>
                          <a:latin typeface="Courier New"/>
                        </a:rPr>
                        <a:t>;</a:t>
                      </a:r>
                    </a:p>
                    <a:p>
                      <a:pPr fontAlgn="t"/>
                      <a:r>
                        <a:rPr lang="en-US" sz="1300" b="0" i="0" dirty="0" smtClean="0">
                          <a:latin typeface="Courier New"/>
                        </a:rPr>
                        <a:t> </a:t>
                      </a:r>
                      <a:r>
                        <a:rPr lang="en-US" sz="1300" b="0" i="0" dirty="0">
                          <a:latin typeface="Courier New"/>
                        </a:rPr>
                        <a:t>    </a:t>
                      </a:r>
                      <a:r>
                        <a:rPr lang="en-US" sz="1300" b="1" i="0" dirty="0">
                          <a:solidFill>
                            <a:srgbClr val="000000"/>
                          </a:solidFill>
                          <a:latin typeface="Courier New"/>
                        </a:rPr>
                        <a:t>public</a:t>
                      </a:r>
                      <a:r>
                        <a:rPr lang="en-US" sz="1300" b="0" i="0" dirty="0">
                          <a:latin typeface="Courier New"/>
                        </a:rPr>
                        <a:t> A</a:t>
                      </a:r>
                      <a:r>
                        <a:rPr lang="en-US" sz="1300" b="0" i="0" dirty="0">
                          <a:solidFill>
                            <a:srgbClr val="009900"/>
                          </a:solidFill>
                          <a:latin typeface="Courier New"/>
                        </a:rPr>
                        <a:t>()</a:t>
                      </a:r>
                      <a:r>
                        <a:rPr lang="en-US" sz="1300" b="0" i="0" dirty="0">
                          <a:latin typeface="Courier New"/>
                        </a:rPr>
                        <a:t> </a:t>
                      </a:r>
                      <a:r>
                        <a:rPr lang="en-US" sz="1300" b="0" i="0" dirty="0" smtClean="0">
                          <a:solidFill>
                            <a:srgbClr val="009900"/>
                          </a:solidFill>
                          <a:latin typeface="Courier New"/>
                        </a:rPr>
                        <a:t>{</a:t>
                      </a:r>
                      <a:r>
                        <a:rPr lang="en-US" sz="1300" b="0" i="0" dirty="0" smtClean="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0" i="0" dirty="0">
                          <a:latin typeface="Courier New"/>
                        </a:rPr>
                        <a:t>    </a:t>
                      </a:r>
                      <a:r>
                        <a:rPr lang="en-US" sz="1300" b="1" i="0" dirty="0">
                          <a:solidFill>
                            <a:srgbClr val="000000"/>
                          </a:solidFill>
                          <a:latin typeface="Courier New"/>
                        </a:rPr>
                        <a:t>public</a:t>
                      </a:r>
                      <a:r>
                        <a:rPr lang="en-US" sz="1300" b="0" i="0" dirty="0">
                          <a:latin typeface="Courier New"/>
                        </a:rPr>
                        <a:t> A</a:t>
                      </a:r>
                      <a:r>
                        <a:rPr lang="en-US" sz="1300" b="0" i="0" dirty="0">
                          <a:solidFill>
                            <a:srgbClr val="009900"/>
                          </a:solidFill>
                          <a:latin typeface="Courier New"/>
                        </a:rPr>
                        <a:t>(</a:t>
                      </a:r>
                      <a:r>
                        <a:rPr lang="en-US" sz="1300" b="1" i="0" dirty="0" err="1">
                          <a:solidFill>
                            <a:srgbClr val="006600"/>
                          </a:solidFill>
                          <a:latin typeface="Courier New"/>
                        </a:rPr>
                        <a:t>int</a:t>
                      </a:r>
                      <a:r>
                        <a:rPr lang="en-US" sz="1300" b="0" i="0" dirty="0">
                          <a:latin typeface="Courier New"/>
                        </a:rPr>
                        <a:t> </a:t>
                      </a:r>
                      <a:r>
                        <a:rPr lang="en-US" sz="1300" b="0" i="0" dirty="0" err="1">
                          <a:latin typeface="Courier New"/>
                        </a:rPr>
                        <a:t>val</a:t>
                      </a:r>
                      <a:r>
                        <a:rPr lang="en-US" sz="1300" b="0" i="0" dirty="0">
                          <a:solidFill>
                            <a:srgbClr val="009900"/>
                          </a:solidFill>
                          <a:latin typeface="Courier New"/>
                        </a:rPr>
                        <a:t>)</a:t>
                      </a:r>
                      <a:r>
                        <a:rPr lang="en-US" sz="1300" b="0" i="0" dirty="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0" i="0" dirty="0">
                          <a:latin typeface="Courier New"/>
                        </a:rPr>
                        <a:t>    </a:t>
                      </a:r>
                      <a:r>
                        <a:rPr lang="en-US" sz="1300" b="0" i="0" dirty="0" smtClean="0">
                          <a:latin typeface="Courier New"/>
                        </a:rPr>
                        <a:t>    value </a:t>
                      </a:r>
                      <a:r>
                        <a:rPr lang="en-US" sz="1300" b="0" i="0" dirty="0">
                          <a:latin typeface="Courier New"/>
                        </a:rPr>
                        <a:t>= </a:t>
                      </a:r>
                      <a:r>
                        <a:rPr lang="en-US" sz="1300" b="0" i="0" dirty="0" err="1">
                          <a:latin typeface="Courier New"/>
                        </a:rPr>
                        <a:t>val</a:t>
                      </a:r>
                      <a:r>
                        <a:rPr lang="en-US" sz="1300" b="0" i="0" dirty="0" smtClean="0">
                          <a:solidFill>
                            <a:srgbClr val="339933"/>
                          </a:solidFill>
                          <a:latin typeface="Courier New"/>
                        </a:rPr>
                        <a:t>;</a:t>
                      </a:r>
                    </a:p>
                    <a:p>
                      <a:pPr fontAlgn="t"/>
                      <a:r>
                        <a:rPr lang="en-US" sz="1300" b="0" i="0" dirty="0" smtClean="0">
                          <a:latin typeface="Courier New"/>
                        </a:rPr>
                        <a:t> </a:t>
                      </a:r>
                      <a:r>
                        <a:rPr lang="en-US" sz="1300" b="0" i="0" dirty="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1" i="0" dirty="0">
                          <a:solidFill>
                            <a:srgbClr val="000000"/>
                          </a:solidFill>
                          <a:latin typeface="Courier New"/>
                        </a:rPr>
                        <a:t>public</a:t>
                      </a:r>
                      <a:r>
                        <a:rPr lang="en-US" sz="1300" b="0" i="0" dirty="0">
                          <a:latin typeface="Courier New"/>
                        </a:rPr>
                        <a:t> </a:t>
                      </a:r>
                      <a:r>
                        <a:rPr lang="en-US" sz="1300" b="1" i="0" dirty="0">
                          <a:solidFill>
                            <a:srgbClr val="000000"/>
                          </a:solidFill>
                          <a:latin typeface="Courier New"/>
                        </a:rPr>
                        <a:t>class</a:t>
                      </a:r>
                      <a:r>
                        <a:rPr lang="en-US" sz="1300" b="0" i="0" dirty="0">
                          <a:latin typeface="Courier New"/>
                        </a:rPr>
                        <a:t> B </a:t>
                      </a:r>
                      <a:r>
                        <a:rPr lang="en-US" sz="1300" b="1" i="0" dirty="0">
                          <a:solidFill>
                            <a:srgbClr val="000000"/>
                          </a:solidFill>
                          <a:latin typeface="Courier New"/>
                        </a:rPr>
                        <a:t>extends</a:t>
                      </a:r>
                      <a:r>
                        <a:rPr lang="en-US" sz="1300" b="0" i="0" dirty="0">
                          <a:latin typeface="Courier New"/>
                        </a:rPr>
                        <a:t> A </a:t>
                      </a:r>
                      <a:r>
                        <a:rPr lang="en-US" sz="1300" b="0" i="0" dirty="0" smtClean="0">
                          <a:solidFill>
                            <a:srgbClr val="009900"/>
                          </a:solidFill>
                          <a:latin typeface="Courier New"/>
                        </a:rPr>
                        <a:t>{</a:t>
                      </a:r>
                    </a:p>
                    <a:p>
                      <a:pPr fontAlgn="t"/>
                      <a:r>
                        <a:rPr lang="en-US" sz="1300" b="0" i="0" dirty="0" smtClean="0">
                          <a:latin typeface="Courier New"/>
                        </a:rPr>
                        <a:t>     </a:t>
                      </a:r>
                      <a:r>
                        <a:rPr lang="en-US" sz="1300" b="1" i="0" dirty="0" smtClean="0">
                          <a:solidFill>
                            <a:srgbClr val="000000"/>
                          </a:solidFill>
                          <a:latin typeface="Courier New"/>
                        </a:rPr>
                        <a:t>public</a:t>
                      </a:r>
                      <a:r>
                        <a:rPr lang="en-US" sz="1300" b="0" i="0" dirty="0" smtClean="0">
                          <a:latin typeface="Courier New"/>
                        </a:rPr>
                        <a:t> B</a:t>
                      </a:r>
                      <a:r>
                        <a:rPr lang="en-US" sz="1300" b="0" i="0" dirty="0" smtClean="0">
                          <a:solidFill>
                            <a:srgbClr val="009900"/>
                          </a:solidFill>
                          <a:latin typeface="Courier New"/>
                        </a:rPr>
                        <a:t>(){</a:t>
                      </a:r>
                    </a:p>
                    <a:p>
                      <a:pPr fontAlgn="t"/>
                      <a:r>
                        <a:rPr lang="en-US" sz="1300" b="0" i="0" dirty="0" smtClean="0">
                          <a:solidFill>
                            <a:srgbClr val="009900"/>
                          </a:solidFill>
                          <a:latin typeface="Courier New"/>
                        </a:rPr>
                        <a:t>    </a:t>
                      </a:r>
                      <a:r>
                        <a:rPr lang="en-US" sz="1300" b="0" i="0" dirty="0" smtClean="0">
                          <a:latin typeface="Courier New"/>
                        </a:rPr>
                        <a:t>     </a:t>
                      </a:r>
                      <a:r>
                        <a:rPr lang="en-US" sz="1300" b="1" i="0" dirty="0" smtClean="0">
                          <a:solidFill>
                            <a:srgbClr val="000000"/>
                          </a:solidFill>
                          <a:latin typeface="Courier New"/>
                        </a:rPr>
                        <a:t>super</a:t>
                      </a:r>
                      <a:r>
                        <a:rPr lang="en-US" sz="1300" b="0" i="0" dirty="0" smtClean="0">
                          <a:solidFill>
                            <a:srgbClr val="009900"/>
                          </a:solidFill>
                          <a:latin typeface="Courier New"/>
                        </a:rPr>
                        <a:t>()</a:t>
                      </a:r>
                      <a:r>
                        <a:rPr lang="en-US" sz="1300" b="0" i="0" dirty="0" smtClean="0">
                          <a:solidFill>
                            <a:srgbClr val="339933"/>
                          </a:solidFill>
                          <a:latin typeface="Courier New"/>
                        </a:rPr>
                        <a:t>;</a:t>
                      </a:r>
                    </a:p>
                    <a:p>
                      <a:pPr fontAlgn="t"/>
                      <a:r>
                        <a:rPr lang="en-US" sz="1300" b="0" i="0" dirty="0" smtClean="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1" i="0" dirty="0" smtClean="0">
                          <a:solidFill>
                            <a:srgbClr val="000000"/>
                          </a:solidFill>
                          <a:latin typeface="Courier New"/>
                        </a:rPr>
                        <a:t>public</a:t>
                      </a:r>
                      <a:r>
                        <a:rPr lang="en-US" sz="1300" b="0" i="0" dirty="0" smtClean="0">
                          <a:latin typeface="Courier New"/>
                        </a:rPr>
                        <a:t> B</a:t>
                      </a:r>
                      <a:r>
                        <a:rPr lang="en-US" sz="1300" b="0" i="0" dirty="0" smtClean="0">
                          <a:solidFill>
                            <a:srgbClr val="009900"/>
                          </a:solidFill>
                          <a:latin typeface="Courier New"/>
                        </a:rPr>
                        <a:t>(</a:t>
                      </a:r>
                      <a:r>
                        <a:rPr lang="en-US" sz="1300" b="1" i="0" dirty="0" err="1" smtClean="0">
                          <a:solidFill>
                            <a:srgbClr val="006600"/>
                          </a:solidFill>
                          <a:latin typeface="Courier New"/>
                        </a:rPr>
                        <a:t>int</a:t>
                      </a:r>
                      <a:r>
                        <a:rPr lang="en-US" sz="1300" b="0" i="0" baseline="0" dirty="0" smtClean="0">
                          <a:solidFill>
                            <a:schemeClr val="tx1"/>
                          </a:solidFill>
                          <a:latin typeface="Courier New"/>
                        </a:rPr>
                        <a:t> </a:t>
                      </a:r>
                      <a:r>
                        <a:rPr lang="en-US" sz="1300" b="0" i="0" dirty="0" err="1" smtClean="0">
                          <a:latin typeface="Courier New"/>
                        </a:rPr>
                        <a:t>val</a:t>
                      </a:r>
                      <a:r>
                        <a:rPr lang="en-US" sz="1300" b="0" i="0" dirty="0" smtClean="0">
                          <a:solidFill>
                            <a:srgbClr val="009900"/>
                          </a:solidFill>
                          <a:latin typeface="Courier New"/>
                        </a:rPr>
                        <a:t>){</a:t>
                      </a:r>
                    </a:p>
                    <a:p>
                      <a:pPr fontAlgn="t"/>
                      <a:r>
                        <a:rPr lang="en-US" sz="1300" b="0" i="0" dirty="0" smtClean="0">
                          <a:latin typeface="Courier New"/>
                        </a:rPr>
                        <a:t> </a:t>
                      </a:r>
                      <a:r>
                        <a:rPr lang="en-US" sz="1300" b="0" i="0" baseline="0" dirty="0" smtClean="0">
                          <a:solidFill>
                            <a:srgbClr val="009900"/>
                          </a:solidFill>
                          <a:latin typeface="Courier New"/>
                        </a:rPr>
                        <a:t> </a:t>
                      </a:r>
                      <a:r>
                        <a:rPr lang="en-US" sz="1300" b="0" i="0" dirty="0" smtClean="0">
                          <a:latin typeface="Courier New"/>
                        </a:rPr>
                        <a:t> </a:t>
                      </a:r>
                      <a:r>
                        <a:rPr lang="en-US" sz="1300" b="0" i="0" dirty="0">
                          <a:latin typeface="Courier New"/>
                        </a:rPr>
                        <a:t>    </a:t>
                      </a:r>
                      <a:r>
                        <a:rPr lang="en-US" sz="1300" b="1" i="0" dirty="0">
                          <a:solidFill>
                            <a:srgbClr val="000000"/>
                          </a:solidFill>
                          <a:latin typeface="Courier New"/>
                        </a:rPr>
                        <a:t>super</a:t>
                      </a:r>
                      <a:r>
                        <a:rPr lang="en-US" sz="1300" b="0" i="0" dirty="0">
                          <a:solidFill>
                            <a:srgbClr val="009900"/>
                          </a:solidFill>
                          <a:latin typeface="Courier New"/>
                        </a:rPr>
                        <a:t>(</a:t>
                      </a:r>
                      <a:r>
                        <a:rPr lang="en-US" sz="1300" b="0" i="0" dirty="0" err="1">
                          <a:latin typeface="Courier New"/>
                        </a:rPr>
                        <a:t>val</a:t>
                      </a:r>
                      <a:r>
                        <a:rPr lang="en-US" sz="1300" b="0" i="0" dirty="0" smtClean="0">
                          <a:solidFill>
                            <a:srgbClr val="009900"/>
                          </a:solidFill>
                          <a:latin typeface="Courier New"/>
                        </a:rPr>
                        <a:t>)</a:t>
                      </a:r>
                      <a:r>
                        <a:rPr lang="en-US" sz="1300" b="0" i="0" dirty="0" smtClean="0">
                          <a:solidFill>
                            <a:srgbClr val="339933"/>
                          </a:solidFill>
                          <a:latin typeface="Courier New"/>
                        </a:rPr>
                        <a:t>;</a:t>
                      </a:r>
                    </a:p>
                    <a:p>
                      <a:pPr fontAlgn="t"/>
                      <a:r>
                        <a:rPr lang="en-US" sz="1300" b="0" i="0" dirty="0" smtClean="0">
                          <a:latin typeface="Courier New"/>
                        </a:rPr>
                        <a:t> </a:t>
                      </a:r>
                      <a:r>
                        <a:rPr lang="en-US" sz="1300" b="0" i="0" dirty="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0" i="0" dirty="0">
                          <a:latin typeface="Courier New"/>
                        </a:rPr>
                        <a:t>    </a:t>
                      </a:r>
                      <a:r>
                        <a:rPr lang="en-US" sz="1300" b="1" i="0" dirty="0">
                          <a:solidFill>
                            <a:srgbClr val="000000"/>
                          </a:solidFill>
                          <a:latin typeface="Courier New"/>
                        </a:rPr>
                        <a:t>public</a:t>
                      </a:r>
                      <a:r>
                        <a:rPr lang="en-US" sz="1300" b="0" i="0" dirty="0">
                          <a:latin typeface="Courier New"/>
                        </a:rPr>
                        <a:t> </a:t>
                      </a:r>
                      <a:r>
                        <a:rPr lang="en-US" sz="1300" b="1" i="0" dirty="0">
                          <a:solidFill>
                            <a:srgbClr val="000000"/>
                          </a:solidFill>
                          <a:latin typeface="Courier New"/>
                        </a:rPr>
                        <a:t>static</a:t>
                      </a:r>
                      <a:r>
                        <a:rPr lang="en-US" sz="1300" b="0" i="0" dirty="0">
                          <a:latin typeface="Courier New"/>
                        </a:rPr>
                        <a:t> </a:t>
                      </a:r>
                      <a:r>
                        <a:rPr lang="en-US" sz="1300" b="1" i="0" dirty="0">
                          <a:solidFill>
                            <a:srgbClr val="006600"/>
                          </a:solidFill>
                          <a:latin typeface="Courier New"/>
                        </a:rPr>
                        <a:t>void</a:t>
                      </a:r>
                      <a:r>
                        <a:rPr lang="en-US" sz="1300" b="0" i="0" dirty="0">
                          <a:latin typeface="Courier New"/>
                        </a:rPr>
                        <a:t> main</a:t>
                      </a:r>
                      <a:r>
                        <a:rPr lang="en-US" sz="1300" b="0" i="0" dirty="0">
                          <a:solidFill>
                            <a:srgbClr val="009900"/>
                          </a:solidFill>
                          <a:latin typeface="Courier New"/>
                        </a:rPr>
                        <a:t>(</a:t>
                      </a:r>
                      <a:r>
                        <a:rPr lang="en-US" sz="1300" b="0" i="0" dirty="0" err="1">
                          <a:latin typeface="Courier New"/>
                        </a:rPr>
                        <a:t>Srting</a:t>
                      </a:r>
                      <a:r>
                        <a:rPr lang="en-US" sz="1300" b="0" i="0" dirty="0">
                          <a:latin typeface="Courier New"/>
                        </a:rPr>
                        <a:t> </a:t>
                      </a:r>
                      <a:r>
                        <a:rPr lang="en-US" sz="1300" b="0" i="0" dirty="0">
                          <a:solidFill>
                            <a:srgbClr val="009900"/>
                          </a:solidFill>
                          <a:latin typeface="Courier New"/>
                        </a:rPr>
                        <a:t>[]</a:t>
                      </a:r>
                      <a:r>
                        <a:rPr lang="en-US" sz="1300" b="0" i="0" dirty="0" err="1">
                          <a:latin typeface="Courier New"/>
                        </a:rPr>
                        <a:t>args</a:t>
                      </a:r>
                      <a:r>
                        <a:rPr lang="en-US" sz="1300" b="0" i="0" dirty="0">
                          <a:solidFill>
                            <a:srgbClr val="009900"/>
                          </a:solidFill>
                          <a:latin typeface="Courier New"/>
                        </a:rPr>
                        <a:t>)</a:t>
                      </a:r>
                      <a:r>
                        <a:rPr lang="en-US" sz="1300" b="0" i="0" dirty="0">
                          <a:latin typeface="Courier New"/>
                        </a:rPr>
                        <a:t> </a:t>
                      </a:r>
                      <a:r>
                        <a:rPr lang="en-US" sz="1300" b="0" i="0" dirty="0" smtClean="0">
                          <a:solidFill>
                            <a:srgbClr val="009900"/>
                          </a:solidFill>
                          <a:latin typeface="Courier New"/>
                        </a:rPr>
                        <a:t>{</a:t>
                      </a:r>
                    </a:p>
                    <a:p>
                      <a:pPr fontAlgn="t"/>
                      <a:r>
                        <a:rPr lang="en-US" sz="1300" b="0" i="0" dirty="0" smtClean="0">
                          <a:latin typeface="Courier New"/>
                        </a:rPr>
                        <a:t>     </a:t>
                      </a:r>
                      <a:r>
                        <a:rPr lang="en-US" sz="1300" b="0" i="0" dirty="0">
                          <a:latin typeface="Courier New"/>
                        </a:rPr>
                        <a:t>    </a:t>
                      </a:r>
                      <a:r>
                        <a:rPr lang="en-US" sz="1300" b="1" i="0" dirty="0">
                          <a:solidFill>
                            <a:srgbClr val="000000"/>
                          </a:solidFill>
                          <a:latin typeface="Courier New"/>
                        </a:rPr>
                        <a:t>new</a:t>
                      </a:r>
                      <a:r>
                        <a:rPr lang="en-US" sz="1300" b="0" i="0" dirty="0">
                          <a:latin typeface="Courier New"/>
                        </a:rPr>
                        <a:t> B</a:t>
                      </a:r>
                      <a:r>
                        <a:rPr lang="en-US" sz="1300" b="0" i="0" dirty="0">
                          <a:solidFill>
                            <a:srgbClr val="009900"/>
                          </a:solidFill>
                          <a:latin typeface="Courier New"/>
                        </a:rPr>
                        <a:t>(</a:t>
                      </a:r>
                      <a:r>
                        <a:rPr lang="en-US" sz="1300" b="0" i="0" dirty="0">
                          <a:solidFill>
                            <a:srgbClr val="CC66CC"/>
                          </a:solidFill>
                          <a:latin typeface="Courier New"/>
                        </a:rPr>
                        <a:t>10</a:t>
                      </a:r>
                      <a:r>
                        <a:rPr lang="en-US" sz="1300" b="0" i="0" dirty="0">
                          <a:solidFill>
                            <a:srgbClr val="009900"/>
                          </a:solidFill>
                          <a:latin typeface="Courier New"/>
                        </a:rPr>
                        <a:t>)</a:t>
                      </a:r>
                      <a:r>
                        <a:rPr lang="en-US" sz="1300" b="0" i="0" dirty="0">
                          <a:solidFill>
                            <a:srgbClr val="339933"/>
                          </a:solidFill>
                          <a:latin typeface="Courier New"/>
                        </a:rPr>
                        <a:t>;</a:t>
                      </a:r>
                      <a:r>
                        <a:rPr lang="en-US" sz="1300" b="0" i="0" dirty="0">
                          <a:latin typeface="Courier New"/>
                        </a:rPr>
                        <a:t>     </a:t>
                      </a:r>
                      <a:endParaRPr lang="en-US" sz="1300" b="0" i="0" dirty="0" smtClean="0">
                        <a:latin typeface="Courier New"/>
                      </a:endParaRPr>
                    </a:p>
                    <a:p>
                      <a:pPr fontAlgn="t"/>
                      <a:r>
                        <a:rPr lang="en-US" sz="1300" b="0" i="0" dirty="0" smtClean="0">
                          <a:solidFill>
                            <a:srgbClr val="009900"/>
                          </a:solidFill>
                          <a:latin typeface="Courier New"/>
                        </a:rPr>
                        <a:t>     }</a:t>
                      </a:r>
                    </a:p>
                    <a:p>
                      <a:pPr fontAlgn="t"/>
                      <a:r>
                        <a:rPr lang="en-US" sz="1300" b="0" i="0" dirty="0" smtClean="0">
                          <a:solidFill>
                            <a:srgbClr val="009900"/>
                          </a:solidFill>
                          <a:latin typeface="Courier New"/>
                        </a:rPr>
                        <a:t> }</a:t>
                      </a:r>
                      <a:endParaRPr lang="en-US" sz="1300" b="0" i="0" dirty="0">
                        <a:latin typeface="Courier New"/>
                      </a:endParaRPr>
                    </a:p>
                  </a:txBody>
                  <a:tcPr>
                    <a:lnL>
                      <a:noFill/>
                    </a:lnL>
                    <a:lnR>
                      <a:noFill/>
                    </a:lnR>
                    <a:lnT>
                      <a:noFill/>
                    </a:lnT>
                    <a:lnB>
                      <a:noFill/>
                    </a:lnB>
                    <a:solidFill>
                      <a:srgbClr val="F4F4F4"/>
                    </a:solidFill>
                  </a:tcPr>
                </a:tc>
                <a:extLst>
                  <a:ext uri="{0D108BD9-81ED-4DB2-BD59-A6C34878D82A}">
                    <a16:rowId xmlns:a16="http://schemas.microsoft.com/office/drawing/2014/main" val="10000"/>
                  </a:ext>
                </a:extLst>
              </a:tr>
              <a:tr h="282505">
                <a:tc>
                  <a:txBody>
                    <a:bodyPr/>
                    <a:lstStyle/>
                    <a:p>
                      <a:pPr algn="r" fontAlgn="t"/>
                      <a:endParaRPr lang="ru-RU" sz="1000" b="0" i="0" dirty="0">
                        <a:latin typeface="verdana"/>
                      </a:endParaRPr>
                    </a:p>
                  </a:txBody>
                  <a:tcPr marL="19050" marR="19050">
                    <a:lnL>
                      <a:noFill/>
                    </a:lnL>
                    <a:lnR>
                      <a:noFill/>
                    </a:lnR>
                    <a:lnT>
                      <a:noFill/>
                    </a:lnT>
                    <a:lnB>
                      <a:noFill/>
                    </a:lnB>
                    <a:solidFill>
                      <a:srgbClr val="F4F4F4"/>
                    </a:solidFill>
                  </a:tcPr>
                </a:tc>
                <a:tc>
                  <a:txBody>
                    <a:bodyPr/>
                    <a:lstStyle/>
                    <a:p>
                      <a:pPr fontAlgn="t"/>
                      <a:endParaRPr lang="en-US" b="0" i="0" dirty="0">
                        <a:latin typeface="Courier New"/>
                      </a:endParaRPr>
                    </a:p>
                  </a:txBody>
                  <a:tcPr>
                    <a:lnL>
                      <a:noFill/>
                    </a:lnL>
                    <a:lnR>
                      <a:noFill/>
                    </a:lnR>
                    <a:lnT>
                      <a:noFill/>
                    </a:lnT>
                    <a:lnB>
                      <a:noFill/>
                    </a:lnB>
                    <a:solidFill>
                      <a:srgbClr val="F4F4F4"/>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870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Абстрактные классы</a:t>
            </a:r>
            <a:endParaRPr lang="ru-RU" b="1" dirty="0"/>
          </a:p>
        </p:txBody>
      </p:sp>
      <p:sp>
        <p:nvSpPr>
          <p:cNvPr id="6" name="Прямоугольник 5"/>
          <p:cNvSpPr/>
          <p:nvPr/>
        </p:nvSpPr>
        <p:spPr>
          <a:xfrm>
            <a:off x="611560" y="1484785"/>
            <a:ext cx="7704856" cy="411676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lnSpc>
                <a:spcPct val="150000"/>
              </a:lnSpc>
            </a:pPr>
            <a:r>
              <a:rPr lang="ru-RU" sz="1600" dirty="0" smtClean="0"/>
              <a:t>В ряде ситуаций нужно будет определять суперкласс, который объявляет структуру определенной абстракции без предоставления полной реализации каждого метода. То есть иногда придется создавать суперкласс, определяющий только обобщенную форму, которую будут совместно использовать все его подклассы, добавляя необходимые детали. Такой класс определяет сущность методов, которые должны реализовать подклассы и называется «</a:t>
            </a:r>
            <a:r>
              <a:rPr lang="ru-RU" sz="1600" b="1" dirty="0" smtClean="0"/>
              <a:t>абстрактным классом». Абстрактный класс</a:t>
            </a:r>
            <a:r>
              <a:rPr lang="ru-RU" sz="1600" dirty="0" smtClean="0"/>
              <a:t> задается с помощью ключевого слова </a:t>
            </a:r>
            <a:r>
              <a:rPr lang="en-US" sz="1600" b="1" dirty="0" smtClean="0"/>
              <a:t>abstract.</a:t>
            </a:r>
          </a:p>
          <a:p>
            <a:pPr algn="ctr">
              <a:lnSpc>
                <a:spcPct val="150000"/>
              </a:lnSpc>
            </a:pPr>
            <a:r>
              <a:rPr lang="ru-RU" sz="1600" b="1" dirty="0" smtClean="0"/>
              <a:t>Основные отличия абстрактного класса от обычного класса</a:t>
            </a:r>
            <a:r>
              <a:rPr lang="en-US" sz="1600" b="1" dirty="0" smtClean="0"/>
              <a:t>:</a:t>
            </a:r>
            <a:endParaRPr lang="ru-RU" sz="1600" b="1" dirty="0" smtClean="0"/>
          </a:p>
          <a:p>
            <a:pPr marL="457200" indent="-457200">
              <a:lnSpc>
                <a:spcPct val="150000"/>
              </a:lnSpc>
              <a:buAutoNum type="arabicParenR"/>
            </a:pPr>
            <a:r>
              <a:rPr lang="ru-RU" sz="1600" dirty="0" smtClean="0"/>
              <a:t>Объект абстрактного класса создать нельзя</a:t>
            </a:r>
          </a:p>
          <a:p>
            <a:pPr marL="457200" indent="-457200">
              <a:lnSpc>
                <a:spcPct val="150000"/>
              </a:lnSpc>
              <a:buAutoNum type="arabicParenR"/>
            </a:pPr>
            <a:r>
              <a:rPr lang="ru-RU" sz="1600" dirty="0" smtClean="0"/>
              <a:t> Абстрактный метод не реализуется для класса, в котором объявлен, однако должен быть реализован для его неабстрактных потомков.</a:t>
            </a:r>
          </a:p>
        </p:txBody>
      </p:sp>
      <p:sp>
        <p:nvSpPr>
          <p:cNvPr id="4" name="Прямоугольник 3"/>
          <p:cNvSpPr/>
          <p:nvPr/>
        </p:nvSpPr>
        <p:spPr>
          <a:xfrm>
            <a:off x="2267744" y="5733256"/>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dirty="0" smtClean="0"/>
              <a:t>public abstract </a:t>
            </a:r>
            <a:r>
              <a:rPr lang="en-US" b="1" dirty="0" smtClean="0"/>
              <a:t>class</a:t>
            </a:r>
            <a:r>
              <a:rPr lang="en-US" dirty="0" smtClean="0"/>
              <a:t> </a:t>
            </a:r>
            <a:r>
              <a:rPr lang="en-US" dirty="0" err="1" smtClean="0"/>
              <a:t>AbstractModel</a:t>
            </a:r>
            <a:r>
              <a:rPr lang="en-US" dirty="0" smtClean="0"/>
              <a:t>{</a:t>
            </a:r>
          </a:p>
          <a:p>
            <a:r>
              <a:rPr lang="en-US" dirty="0" smtClean="0"/>
              <a:t>   </a:t>
            </a:r>
            <a:r>
              <a:rPr lang="ru-RU" dirty="0" smtClean="0"/>
              <a:t>  </a:t>
            </a:r>
            <a:r>
              <a:rPr lang="en-US" dirty="0" smtClean="0"/>
              <a:t>public abstract </a:t>
            </a:r>
            <a:r>
              <a:rPr lang="en-US" b="1" dirty="0" smtClean="0"/>
              <a:t>void</a:t>
            </a:r>
            <a:r>
              <a:rPr lang="en-US" dirty="0" smtClean="0"/>
              <a:t> </a:t>
            </a:r>
            <a:r>
              <a:rPr lang="en-US" dirty="0" err="1" smtClean="0"/>
              <a:t>processModel</a:t>
            </a:r>
            <a:r>
              <a:rPr lang="en-US" dirty="0" smtClean="0"/>
              <a:t>();</a:t>
            </a:r>
          </a:p>
          <a:p>
            <a:r>
              <a:rPr lang="en-US" dirty="0" smtClean="0"/>
              <a:t>}</a:t>
            </a:r>
            <a:endParaRPr lang="en-US" dirty="0"/>
          </a:p>
        </p:txBody>
      </p:sp>
    </p:spTree>
    <p:extLst>
      <p:ext uri="{BB962C8B-B14F-4D97-AF65-F5344CB8AC3E}">
        <p14:creationId xmlns:p14="http://schemas.microsoft.com/office/powerpoint/2010/main" val="148940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a:ext>
            </a:extLst>
          </a:blip>
          <a:srcRect l="3138" r="7414"/>
          <a:stretch>
            <a:fillRect/>
          </a:stretch>
        </p:blipFill>
        <p:spPr>
          <a:xfrm>
            <a:off x="0" y="1348365"/>
            <a:ext cx="8686800" cy="2971800"/>
          </a:xfrm>
          <a:prstGeom prst="rect">
            <a:avLst/>
          </a:prstGeom>
        </p:spPr>
      </p:pic>
      <p:sp>
        <p:nvSpPr>
          <p:cNvPr id="10" name="Заголовок 1"/>
          <p:cNvSpPr txBox="1">
            <a:spLocks/>
          </p:cNvSpPr>
          <p:nvPr/>
        </p:nvSpPr>
        <p:spPr>
          <a:xfrm>
            <a:off x="609600" y="1752600"/>
            <a:ext cx="7772400" cy="990599"/>
          </a:xfrm>
          <a:prstGeom prst="rect">
            <a:avLst/>
          </a:prstGeom>
        </p:spPr>
        <p:txBody>
          <a:bodyPr vert="horz" wrap="none" lIns="0" tIns="0" rIns="0" bIns="0" rtlCol="0" anchor="ctr">
            <a:noAutofit/>
          </a:bodyPr>
          <a:lstStyle/>
          <a:p>
            <a:pPr lvl="0">
              <a:spcBef>
                <a:spcPct val="0"/>
              </a:spcBef>
            </a:pPr>
            <a:r>
              <a:rPr lang="ru-RU" sz="3200" b="1" noProof="0" dirty="0">
                <a:solidFill>
                  <a:srgbClr val="FFFFFF"/>
                </a:solidFill>
                <a:ea typeface="+mj-ea"/>
                <a:cs typeface="+mj-cs"/>
                <a:sym typeface="Lucida Grande" charset="0"/>
              </a:rPr>
              <a:t>Благодарю за внимание!</a:t>
            </a:r>
            <a:endParaRPr kumimoji="0" lang="ru-RU" sz="2500" b="0" i="0" u="none" strike="noStrike" kern="1200" cap="none" spc="0" normalizeH="0" baseline="0" noProof="0" dirty="0">
              <a:ln>
                <a:noFill/>
              </a:ln>
              <a:solidFill>
                <a:srgbClr val="FFFFFF"/>
              </a:solidFill>
              <a:effectLst/>
              <a:uLnTx/>
              <a:uFillTx/>
              <a:latin typeface="+mj-lt"/>
              <a:ea typeface="+mj-ea"/>
              <a:cs typeface="+mj-cs"/>
            </a:endParaRPr>
          </a:p>
        </p:txBody>
      </p:sp>
    </p:spTree>
    <p:extLst>
      <p:ext uri="{BB962C8B-B14F-4D97-AF65-F5344CB8AC3E}">
        <p14:creationId xmlns:p14="http://schemas.microsoft.com/office/powerpoint/2010/main" val="237873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11560" y="476672"/>
            <a:ext cx="4752528" cy="769441"/>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Вопросы на повторение</a:t>
            </a:r>
            <a:endParaRPr lang="en-US" sz="2000" b="1" dirty="0" smtClean="0">
              <a:solidFill>
                <a:srgbClr val="773FA9"/>
              </a:solidFill>
              <a:latin typeface="Verdana" pitchFamily="34" charset="0"/>
              <a:ea typeface="Verdana" pitchFamily="34" charset="0"/>
              <a:cs typeface="Verdana" pitchFamily="34" charset="0"/>
            </a:endParaRPr>
          </a:p>
          <a:p>
            <a:endParaRPr lang="ru-RU" sz="2400" b="1" dirty="0" smtClean="0">
              <a:solidFill>
                <a:srgbClr val="773FA9"/>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a:ext>
            </a:extLst>
          </a:blip>
          <a:srcRect b="-20000"/>
          <a:stretch>
            <a:fillRect/>
          </a:stretch>
        </p:blipFill>
        <p:spPr>
          <a:xfrm>
            <a:off x="0" y="0"/>
            <a:ext cx="9144000" cy="304800"/>
          </a:xfrm>
          <a:prstGeom prst="rect">
            <a:avLst/>
          </a:prstGeom>
        </p:spPr>
      </p:pic>
      <p:sp>
        <p:nvSpPr>
          <p:cNvPr id="14" name="Line 13"/>
          <p:cNvSpPr>
            <a:spLocks noChangeShapeType="1"/>
          </p:cNvSpPr>
          <p:nvPr/>
        </p:nvSpPr>
        <p:spPr bwMode="auto">
          <a:xfrm flipV="1">
            <a:off x="179512" y="980728"/>
            <a:ext cx="8676456" cy="0"/>
          </a:xfrm>
          <a:prstGeom prst="line">
            <a:avLst/>
          </a:prstGeom>
          <a:noFill/>
          <a:ln w="19050">
            <a:solidFill>
              <a:srgbClr val="FF0000"/>
            </a:solidFill>
            <a:round/>
            <a:headEnd/>
            <a:tailEnd/>
          </a:ln>
        </p:spPr>
        <p:txBody>
          <a:bodyPr/>
          <a:lstStyle/>
          <a:p>
            <a:endParaRPr lang="ru-RU"/>
          </a:p>
        </p:txBody>
      </p:sp>
      <p:sp>
        <p:nvSpPr>
          <p:cNvPr id="15" name="TextBox 14"/>
          <p:cNvSpPr txBox="1"/>
          <p:nvPr/>
        </p:nvSpPr>
        <p:spPr>
          <a:xfrm>
            <a:off x="467544" y="1246113"/>
            <a:ext cx="8208912" cy="87357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Что означает </a:t>
            </a:r>
            <a:r>
              <a:rPr lang="en-US" dirty="0" smtClean="0">
                <a:solidFill>
                  <a:schemeClr val="tx1">
                    <a:lumMod val="85000"/>
                    <a:lumOff val="15000"/>
                  </a:schemeClr>
                </a:solidFill>
                <a:latin typeface="Times New Roman" pitchFamily="18" charset="0"/>
                <a:ea typeface="Verdana" pitchFamily="34" charset="0"/>
                <a:cs typeface="Times New Roman" pitchFamily="18" charset="0"/>
              </a:rPr>
              <a:t>this</a:t>
            </a:r>
            <a:endParaRPr lang="ru-RU" dirty="0" smtClean="0">
              <a:solidFill>
                <a:schemeClr val="tx1">
                  <a:lumMod val="85000"/>
                  <a:lumOff val="15000"/>
                </a:schemeClr>
              </a:solidFill>
              <a:latin typeface="Times New Roman" pitchFamily="18" charset="0"/>
              <a:ea typeface="Verdana" pitchFamily="34" charset="0"/>
              <a:cs typeface="Times New Roman" pitchFamily="18" charset="0"/>
            </a:endParaRPr>
          </a:p>
          <a:p>
            <a:pPr marL="342900" indent="-342900">
              <a:lnSpc>
                <a:spcPct val="150000"/>
              </a:lnSpc>
              <a:buFont typeface="+mj-lt"/>
              <a:buAutoNum type="arabicPeriod"/>
            </a:pPr>
            <a:r>
              <a:rPr lang="ru-RU" dirty="0" smtClean="0">
                <a:solidFill>
                  <a:schemeClr val="tx1">
                    <a:lumMod val="85000"/>
                    <a:lumOff val="15000"/>
                  </a:schemeClr>
                </a:solidFill>
                <a:latin typeface="Times New Roman" pitchFamily="18" charset="0"/>
                <a:ea typeface="Verdana" pitchFamily="34" charset="0"/>
                <a:cs typeface="Times New Roman" pitchFamily="18" charset="0"/>
              </a:rPr>
              <a:t>Модификаторы доступа</a:t>
            </a:r>
            <a:endParaRPr lang="ru-RU" dirty="0" smtClean="0">
              <a:solidFill>
                <a:schemeClr val="tx1">
                  <a:lumMod val="85000"/>
                  <a:lumOff val="15000"/>
                </a:schemeClr>
              </a:solidFill>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105533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dirty="0" smtClean="0"/>
              <a:t>Применение модификаторов доступа</a:t>
            </a:r>
            <a:endParaRPr lang="ru-RU" dirty="0"/>
          </a:p>
        </p:txBody>
      </p:sp>
      <p:graphicFrame>
        <p:nvGraphicFramePr>
          <p:cNvPr id="5" name="Таблица 4"/>
          <p:cNvGraphicFramePr>
            <a:graphicFrameLocks noGrp="1"/>
          </p:cNvGraphicFramePr>
          <p:nvPr>
            <p:extLst/>
          </p:nvPr>
        </p:nvGraphicFramePr>
        <p:xfrm>
          <a:off x="611560" y="2132856"/>
          <a:ext cx="8208912" cy="2194560"/>
        </p:xfrm>
        <a:graphic>
          <a:graphicData uri="http://schemas.openxmlformats.org/drawingml/2006/table">
            <a:tbl>
              <a:tblPr/>
              <a:tblGrid>
                <a:gridCol w="3120580">
                  <a:extLst>
                    <a:ext uri="{9D8B030D-6E8A-4147-A177-3AD203B41FA5}">
                      <a16:colId xmlns:a16="http://schemas.microsoft.com/office/drawing/2014/main" val="20000"/>
                    </a:ext>
                  </a:extLst>
                </a:gridCol>
                <a:gridCol w="1272083">
                  <a:extLst>
                    <a:ext uri="{9D8B030D-6E8A-4147-A177-3AD203B41FA5}">
                      <a16:colId xmlns:a16="http://schemas.microsoft.com/office/drawing/2014/main" val="20001"/>
                    </a:ext>
                  </a:extLst>
                </a:gridCol>
                <a:gridCol w="1272083">
                  <a:extLst>
                    <a:ext uri="{9D8B030D-6E8A-4147-A177-3AD203B41FA5}">
                      <a16:colId xmlns:a16="http://schemas.microsoft.com/office/drawing/2014/main" val="20002"/>
                    </a:ext>
                  </a:extLst>
                </a:gridCol>
                <a:gridCol w="1272083">
                  <a:extLst>
                    <a:ext uri="{9D8B030D-6E8A-4147-A177-3AD203B41FA5}">
                      <a16:colId xmlns:a16="http://schemas.microsoft.com/office/drawing/2014/main" val="20003"/>
                    </a:ext>
                  </a:extLst>
                </a:gridCol>
                <a:gridCol w="1272083">
                  <a:extLst>
                    <a:ext uri="{9D8B030D-6E8A-4147-A177-3AD203B41FA5}">
                      <a16:colId xmlns:a16="http://schemas.microsoft.com/office/drawing/2014/main" val="20004"/>
                    </a:ext>
                  </a:extLst>
                </a:gridCol>
              </a:tblGrid>
              <a:tr h="0">
                <a:tc rowSpan="2">
                  <a:txBody>
                    <a:bodyPr/>
                    <a:lstStyle/>
                    <a:p>
                      <a:pPr algn="ctr"/>
                      <a:endParaRPr lang="ru-RU" b="1" dirty="0" smtClean="0"/>
                    </a:p>
                    <a:p>
                      <a:pPr algn="ctr"/>
                      <a:r>
                        <a:rPr lang="ru-RU" b="1" dirty="0" smtClean="0"/>
                        <a:t>Модификатор </a:t>
                      </a:r>
                      <a:r>
                        <a:rPr lang="ru-RU" b="1" dirty="0"/>
                        <a:t>доступа</a:t>
                      </a:r>
                    </a:p>
                  </a:txBody>
                  <a:tcPr anchor="ctr">
                    <a:lnL>
                      <a:noFill/>
                    </a:lnL>
                    <a:lnR>
                      <a:noFill/>
                    </a:lnR>
                    <a:lnT>
                      <a:noFill/>
                    </a:lnT>
                    <a:lnB>
                      <a:noFill/>
                    </a:lnB>
                    <a:solidFill>
                      <a:srgbClr val="F5F6F7"/>
                    </a:solidFill>
                  </a:tcPr>
                </a:tc>
                <a:tc gridSpan="4">
                  <a:txBody>
                    <a:bodyPr/>
                    <a:lstStyle/>
                    <a:p>
                      <a:pPr algn="ctr"/>
                      <a:r>
                        <a:rPr lang="ru-RU" sz="2400" b="1" i="1" dirty="0"/>
                        <a:t>Область видимости</a:t>
                      </a:r>
                    </a:p>
                  </a:txBody>
                  <a:tcPr anchor="ctr">
                    <a:lnL>
                      <a:noFill/>
                    </a:lnL>
                    <a:lnR>
                      <a:noFill/>
                    </a:lnR>
                    <a:lnT>
                      <a:noFill/>
                    </a:lnT>
                    <a:lnB>
                      <a:noFill/>
                    </a:lnB>
                    <a:solidFill>
                      <a:srgbClr val="F5F6F7"/>
                    </a:solidFill>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0">
                <a:tc vMerge="1">
                  <a:txBody>
                    <a:bodyPr/>
                    <a:lstStyle/>
                    <a:p>
                      <a:endParaRPr lang="ru-RU"/>
                    </a:p>
                  </a:txBody>
                  <a:tcPr/>
                </a:tc>
                <a:tc>
                  <a:txBody>
                    <a:bodyPr/>
                    <a:lstStyle/>
                    <a:p>
                      <a:pPr algn="ctr"/>
                      <a:r>
                        <a:rPr lang="ru-RU" b="1"/>
                        <a:t>класс</a:t>
                      </a:r>
                      <a:endParaRPr lang="ru-RU"/>
                    </a:p>
                  </a:txBody>
                  <a:tcPr anchor="ctr">
                    <a:lnL>
                      <a:noFill/>
                    </a:lnL>
                    <a:lnR>
                      <a:noFill/>
                    </a:lnR>
                    <a:lnT>
                      <a:noFill/>
                    </a:lnT>
                    <a:lnB>
                      <a:noFill/>
                    </a:lnB>
                    <a:solidFill>
                      <a:srgbClr val="F5F6F7"/>
                    </a:solidFill>
                  </a:tcPr>
                </a:tc>
                <a:tc>
                  <a:txBody>
                    <a:bodyPr/>
                    <a:lstStyle/>
                    <a:p>
                      <a:pPr algn="ctr"/>
                      <a:r>
                        <a:rPr lang="ru-RU" b="1" dirty="0"/>
                        <a:t>пакет</a:t>
                      </a:r>
                      <a:endParaRPr lang="ru-RU" dirty="0"/>
                    </a:p>
                  </a:txBody>
                  <a:tcPr anchor="ctr">
                    <a:lnL>
                      <a:noFill/>
                    </a:lnL>
                    <a:lnR>
                      <a:noFill/>
                    </a:lnR>
                    <a:lnT>
                      <a:noFill/>
                    </a:lnT>
                    <a:lnB>
                      <a:noFill/>
                    </a:lnB>
                    <a:solidFill>
                      <a:srgbClr val="F5F6F7"/>
                    </a:solidFill>
                  </a:tcPr>
                </a:tc>
                <a:tc>
                  <a:txBody>
                    <a:bodyPr/>
                    <a:lstStyle/>
                    <a:p>
                      <a:pPr algn="ctr"/>
                      <a:r>
                        <a:rPr lang="ru-RU" b="1"/>
                        <a:t>класс наследник</a:t>
                      </a:r>
                      <a:endParaRPr lang="ru-RU"/>
                    </a:p>
                  </a:txBody>
                  <a:tcPr anchor="ctr">
                    <a:lnL>
                      <a:noFill/>
                    </a:lnL>
                    <a:lnR>
                      <a:noFill/>
                    </a:lnR>
                    <a:lnT>
                      <a:noFill/>
                    </a:lnT>
                    <a:lnB>
                      <a:noFill/>
                    </a:lnB>
                    <a:solidFill>
                      <a:srgbClr val="F5F6F7"/>
                    </a:solidFill>
                  </a:tcPr>
                </a:tc>
                <a:tc>
                  <a:txBody>
                    <a:bodyPr/>
                    <a:lstStyle/>
                    <a:p>
                      <a:pPr algn="ctr"/>
                      <a:r>
                        <a:rPr lang="ru-RU" b="1" dirty="0"/>
                        <a:t>другие пакеты</a:t>
                      </a:r>
                      <a:endParaRPr lang="ru-RU" dirty="0"/>
                    </a:p>
                  </a:txBody>
                  <a:tcPr anchor="ctr">
                    <a:lnL>
                      <a:noFill/>
                    </a:lnL>
                    <a:lnR>
                      <a:noFill/>
                    </a:lnR>
                    <a:lnT>
                      <a:noFill/>
                    </a:lnT>
                    <a:lnB>
                      <a:noFill/>
                    </a:lnB>
                    <a:solidFill>
                      <a:srgbClr val="F5F6F7"/>
                    </a:solidFill>
                  </a:tcPr>
                </a:tc>
                <a:extLst>
                  <a:ext uri="{0D108BD9-81ED-4DB2-BD59-A6C34878D82A}">
                    <a16:rowId xmlns:a16="http://schemas.microsoft.com/office/drawing/2014/main" val="10001"/>
                  </a:ext>
                </a:extLst>
              </a:tr>
              <a:tr h="0">
                <a:tc>
                  <a:txBody>
                    <a:bodyPr/>
                    <a:lstStyle/>
                    <a:p>
                      <a:pPr algn="ctr"/>
                      <a:r>
                        <a:rPr lang="en-US" dirty="0"/>
                        <a:t>public</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extLst>
                  <a:ext uri="{0D108BD9-81ED-4DB2-BD59-A6C34878D82A}">
                    <a16:rowId xmlns:a16="http://schemas.microsoft.com/office/drawing/2014/main" val="10002"/>
                  </a:ext>
                </a:extLst>
              </a:tr>
              <a:tr h="0">
                <a:tc>
                  <a:txBody>
                    <a:bodyPr/>
                    <a:lstStyle/>
                    <a:p>
                      <a:pPr algn="ctr"/>
                      <a:r>
                        <a:rPr lang="en-US" dirty="0"/>
                        <a:t>protected</a:t>
                      </a:r>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smtClean="0"/>
                        <a:t>Да</a:t>
                      </a:r>
                      <a:endParaRPr lang="ru-RU" dirty="0"/>
                    </a:p>
                  </a:txBody>
                  <a:tcPr anchor="ctr">
                    <a:lnL>
                      <a:noFill/>
                    </a:lnL>
                    <a:lnR>
                      <a:noFill/>
                    </a:lnR>
                    <a:lnT>
                      <a:noFill/>
                    </a:lnT>
                    <a:lnB>
                      <a:noFill/>
                    </a:lnB>
                    <a:solidFill>
                      <a:srgbClr val="F5F6F7"/>
                    </a:solidFill>
                  </a:tcPr>
                </a:tc>
                <a:tc>
                  <a:txBody>
                    <a:bodyPr/>
                    <a:lstStyle/>
                    <a:p>
                      <a:pPr algn="ctr"/>
                      <a:r>
                        <a:rPr lang="ru-RU" dirty="0"/>
                        <a:t>Да</a:t>
                      </a:r>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extLst>
                  <a:ext uri="{0D108BD9-81ED-4DB2-BD59-A6C34878D82A}">
                    <a16:rowId xmlns:a16="http://schemas.microsoft.com/office/drawing/2014/main" val="10003"/>
                  </a:ext>
                </a:extLst>
              </a:tr>
              <a:tr h="0">
                <a:tc>
                  <a:txBody>
                    <a:bodyPr/>
                    <a:lstStyle/>
                    <a:p>
                      <a:pPr algn="ctr"/>
                      <a:r>
                        <a:rPr lang="en-US" dirty="0" smtClean="0"/>
                        <a:t>private</a:t>
                      </a:r>
                      <a:endParaRPr lang="en-US" dirty="0"/>
                    </a:p>
                  </a:txBody>
                  <a:tcPr anchor="ctr">
                    <a:lnL>
                      <a:noFill/>
                    </a:lnL>
                    <a:lnR>
                      <a:noFill/>
                    </a:lnR>
                    <a:lnT>
                      <a:noFill/>
                    </a:lnT>
                    <a:lnB>
                      <a:noFill/>
                    </a:lnB>
                    <a:solidFill>
                      <a:srgbClr val="F5F6F7"/>
                    </a:solidFill>
                  </a:tcPr>
                </a:tc>
                <a:tc>
                  <a:txBody>
                    <a:bodyPr/>
                    <a:lstStyle/>
                    <a:p>
                      <a:pPr algn="ctr"/>
                      <a:r>
                        <a:rPr lang="ru-RU" dirty="0" smtClean="0"/>
                        <a:t>Да</a:t>
                      </a:r>
                      <a:endParaRPr lang="ru-RU" dirty="0"/>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tc>
                  <a:txBody>
                    <a:bodyPr/>
                    <a:lstStyle/>
                    <a:p>
                      <a:pPr algn="ctr"/>
                      <a:r>
                        <a:rPr lang="ru-RU" dirty="0" smtClean="0"/>
                        <a:t>Нет</a:t>
                      </a:r>
                      <a:endParaRPr lang="ru-RU" dirty="0"/>
                    </a:p>
                  </a:txBody>
                  <a:tcPr anchor="ctr">
                    <a:lnL>
                      <a:noFill/>
                    </a:lnL>
                    <a:lnR>
                      <a:noFill/>
                    </a:lnR>
                    <a:lnT>
                      <a:noFill/>
                    </a:lnT>
                    <a:lnB>
                      <a:noFill/>
                    </a:lnB>
                    <a:solidFill>
                      <a:srgbClr val="F5F6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769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Практика</a:t>
            </a:r>
            <a:endParaRPr lang="ru-RU" b="1" dirty="0"/>
          </a:p>
        </p:txBody>
      </p:sp>
      <p:sp>
        <p:nvSpPr>
          <p:cNvPr id="5" name="Содержимое 4"/>
          <p:cNvSpPr>
            <a:spLocks noGrp="1"/>
          </p:cNvSpPr>
          <p:nvPr>
            <p:ph idx="1"/>
          </p:nvPr>
        </p:nvSpPr>
        <p:spPr>
          <a:xfrm>
            <a:off x="457200" y="1600201"/>
            <a:ext cx="8229600" cy="1540767"/>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a:r>
              <a:rPr lang="ru-RU" sz="2400" dirty="0" smtClean="0">
                <a:solidFill>
                  <a:schemeClr val="tx1"/>
                </a:solidFill>
              </a:rPr>
              <a:t>Создать конвертер денежной валюты. Программа работает с 3 типами валют: рубли, доллары, евро. Необходимо запросить у пользователя входные и выходные данные.</a:t>
            </a:r>
          </a:p>
          <a:p>
            <a:pPr algn="just"/>
            <a:endParaRPr lang="ru-RU" sz="2400" dirty="0" smtClean="0">
              <a:solidFill>
                <a:schemeClr val="tx1"/>
              </a:solidFill>
            </a:endParaRPr>
          </a:p>
        </p:txBody>
      </p:sp>
    </p:spTree>
    <p:extLst>
      <p:ext uri="{BB962C8B-B14F-4D97-AF65-F5344CB8AC3E}">
        <p14:creationId xmlns:p14="http://schemas.microsoft.com/office/powerpoint/2010/main" val="2862093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Перегрузка методов</a:t>
            </a:r>
            <a:endParaRPr lang="ru-RU" b="1" dirty="0"/>
          </a:p>
        </p:txBody>
      </p:sp>
      <p:sp>
        <p:nvSpPr>
          <p:cNvPr id="4" name="Содержимое 3"/>
          <p:cNvSpPr>
            <a:spLocks noGrp="1"/>
          </p:cNvSpPr>
          <p:nvPr>
            <p:ph idx="1"/>
          </p:nvPr>
        </p:nvSpPr>
        <p:spPr>
          <a:xfrm>
            <a:off x="457200" y="1600200"/>
            <a:ext cx="8229600" cy="4277072"/>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gn="just"/>
            <a:r>
              <a:rPr lang="en-US" sz="2400" dirty="0" smtClean="0"/>
              <a:t>Java </a:t>
            </a:r>
            <a:r>
              <a:rPr lang="ru-RU" sz="2400" dirty="0" smtClean="0"/>
              <a:t>разрешает определение внутри одного класса двух или более методов с одним именем, если только объявления их параметров различны. В этом случае методы называют </a:t>
            </a:r>
            <a:r>
              <a:rPr lang="ru-RU" sz="2400" b="1" dirty="0" smtClean="0"/>
              <a:t>перегруженными</a:t>
            </a:r>
            <a:r>
              <a:rPr lang="ru-RU" sz="2400" dirty="0" smtClean="0"/>
              <a:t>, а процесс — </a:t>
            </a:r>
            <a:r>
              <a:rPr lang="ru-RU" sz="2400" b="1" dirty="0" smtClean="0"/>
              <a:t>перегрузкой методов</a:t>
            </a:r>
            <a:r>
              <a:rPr lang="ru-RU" sz="2400" dirty="0" smtClean="0"/>
              <a:t>. Перегрузка методов — один из способов поддержки полиморфизма в </a:t>
            </a:r>
            <a:r>
              <a:rPr lang="en-US" sz="2400" dirty="0" smtClean="0"/>
              <a:t>Java</a:t>
            </a:r>
            <a:r>
              <a:rPr lang="ru-RU" sz="2400" dirty="0" smtClean="0"/>
              <a:t>. </a:t>
            </a:r>
          </a:p>
          <a:p>
            <a:pPr algn="just"/>
            <a:r>
              <a:rPr lang="ru-RU" sz="2400" dirty="0" smtClean="0"/>
              <a:t>Перегруженные методы должны различаться по типу и/или количеству их параметров. Хотя возвращаемые типы перегруженных методов могут быть различны, самого возвращаемого типа не достаточно для различения двух версий метода. Когда </a:t>
            </a:r>
            <a:r>
              <a:rPr lang="en-US" sz="2400" dirty="0" smtClean="0"/>
              <a:t>Java </a:t>
            </a:r>
            <a:r>
              <a:rPr lang="ru-RU" sz="2400" dirty="0" smtClean="0"/>
              <a:t>встречает вызов перегруженного метода, он просто выполняет ту его версию, параметры которой соответствуют аргументам, использованным в вызове.</a:t>
            </a:r>
          </a:p>
          <a:p>
            <a:pPr algn="just"/>
            <a:endParaRPr lang="ru-RU" sz="2400" b="1" dirty="0"/>
          </a:p>
        </p:txBody>
      </p:sp>
    </p:spTree>
    <p:extLst>
      <p:ext uri="{BB962C8B-B14F-4D97-AF65-F5344CB8AC3E}">
        <p14:creationId xmlns:p14="http://schemas.microsoft.com/office/powerpoint/2010/main" val="1644947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Практика</a:t>
            </a:r>
            <a:endParaRPr lang="ru-RU" b="1" dirty="0"/>
          </a:p>
        </p:txBody>
      </p:sp>
      <p:sp>
        <p:nvSpPr>
          <p:cNvPr id="5" name="Содержимое 4"/>
          <p:cNvSpPr>
            <a:spLocks noGrp="1"/>
          </p:cNvSpPr>
          <p:nvPr>
            <p:ph idx="1"/>
          </p:nvPr>
        </p:nvSpPr>
        <p:spPr>
          <a:xfrm>
            <a:off x="457200" y="1600201"/>
            <a:ext cx="8229600" cy="1684783"/>
          </a:xfrm>
        </p:spPr>
        <p:style>
          <a:lnRef idx="1">
            <a:schemeClr val="accent1"/>
          </a:lnRef>
          <a:fillRef idx="2">
            <a:schemeClr val="accent1"/>
          </a:fillRef>
          <a:effectRef idx="1">
            <a:schemeClr val="accent1"/>
          </a:effectRef>
          <a:fontRef idx="minor">
            <a:schemeClr val="dk1"/>
          </a:fontRef>
        </p:style>
        <p:txBody>
          <a:bodyPr/>
          <a:lstStyle/>
          <a:p>
            <a:pPr marL="514350" indent="-514350">
              <a:buAutoNum type="arabicParenR"/>
            </a:pPr>
            <a:r>
              <a:rPr lang="ru-RU" dirty="0" smtClean="0"/>
              <a:t>Используя перегрузку методов, вычислите площадь прямоугольника, окружности и трапеции</a:t>
            </a:r>
            <a:r>
              <a:rPr lang="en-US" dirty="0" smtClean="0"/>
              <a:t> </a:t>
            </a:r>
            <a:r>
              <a:rPr lang="ru-RU" dirty="0" smtClean="0"/>
              <a:t>и найдите максимальную.</a:t>
            </a:r>
          </a:p>
          <a:p>
            <a:pPr marL="514350" indent="-514350">
              <a:buNone/>
            </a:pPr>
            <a:endParaRPr lang="ru-RU" dirty="0"/>
          </a:p>
        </p:txBody>
      </p:sp>
    </p:spTree>
    <p:extLst>
      <p:ext uri="{BB962C8B-B14F-4D97-AF65-F5344CB8AC3E}">
        <p14:creationId xmlns:p14="http://schemas.microsoft.com/office/powerpoint/2010/main" val="117272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dirty="0" smtClean="0"/>
              <a:t>Перегрузка конструкторов	</a:t>
            </a:r>
            <a:endParaRPr lang="ru-RU" dirty="0"/>
          </a:p>
        </p:txBody>
      </p:sp>
      <p:sp>
        <p:nvSpPr>
          <p:cNvPr id="3" name="Содержимое 2"/>
          <p:cNvSpPr>
            <a:spLocks noGrp="1"/>
          </p:cNvSpPr>
          <p:nvPr>
            <p:ph idx="1"/>
          </p:nvPr>
        </p:nvSpPr>
        <p:spPr>
          <a:xfrm>
            <a:off x="457200" y="1600201"/>
            <a:ext cx="8229600" cy="2404864"/>
          </a:xfrm>
        </p:spPr>
        <p:style>
          <a:lnRef idx="1">
            <a:schemeClr val="accent1"/>
          </a:lnRef>
          <a:fillRef idx="2">
            <a:schemeClr val="accent1"/>
          </a:fillRef>
          <a:effectRef idx="1">
            <a:schemeClr val="accent1"/>
          </a:effectRef>
          <a:fontRef idx="minor">
            <a:schemeClr val="dk1"/>
          </a:fontRef>
        </p:style>
        <p:txBody>
          <a:bodyPr>
            <a:normAutofit/>
          </a:bodyPr>
          <a:lstStyle/>
          <a:p>
            <a:pPr algn="just"/>
            <a:r>
              <a:rPr lang="ru-RU" dirty="0" smtClean="0"/>
              <a:t>для перегрузки конструктора класса достаточно просто объявить различные его формы, то есть использовать различное количество формальных параметров.</a:t>
            </a:r>
          </a:p>
          <a:p>
            <a:pPr>
              <a:buNone/>
            </a:pPr>
            <a:endParaRPr lang="ru-RU" dirty="0"/>
          </a:p>
        </p:txBody>
      </p:sp>
    </p:spTree>
    <p:extLst>
      <p:ext uri="{BB962C8B-B14F-4D97-AF65-F5344CB8AC3E}">
        <p14:creationId xmlns:p14="http://schemas.microsoft.com/office/powerpoint/2010/main" val="1730823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style>
          <a:lnRef idx="2">
            <a:schemeClr val="accent1"/>
          </a:lnRef>
          <a:fillRef idx="1">
            <a:schemeClr val="lt1"/>
          </a:fillRef>
          <a:effectRef idx="0">
            <a:schemeClr val="accent1"/>
          </a:effectRef>
          <a:fontRef idx="minor">
            <a:schemeClr val="dk1"/>
          </a:fontRef>
        </p:style>
        <p:txBody>
          <a:bodyPr>
            <a:normAutofit/>
          </a:bodyPr>
          <a:lstStyle/>
          <a:p>
            <a:r>
              <a:rPr lang="ru-RU" dirty="0" smtClean="0"/>
              <a:t>Статические поля класса</a:t>
            </a:r>
            <a:endParaRPr lang="ru-RU" dirty="0"/>
          </a:p>
        </p:txBody>
      </p:sp>
      <p:sp>
        <p:nvSpPr>
          <p:cNvPr id="3" name="Содержимое 2"/>
          <p:cNvSpPr>
            <a:spLocks noGrp="1"/>
          </p:cNvSpPr>
          <p:nvPr>
            <p:ph idx="1"/>
          </p:nvPr>
        </p:nvSpPr>
        <p:spPr>
          <a:xfrm>
            <a:off x="457200" y="1628800"/>
            <a:ext cx="8229600" cy="3672408"/>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lgn="just"/>
            <a:r>
              <a:rPr lang="ru-RU" dirty="0" smtClean="0"/>
              <a:t>В </a:t>
            </a:r>
            <a:r>
              <a:rPr lang="en-US" dirty="0" smtClean="0"/>
              <a:t>Java</a:t>
            </a:r>
            <a:r>
              <a:rPr lang="ru-RU" dirty="0" smtClean="0"/>
              <a:t> используются </a:t>
            </a:r>
            <a:r>
              <a:rPr lang="ru-RU" i="1" dirty="0" smtClean="0"/>
              <a:t>статические методы</a:t>
            </a:r>
            <a:r>
              <a:rPr lang="ru-RU" dirty="0" smtClean="0"/>
              <a:t> которые задаются при помощи ключевого слова </a:t>
            </a:r>
            <a:r>
              <a:rPr lang="en-US" b="1" dirty="0" smtClean="0"/>
              <a:t>static</a:t>
            </a:r>
            <a:r>
              <a:rPr lang="ru-RU" dirty="0" smtClean="0"/>
              <a:t>. Для доступа к статическим полям не требуется создавать экземпляры соответствующего класса.</a:t>
            </a:r>
          </a:p>
          <a:p>
            <a:pPr algn="just">
              <a:buNone/>
            </a:pPr>
            <a:endParaRPr lang="ru-RU" dirty="0" smtClean="0"/>
          </a:p>
          <a:p>
            <a:pPr algn="just"/>
            <a:r>
              <a:rPr lang="ru-RU" dirty="0" smtClean="0"/>
              <a:t>Например, математические функции, реализованные в классе </a:t>
            </a:r>
            <a:r>
              <a:rPr lang="ru-RU" dirty="0" err="1" smtClean="0"/>
              <a:t>Math</a:t>
            </a:r>
            <a:r>
              <a:rPr lang="ru-RU" dirty="0" smtClean="0"/>
              <a:t>, представляют собой как раз статические методы данного класса. Поэтому можно писать</a:t>
            </a:r>
          </a:p>
          <a:p>
            <a:pPr algn="just">
              <a:buNone/>
            </a:pPr>
            <a:r>
              <a:rPr lang="ru-RU" b="1" dirty="0" smtClean="0">
                <a:solidFill>
                  <a:srgbClr val="FF0000"/>
                </a:solidFill>
              </a:rPr>
              <a:t>	</a:t>
            </a:r>
            <a:endParaRPr lang="ru-RU" dirty="0" smtClean="0"/>
          </a:p>
          <a:p>
            <a:pPr algn="just"/>
            <a:r>
              <a:rPr lang="ru-RU" dirty="0" smtClean="0"/>
              <a:t>Поскольку статические методы существуют независимо от объектов (экземпляров класса), они не имеют доступа к обычным (нестатическим) полям и методам данного класса. В частности, при реализации статического метода недопустимо использовать идентификатор </a:t>
            </a:r>
            <a:r>
              <a:rPr lang="ru-RU" b="1" dirty="0" err="1" smtClean="0"/>
              <a:t>this</a:t>
            </a:r>
            <a:r>
              <a:rPr lang="ru-RU" dirty="0" smtClean="0"/>
              <a:t>.</a:t>
            </a:r>
          </a:p>
        </p:txBody>
      </p:sp>
      <p:sp>
        <p:nvSpPr>
          <p:cNvPr id="4" name="Прямоугольник 3"/>
          <p:cNvSpPr/>
          <p:nvPr/>
        </p:nvSpPr>
        <p:spPr>
          <a:xfrm>
            <a:off x="2771800" y="5445224"/>
            <a:ext cx="4572000"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buNone/>
            </a:pPr>
            <a:r>
              <a:rPr lang="ru-RU" b="1" dirty="0" smtClean="0">
                <a:solidFill>
                  <a:srgbClr val="FF0000"/>
                </a:solidFill>
              </a:rPr>
              <a:t>	</a:t>
            </a:r>
            <a:r>
              <a:rPr lang="ru-RU" b="1" dirty="0" err="1" smtClean="0">
                <a:solidFill>
                  <a:srgbClr val="FF0000"/>
                </a:solidFill>
              </a:rPr>
              <a:t>double</a:t>
            </a:r>
            <a:r>
              <a:rPr lang="ru-RU" dirty="0" smtClean="0">
                <a:solidFill>
                  <a:srgbClr val="FF0000"/>
                </a:solidFill>
              </a:rPr>
              <a:t> </a:t>
            </a:r>
            <a:r>
              <a:rPr lang="ru-RU" dirty="0" err="1" smtClean="0">
                <a:solidFill>
                  <a:srgbClr val="FF0000"/>
                </a:solidFill>
              </a:rPr>
              <a:t>x</a:t>
            </a:r>
            <a:r>
              <a:rPr lang="ru-RU" dirty="0" smtClean="0">
                <a:solidFill>
                  <a:srgbClr val="FF0000"/>
                </a:solidFill>
              </a:rPr>
              <a:t> = </a:t>
            </a:r>
            <a:r>
              <a:rPr lang="ru-RU" dirty="0" err="1" smtClean="0">
                <a:solidFill>
                  <a:srgbClr val="FF0000"/>
                </a:solidFill>
              </a:rPr>
              <a:t>Math.sin</a:t>
            </a:r>
            <a:r>
              <a:rPr lang="ru-RU" dirty="0" smtClean="0">
                <a:solidFill>
                  <a:srgbClr val="FF0000"/>
                </a:solidFill>
              </a:rPr>
              <a:t>(1); </a:t>
            </a:r>
          </a:p>
          <a:p>
            <a:pPr algn="just">
              <a:buNone/>
            </a:pPr>
            <a:r>
              <a:rPr lang="ru-RU" i="1" dirty="0" smtClean="0">
                <a:solidFill>
                  <a:srgbClr val="FF0000"/>
                </a:solidFill>
              </a:rPr>
              <a:t>вместо</a:t>
            </a:r>
          </a:p>
          <a:p>
            <a:pPr algn="just">
              <a:buNone/>
            </a:pPr>
            <a:r>
              <a:rPr lang="ru-RU" dirty="0" smtClean="0">
                <a:solidFill>
                  <a:srgbClr val="FF0000"/>
                </a:solidFill>
              </a:rPr>
              <a:t>	</a:t>
            </a:r>
            <a:r>
              <a:rPr lang="ru-RU" dirty="0" err="1" smtClean="0">
                <a:solidFill>
                  <a:srgbClr val="FF0000"/>
                </a:solidFill>
              </a:rPr>
              <a:t>Math</a:t>
            </a:r>
            <a:r>
              <a:rPr lang="ru-RU" dirty="0" smtClean="0">
                <a:solidFill>
                  <a:srgbClr val="FF0000"/>
                </a:solidFill>
              </a:rPr>
              <a:t> </a:t>
            </a:r>
            <a:r>
              <a:rPr lang="ru-RU" dirty="0" err="1" smtClean="0">
                <a:solidFill>
                  <a:srgbClr val="FF0000"/>
                </a:solidFill>
              </a:rPr>
              <a:t>m</a:t>
            </a:r>
            <a:r>
              <a:rPr lang="ru-RU" dirty="0" smtClean="0">
                <a:solidFill>
                  <a:srgbClr val="FF0000"/>
                </a:solidFill>
              </a:rPr>
              <a:t> = </a:t>
            </a:r>
            <a:r>
              <a:rPr lang="ru-RU" b="1" dirty="0" err="1" smtClean="0">
                <a:solidFill>
                  <a:srgbClr val="FF0000"/>
                </a:solidFill>
              </a:rPr>
              <a:t>new</a:t>
            </a:r>
            <a:r>
              <a:rPr lang="ru-RU" dirty="0" smtClean="0">
                <a:solidFill>
                  <a:srgbClr val="FF0000"/>
                </a:solidFill>
              </a:rPr>
              <a:t> </a:t>
            </a:r>
            <a:r>
              <a:rPr lang="ru-RU" dirty="0" err="1" smtClean="0">
                <a:solidFill>
                  <a:srgbClr val="FF0000"/>
                </a:solidFill>
              </a:rPr>
              <a:t>Math</a:t>
            </a:r>
            <a:r>
              <a:rPr lang="ru-RU" dirty="0" smtClean="0">
                <a:solidFill>
                  <a:srgbClr val="FF0000"/>
                </a:solidFill>
              </a:rPr>
              <a:t>(); </a:t>
            </a:r>
          </a:p>
          <a:p>
            <a:pPr algn="just">
              <a:buNone/>
            </a:pPr>
            <a:r>
              <a:rPr lang="ru-RU" b="1" dirty="0" smtClean="0">
                <a:solidFill>
                  <a:srgbClr val="FF0000"/>
                </a:solidFill>
              </a:rPr>
              <a:t>	</a:t>
            </a:r>
            <a:r>
              <a:rPr lang="ru-RU" b="1" dirty="0" err="1" smtClean="0">
                <a:solidFill>
                  <a:srgbClr val="FF0000"/>
                </a:solidFill>
              </a:rPr>
              <a:t>double</a:t>
            </a:r>
            <a:r>
              <a:rPr lang="ru-RU" dirty="0" smtClean="0">
                <a:solidFill>
                  <a:srgbClr val="FF0000"/>
                </a:solidFill>
              </a:rPr>
              <a:t> </a:t>
            </a:r>
            <a:r>
              <a:rPr lang="ru-RU" dirty="0" err="1" smtClean="0">
                <a:solidFill>
                  <a:srgbClr val="FF0000"/>
                </a:solidFill>
              </a:rPr>
              <a:t>x</a:t>
            </a:r>
            <a:r>
              <a:rPr lang="ru-RU" dirty="0" smtClean="0">
                <a:solidFill>
                  <a:srgbClr val="FF0000"/>
                </a:solidFill>
              </a:rPr>
              <a:t> = </a:t>
            </a:r>
            <a:r>
              <a:rPr lang="ru-RU" dirty="0" err="1" smtClean="0">
                <a:solidFill>
                  <a:srgbClr val="FF0000"/>
                </a:solidFill>
              </a:rPr>
              <a:t>m.sin</a:t>
            </a:r>
            <a:r>
              <a:rPr lang="ru-RU" dirty="0" smtClean="0">
                <a:solidFill>
                  <a:srgbClr val="FF0000"/>
                </a:solidFill>
              </a:rPr>
              <a:t>(1);</a:t>
            </a:r>
          </a:p>
        </p:txBody>
      </p:sp>
    </p:spTree>
    <p:extLst>
      <p:ext uri="{BB962C8B-B14F-4D97-AF65-F5344CB8AC3E}">
        <p14:creationId xmlns:p14="http://schemas.microsoft.com/office/powerpoint/2010/main" val="3963731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Наследование в </a:t>
            </a:r>
            <a:r>
              <a:rPr lang="en-US" b="1" dirty="0" smtClean="0"/>
              <a:t>Java</a:t>
            </a:r>
            <a:endParaRPr lang="ru-RU" b="1" dirty="0"/>
          </a:p>
        </p:txBody>
      </p:sp>
      <p:pic>
        <p:nvPicPr>
          <p:cNvPr id="2050" name="Picture 2"/>
          <p:cNvPicPr>
            <a:picLocks noChangeAspect="1" noChangeArrowheads="1"/>
          </p:cNvPicPr>
          <p:nvPr/>
        </p:nvPicPr>
        <p:blipFill>
          <a:blip r:embed="rId3" cstate="print"/>
          <a:srcRect l="15647" t="21867" r="16432" b="32360"/>
          <a:stretch>
            <a:fillRect/>
          </a:stretch>
        </p:blipFill>
        <p:spPr bwMode="auto">
          <a:xfrm>
            <a:off x="457200" y="1628800"/>
            <a:ext cx="8280920" cy="4464496"/>
          </a:xfrm>
          <a:prstGeom prst="rect">
            <a:avLst/>
          </a:prstGeom>
          <a:ln>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139087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7743</TotalTime>
  <Words>474</Words>
  <Application>Microsoft Office PowerPoint</Application>
  <PresentationFormat>Экран (4:3)</PresentationFormat>
  <Paragraphs>125</Paragraphs>
  <Slides>16</Slides>
  <Notes>7</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16</vt:i4>
      </vt:variant>
    </vt:vector>
  </HeadingPairs>
  <TitlesOfParts>
    <vt:vector size="25" baseType="lpstr">
      <vt:lpstr>Arial</vt:lpstr>
      <vt:lpstr>Calibri</vt:lpstr>
      <vt:lpstr>Consolas</vt:lpstr>
      <vt:lpstr>Courier New</vt:lpstr>
      <vt:lpstr>Lucida Grande</vt:lpstr>
      <vt:lpstr>Times New Roman</vt:lpstr>
      <vt:lpstr>Verdana</vt:lpstr>
      <vt:lpstr>Verdana</vt:lpstr>
      <vt:lpstr>Тема Office</vt:lpstr>
      <vt:lpstr> Урок №6   Тема: Программирование в среде Java    Герасименко Сергей Валерьевич  27 января 2023г.</vt:lpstr>
      <vt:lpstr>Презентация PowerPoint</vt:lpstr>
      <vt:lpstr>Применение модификаторов доступа</vt:lpstr>
      <vt:lpstr>Практика</vt:lpstr>
      <vt:lpstr>Перегрузка методов</vt:lpstr>
      <vt:lpstr>Практика</vt:lpstr>
      <vt:lpstr>Перегрузка конструкторов </vt:lpstr>
      <vt:lpstr>Статические поля класса</vt:lpstr>
      <vt:lpstr>Наследование в Java</vt:lpstr>
      <vt:lpstr>Пример наследования</vt:lpstr>
      <vt:lpstr>Структура наследования в Java</vt:lpstr>
      <vt:lpstr>«PROTECTED» - модификатор защищенного доступа</vt:lpstr>
      <vt:lpstr>Применение модификаторов доступа</vt:lpstr>
      <vt:lpstr>Ключевое слово «super»</vt:lpstr>
      <vt:lpstr>Абстрактные классы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Java-1</dc:title>
  <dc:creator>user</dc:creator>
  <cp:lastModifiedBy>Сергей Герасименко</cp:lastModifiedBy>
  <cp:revision>532</cp:revision>
  <dcterms:created xsi:type="dcterms:W3CDTF">2013-08-07T14:23:10Z</dcterms:created>
  <dcterms:modified xsi:type="dcterms:W3CDTF">2023-01-27T18:11:16Z</dcterms:modified>
</cp:coreProperties>
</file>