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618" r:id="rId3"/>
    <p:sldId id="619" r:id="rId4"/>
    <p:sldId id="620" r:id="rId5"/>
    <p:sldId id="621" r:id="rId6"/>
    <p:sldId id="622" r:id="rId7"/>
    <p:sldId id="623" r:id="rId8"/>
    <p:sldId id="624" r:id="rId9"/>
    <p:sldId id="625" r:id="rId10"/>
    <p:sldId id="626" r:id="rId11"/>
    <p:sldId id="627" r:id="rId12"/>
    <p:sldId id="628" r:id="rId13"/>
    <p:sldId id="629" r:id="rId14"/>
    <p:sldId id="630" r:id="rId15"/>
    <p:sldId id="631" r:id="rId16"/>
    <p:sldId id="578"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Ксения Чебакова" initials="" lastIdx="6" clrIdx="0"/>
  <p:cmAuthor id="1" name="NS" initials="N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3FA9"/>
    <a:srgbClr val="CC0000"/>
    <a:srgbClr val="5A2BFF"/>
    <a:srgbClr val="4F78F1"/>
    <a:srgbClr val="EEDA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7919" autoAdjust="0"/>
  </p:normalViewPr>
  <p:slideViewPr>
    <p:cSldViewPr snapToObjects="1">
      <p:cViewPr varScale="1">
        <p:scale>
          <a:sx n="111" d="100"/>
          <a:sy n="111" d="100"/>
        </p:scale>
        <p:origin x="1416" y="108"/>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E0B89D-6618-47DE-94DF-E12A3FDA08CA}" type="datetimeFigureOut">
              <a:rPr lang="ru-RU" smtClean="0"/>
              <a:pPr/>
              <a:t>03.02.2023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C4973E-6F17-4822-8A32-8BE9D44A9420}" type="slidenum">
              <a:rPr lang="ru-RU" smtClean="0"/>
              <a:pPr/>
              <a:t>‹#›</a:t>
            </a:fld>
            <a:endParaRPr lang="ru-RU"/>
          </a:p>
        </p:txBody>
      </p:sp>
    </p:spTree>
    <p:extLst>
      <p:ext uri="{BB962C8B-B14F-4D97-AF65-F5344CB8AC3E}">
        <p14:creationId xmlns:p14="http://schemas.microsoft.com/office/powerpoint/2010/main" val="101506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Font typeface="Arial" pitchFamily="34" charset="0"/>
              <a:buAutoNum type="arabicPeriod"/>
            </a:pPr>
            <a:endParaRPr lang="ru-RU" baseline="0" dirty="0" smtClean="0"/>
          </a:p>
          <a:p>
            <a:pPr marL="228600" indent="-228600">
              <a:buFont typeface="Arial" pitchFamily="34" charset="0"/>
              <a:buAutoNum type="arabicPeriod"/>
            </a:pPr>
            <a:endParaRPr lang="ru-RU" dirty="0" smtClean="0"/>
          </a:p>
          <a:p>
            <a:pPr marL="228600" indent="-228600">
              <a:buFont typeface="Arial" pitchFamily="34" charset="0"/>
              <a:buAutoNum type="arabicPeriod"/>
            </a:pPr>
            <a:endParaRPr lang="ru-RU" dirty="0" smtClean="0"/>
          </a:p>
          <a:p>
            <a:pPr marL="228600" indent="-228600">
              <a:buFont typeface="Arial" pitchFamily="34" charset="0"/>
              <a:buAutoNum type="arabicPeriod"/>
            </a:pPr>
            <a:endParaRPr lang="ru-RU"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ru-RU" sz="1200" dirty="0" smtClean="0"/>
          </a:p>
          <a:p>
            <a:pPr marL="228600" indent="-228600">
              <a:buFont typeface="+mj-lt"/>
              <a:buAutoNum type="arabicPeriod"/>
            </a:pPr>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2</a:t>
            </a:fld>
            <a:endParaRPr lang="ru-RU"/>
          </a:p>
        </p:txBody>
      </p:sp>
    </p:spTree>
    <p:extLst>
      <p:ext uri="{BB962C8B-B14F-4D97-AF65-F5344CB8AC3E}">
        <p14:creationId xmlns:p14="http://schemas.microsoft.com/office/powerpoint/2010/main" val="405911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EC35ABC4-4CA9-4DA4-B645-AECDF777AF24}" type="slidenum">
              <a:rPr lang="ru-RU" smtClean="0"/>
              <a:pPr/>
              <a:t>4</a:t>
            </a:fld>
            <a:endParaRPr lang="ru-RU"/>
          </a:p>
        </p:txBody>
      </p:sp>
    </p:spTree>
    <p:extLst>
      <p:ext uri="{BB962C8B-B14F-4D97-AF65-F5344CB8AC3E}">
        <p14:creationId xmlns:p14="http://schemas.microsoft.com/office/powerpoint/2010/main" val="267588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EC35ABC4-4CA9-4DA4-B645-AECDF777AF24}" type="slidenum">
              <a:rPr lang="ru-RU" smtClean="0"/>
              <a:pPr/>
              <a:t>5</a:t>
            </a:fld>
            <a:endParaRPr lang="ru-RU"/>
          </a:p>
        </p:txBody>
      </p:sp>
    </p:spTree>
    <p:extLst>
      <p:ext uri="{BB962C8B-B14F-4D97-AF65-F5344CB8AC3E}">
        <p14:creationId xmlns:p14="http://schemas.microsoft.com/office/powerpoint/2010/main" val="255696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4343400"/>
            <a:ext cx="5486400" cy="4114800"/>
          </a:xfrm>
          <a:prstGeom prst="rect">
            <a:avLst/>
          </a:prstGeom>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9</a:t>
            </a:fld>
            <a:endParaRPr lang="ru-RU"/>
          </a:p>
        </p:txBody>
      </p:sp>
    </p:spTree>
    <p:extLst>
      <p:ext uri="{BB962C8B-B14F-4D97-AF65-F5344CB8AC3E}">
        <p14:creationId xmlns:p14="http://schemas.microsoft.com/office/powerpoint/2010/main" val="71658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4343400"/>
            <a:ext cx="5486400" cy="4114800"/>
          </a:xfrm>
          <a:prstGeom prst="rect">
            <a:avLst/>
          </a:prstGeom>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13</a:t>
            </a:fld>
            <a:endParaRPr lang="ru-RU"/>
          </a:p>
        </p:txBody>
      </p:sp>
    </p:spTree>
    <p:extLst>
      <p:ext uri="{BB962C8B-B14F-4D97-AF65-F5344CB8AC3E}">
        <p14:creationId xmlns:p14="http://schemas.microsoft.com/office/powerpoint/2010/main" val="27014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16</a:t>
            </a:fld>
            <a:endParaRPr lang="ru-RU"/>
          </a:p>
        </p:txBody>
      </p:sp>
    </p:spTree>
    <p:extLst>
      <p:ext uri="{BB962C8B-B14F-4D97-AF65-F5344CB8AC3E}">
        <p14:creationId xmlns:p14="http://schemas.microsoft.com/office/powerpoint/2010/main" val="275210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211340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293084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280904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250444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24447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76639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1943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150047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413741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161956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3F16E36-C00C-4A3C-BEE6-6136130CE138}" type="datetimeFigureOut">
              <a:rPr lang="ru-RU" smtClean="0"/>
              <a:pPr/>
              <a:t>03.02.2023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119198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16E36-C00C-4A3C-BEE6-6136130CE138}" type="datetimeFigureOut">
              <a:rPr lang="ru-RU" smtClean="0"/>
              <a:pPr/>
              <a:t>03.02.2023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83045-9E35-42F1-B967-C7E03E365386}" type="slidenum">
              <a:rPr lang="ru-RU" smtClean="0"/>
              <a:pPr/>
              <a:t>‹#›</a:t>
            </a:fld>
            <a:endParaRPr lang="ru-RU"/>
          </a:p>
        </p:txBody>
      </p:sp>
    </p:spTree>
    <p:extLst>
      <p:ext uri="{BB962C8B-B14F-4D97-AF65-F5344CB8AC3E}">
        <p14:creationId xmlns:p14="http://schemas.microsoft.com/office/powerpoint/2010/main" val="261339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a:ext>
            </a:extLst>
          </a:blip>
          <a:srcRect l="3138" r="2707"/>
          <a:stretch>
            <a:fillRect/>
          </a:stretch>
        </p:blipFill>
        <p:spPr>
          <a:xfrm>
            <a:off x="0" y="1348365"/>
            <a:ext cx="9144000" cy="2971800"/>
          </a:xfrm>
          <a:prstGeom prst="rect">
            <a:avLst/>
          </a:prstGeom>
        </p:spPr>
      </p:pic>
      <p:sp>
        <p:nvSpPr>
          <p:cNvPr id="2" name="Заголовок 1"/>
          <p:cNvSpPr>
            <a:spLocks noGrp="1"/>
          </p:cNvSpPr>
          <p:nvPr>
            <p:ph type="ctrTitle"/>
          </p:nvPr>
        </p:nvSpPr>
        <p:spPr>
          <a:xfrm>
            <a:off x="611560" y="2276872"/>
            <a:ext cx="8532440" cy="3274435"/>
          </a:xfrm>
        </p:spPr>
        <p:txBody>
          <a:bodyPr lIns="0" tIns="0" rIns="0" bIns="0">
            <a:noAutofit/>
          </a:bodyPr>
          <a:lstStyle/>
          <a:p>
            <a:pPr algn="l"/>
            <a:r>
              <a:rPr lang="ru-RU" sz="3600" b="1" dirty="0">
                <a:solidFill>
                  <a:schemeClr val="bg1"/>
                </a:solidFill>
                <a:latin typeface="Verdana" pitchFamily="34" charset="0"/>
                <a:ea typeface="Verdana" pitchFamily="34" charset="0"/>
                <a:cs typeface="Verdana" pitchFamily="34" charset="0"/>
                <a:sym typeface="Lucida Grande" charset="0"/>
              </a:rPr>
              <a:t> Урок </a:t>
            </a:r>
            <a:r>
              <a:rPr lang="ru-RU" sz="3600" b="1" dirty="0" smtClean="0">
                <a:solidFill>
                  <a:schemeClr val="bg1"/>
                </a:solidFill>
                <a:latin typeface="Verdana" pitchFamily="34" charset="0"/>
                <a:ea typeface="Verdana" pitchFamily="34" charset="0"/>
                <a:cs typeface="Verdana" pitchFamily="34" charset="0"/>
                <a:sym typeface="Lucida Grande" charset="0"/>
              </a:rPr>
              <a:t>№</a:t>
            </a:r>
            <a:r>
              <a:rPr lang="en-US" sz="3600" b="1" dirty="0" smtClean="0">
                <a:solidFill>
                  <a:schemeClr val="bg1"/>
                </a:solidFill>
                <a:latin typeface="Verdana" pitchFamily="34" charset="0"/>
                <a:ea typeface="Verdana" pitchFamily="34" charset="0"/>
                <a:cs typeface="Verdana" pitchFamily="34" charset="0"/>
                <a:sym typeface="Lucida Grande" charset="0"/>
              </a:rPr>
              <a:t>7</a:t>
            </a:r>
            <a:r>
              <a:rPr lang="ru-RU" sz="3600" b="1" dirty="0">
                <a:solidFill>
                  <a:schemeClr val="bg1"/>
                </a:solidFill>
                <a:latin typeface="Verdana" pitchFamily="34" charset="0"/>
                <a:ea typeface="Verdana" pitchFamily="34" charset="0"/>
                <a:cs typeface="Verdana" pitchFamily="34" charset="0"/>
                <a:sym typeface="Lucida Grande" charset="0"/>
              </a:rPr>
              <a:t/>
            </a:r>
            <a:br>
              <a:rPr lang="ru-RU" sz="3600" b="1" dirty="0">
                <a:solidFill>
                  <a:schemeClr val="bg1"/>
                </a:solidFill>
                <a:latin typeface="Verdana" pitchFamily="34" charset="0"/>
                <a:ea typeface="Verdana" pitchFamily="34" charset="0"/>
                <a:cs typeface="Verdana" pitchFamily="34" charset="0"/>
                <a:sym typeface="Lucida Grande" charset="0"/>
              </a:rPr>
            </a:br>
            <a:r>
              <a:rPr lang="en-US" sz="3200" b="1" dirty="0">
                <a:ea typeface="Lucida Grande" charset="0"/>
                <a:cs typeface="Lucida Grande" charset="0"/>
                <a:sym typeface="Lucida Grande" charset="0"/>
              </a:rPr>
              <a:t/>
            </a:r>
            <a:br>
              <a:rPr lang="en-US" sz="3200" b="1" dirty="0">
                <a:ea typeface="Lucida Grande" charset="0"/>
                <a:cs typeface="Lucida Grande" charset="0"/>
                <a:sym typeface="Lucida Grande" charset="0"/>
              </a:rPr>
            </a:br>
            <a:r>
              <a:rPr lang="ru-RU" sz="3200" b="1" dirty="0">
                <a:solidFill>
                  <a:schemeClr val="bg1"/>
                </a:solidFill>
                <a:latin typeface="Verdana" pitchFamily="34" charset="0"/>
                <a:ea typeface="Verdana" pitchFamily="34" charset="0"/>
                <a:cs typeface="Verdana" pitchFamily="34" charset="0"/>
                <a:sym typeface="Lucida Grande" charset="0"/>
              </a:rPr>
              <a:t> Тема: </a:t>
            </a:r>
            <a:r>
              <a:rPr lang="ru-RU" sz="2800" b="1" dirty="0">
                <a:solidFill>
                  <a:schemeClr val="bg1"/>
                </a:solidFill>
                <a:latin typeface="Verdana" pitchFamily="34" charset="0"/>
                <a:ea typeface="Verdana" pitchFamily="34" charset="0"/>
                <a:cs typeface="Verdana" pitchFamily="34" charset="0"/>
                <a:sym typeface="Lucida Grande" charset="0"/>
              </a:rPr>
              <a:t>Программирование в среде </a:t>
            </a:r>
            <a:r>
              <a:rPr lang="en-US" sz="2800" b="1" dirty="0">
                <a:solidFill>
                  <a:schemeClr val="bg1"/>
                </a:solidFill>
                <a:latin typeface="Verdana" pitchFamily="34" charset="0"/>
                <a:ea typeface="Verdana" pitchFamily="34" charset="0"/>
                <a:cs typeface="Verdana" pitchFamily="34" charset="0"/>
                <a:sym typeface="Lucida Grande" charset="0"/>
              </a:rPr>
              <a:t>Java</a:t>
            </a:r>
            <a:r>
              <a:rPr lang="en-US" sz="1400" b="1" dirty="0">
                <a:ea typeface="Lucida Grande" charset="0"/>
                <a:cs typeface="Lucida Grande" charset="0"/>
                <a:sym typeface="Lucida Grande" charset="0"/>
              </a:rPr>
              <a:t/>
            </a:r>
            <a:br>
              <a:rPr lang="en-US" sz="1400" b="1" dirty="0">
                <a:ea typeface="Lucida Grande" charset="0"/>
                <a:cs typeface="Lucida Grande" charset="0"/>
                <a:sym typeface="Lucida Grande" charset="0"/>
              </a:rPr>
            </a:br>
            <a:r>
              <a:rPr lang="en-US" sz="1400" b="1" dirty="0">
                <a:ea typeface="Lucida Grande" charset="0"/>
                <a:cs typeface="Lucida Grande" charset="0"/>
                <a:sym typeface="Lucida Grande" charset="0"/>
              </a:rPr>
              <a:t/>
            </a:r>
            <a:br>
              <a:rPr lang="en-US" sz="1400" b="1" dirty="0">
                <a:ea typeface="Lucida Grande" charset="0"/>
                <a:cs typeface="Lucida Grande" charset="0"/>
                <a:sym typeface="Lucida Grande" charset="0"/>
              </a:rPr>
            </a:br>
            <a:r>
              <a:rPr lang="en-US" sz="1400" b="1" dirty="0">
                <a:ea typeface="Lucida Grande" charset="0"/>
                <a:cs typeface="Lucida Grande" charset="0"/>
                <a:sym typeface="Lucida Grande" charset="0"/>
              </a:rPr>
              <a:t/>
            </a:r>
            <a:br>
              <a:rPr lang="en-US" sz="1400" b="1" dirty="0">
                <a:ea typeface="Lucida Grande" charset="0"/>
                <a:cs typeface="Lucida Grande" charset="0"/>
                <a:sym typeface="Lucida Grande" charset="0"/>
              </a:rPr>
            </a:br>
            <a:r>
              <a:rPr lang="en-US" sz="1400" b="1" dirty="0">
                <a:ea typeface="Lucida Grande" charset="0"/>
                <a:cs typeface="Lucida Grande" charset="0"/>
                <a:sym typeface="Lucida Grande" charset="0"/>
              </a:rPr>
              <a:t/>
            </a:r>
            <a:br>
              <a:rPr lang="en-US" sz="1400" b="1" dirty="0">
                <a:ea typeface="Lucida Grande" charset="0"/>
                <a:cs typeface="Lucida Grande" charset="0"/>
                <a:sym typeface="Lucida Grande" charset="0"/>
              </a:rPr>
            </a:br>
            <a:r>
              <a:rPr lang="ru-RU" sz="2000" dirty="0">
                <a:latin typeface="Verdana" pitchFamily="34" charset="0"/>
                <a:ea typeface="Verdana" pitchFamily="34" charset="0"/>
                <a:cs typeface="Verdana" pitchFamily="34" charset="0"/>
                <a:sym typeface="Lucida Grande" charset="0"/>
              </a:rPr>
              <a:t>Герасименко Сергей Валерьевич</a:t>
            </a:r>
            <a:r>
              <a:rPr lang="ru-RU" sz="2500" dirty="0">
                <a:ea typeface="Lucida Grande" charset="0"/>
                <a:cs typeface="Lucida Grande" charset="0"/>
                <a:sym typeface="Lucida Grande" charset="0"/>
              </a:rPr>
              <a:t/>
            </a:r>
            <a:br>
              <a:rPr lang="ru-RU" sz="2500" dirty="0">
                <a:ea typeface="Lucida Grande" charset="0"/>
                <a:cs typeface="Lucida Grande" charset="0"/>
                <a:sym typeface="Lucida Grande" charset="0"/>
              </a:rPr>
            </a:br>
            <a:r>
              <a:rPr lang="ru-RU" sz="2500" dirty="0">
                <a:ea typeface="Lucida Grande" charset="0"/>
                <a:cs typeface="Lucida Grande" charset="0"/>
                <a:sym typeface="Lucida Grande" charset="0"/>
              </a:rPr>
              <a:t/>
            </a:r>
            <a:br>
              <a:rPr lang="ru-RU" sz="2500" dirty="0">
                <a:ea typeface="Lucida Grande" charset="0"/>
                <a:cs typeface="Lucida Grande" charset="0"/>
                <a:sym typeface="Lucida Grande" charset="0"/>
              </a:rPr>
            </a:br>
            <a:r>
              <a:rPr lang="en-US" sz="2500" dirty="0" smtClean="0">
                <a:ea typeface="Lucida Grande" charset="0"/>
                <a:cs typeface="Lucida Grande" charset="0"/>
                <a:sym typeface="Lucida Grande" charset="0"/>
              </a:rPr>
              <a:t>03</a:t>
            </a:r>
            <a:r>
              <a:rPr lang="en-US" sz="2500" dirty="0">
                <a:ea typeface="Lucida Grande" charset="0"/>
                <a:cs typeface="Lucida Grande" charset="0"/>
                <a:sym typeface="Lucida Grande" charset="0"/>
              </a:rPr>
              <a:t> </a:t>
            </a:r>
            <a:r>
              <a:rPr lang="ru-RU" sz="2500" dirty="0" smtClean="0">
                <a:ea typeface="Lucida Grande" charset="0"/>
                <a:cs typeface="Lucida Grande" charset="0"/>
                <a:sym typeface="Lucida Grande" charset="0"/>
              </a:rPr>
              <a:t>февраля</a:t>
            </a:r>
            <a:r>
              <a:rPr lang="ru-RU" sz="2500" dirty="0" smtClean="0">
                <a:ea typeface="Lucida Grande" charset="0"/>
                <a:cs typeface="Lucida Grande" charset="0"/>
                <a:sym typeface="Lucida Grande" charset="0"/>
              </a:rPr>
              <a:t> </a:t>
            </a:r>
            <a:r>
              <a:rPr lang="ru-RU" sz="2500" dirty="0" smtClean="0">
                <a:ea typeface="Lucida Grande" charset="0"/>
                <a:cs typeface="Lucida Grande" charset="0"/>
                <a:sym typeface="Lucida Grande" charset="0"/>
              </a:rPr>
              <a:t>2023г</a:t>
            </a:r>
            <a:r>
              <a:rPr lang="ru-RU" sz="2500" dirty="0">
                <a:ea typeface="Lucida Grande" charset="0"/>
                <a:cs typeface="Lucida Grande" charset="0"/>
                <a:sym typeface="Lucida Grande" charset="0"/>
              </a:rPr>
              <a:t>.</a:t>
            </a:r>
            <a:endParaRPr lang="ru-RU" sz="25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2666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Практика</a:t>
            </a:r>
            <a:endParaRPr lang="ru-RU" sz="3600" b="1" dirty="0"/>
          </a:p>
        </p:txBody>
      </p:sp>
      <p:sp>
        <p:nvSpPr>
          <p:cNvPr id="5" name="TextBox 4"/>
          <p:cNvSpPr txBox="1"/>
          <p:nvPr/>
        </p:nvSpPr>
        <p:spPr>
          <a:xfrm>
            <a:off x="611560" y="1628800"/>
            <a:ext cx="8208912"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just"/>
            <a:r>
              <a:rPr lang="ru-RU" sz="2400" dirty="0" smtClean="0"/>
              <a:t>Определить вложенный класс внутри цикла </a:t>
            </a:r>
            <a:r>
              <a:rPr lang="en-US" sz="2400" dirty="0" smtClean="0"/>
              <a:t>for </a:t>
            </a:r>
            <a:r>
              <a:rPr lang="ru-RU" sz="2400" dirty="0" smtClean="0"/>
              <a:t>и вывести последовательно на экран значения счетчика цикла с применением коэффициента, заданного с клавиатуры.</a:t>
            </a:r>
            <a:endParaRPr lang="ru-RU" sz="2400" dirty="0"/>
          </a:p>
        </p:txBody>
      </p:sp>
    </p:spTree>
    <p:extLst>
      <p:ext uri="{BB962C8B-B14F-4D97-AF65-F5344CB8AC3E}">
        <p14:creationId xmlns:p14="http://schemas.microsoft.com/office/powerpoint/2010/main" val="3132290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Обработка исключений</a:t>
            </a:r>
            <a:endParaRPr lang="ru-RU" b="1" dirty="0"/>
          </a:p>
        </p:txBody>
      </p:sp>
      <p:sp>
        <p:nvSpPr>
          <p:cNvPr id="3" name="Содержимое 2"/>
          <p:cNvSpPr>
            <a:spLocks noGrp="1"/>
          </p:cNvSpPr>
          <p:nvPr>
            <p:ph idx="1"/>
          </p:nvPr>
        </p:nvSpPr>
        <p:spPr>
          <a:xfrm>
            <a:off x="457200" y="1600201"/>
            <a:ext cx="8229600" cy="1684784"/>
          </a:xfrm>
        </p:spPr>
        <p:style>
          <a:lnRef idx="1">
            <a:schemeClr val="accent1"/>
          </a:lnRef>
          <a:fillRef idx="2">
            <a:schemeClr val="accent1"/>
          </a:fillRef>
          <a:effectRef idx="1">
            <a:schemeClr val="accent1"/>
          </a:effectRef>
          <a:fontRef idx="minor">
            <a:schemeClr val="dk1"/>
          </a:fontRef>
        </p:style>
        <p:txBody>
          <a:bodyPr>
            <a:normAutofit/>
          </a:bodyPr>
          <a:lstStyle/>
          <a:p>
            <a:r>
              <a:rPr lang="ru-RU" sz="2400" dirty="0" smtClean="0"/>
              <a:t>Исключение – это ошибка, которая возникает на этапе выполнения программы.</a:t>
            </a:r>
            <a:endParaRPr lang="ru-RU" sz="2400" dirty="0"/>
          </a:p>
        </p:txBody>
      </p:sp>
      <p:sp>
        <p:nvSpPr>
          <p:cNvPr id="4" name="TextBox 3"/>
          <p:cNvSpPr txBox="1"/>
          <p:nvPr/>
        </p:nvSpPr>
        <p:spPr>
          <a:xfrm>
            <a:off x="4427984" y="2132856"/>
            <a:ext cx="1224136" cy="92333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err="1" smtClean="0"/>
              <a:t>Int</a:t>
            </a:r>
            <a:r>
              <a:rPr lang="en-US" dirty="0" smtClean="0"/>
              <a:t> a = 80;</a:t>
            </a:r>
          </a:p>
          <a:p>
            <a:r>
              <a:rPr lang="en-US" dirty="0" err="1" smtClean="0"/>
              <a:t>Int</a:t>
            </a:r>
            <a:r>
              <a:rPr lang="en-US" dirty="0" smtClean="0"/>
              <a:t> b = 0;</a:t>
            </a:r>
          </a:p>
          <a:p>
            <a:r>
              <a:rPr lang="en-US" dirty="0" err="1" smtClean="0"/>
              <a:t>Int</a:t>
            </a:r>
            <a:r>
              <a:rPr lang="en-US" dirty="0" smtClean="0"/>
              <a:t> c = a/b;</a:t>
            </a:r>
            <a:endParaRPr lang="ru-RU" dirty="0"/>
          </a:p>
        </p:txBody>
      </p:sp>
      <p:sp>
        <p:nvSpPr>
          <p:cNvPr id="5" name="TextBox 4"/>
          <p:cNvSpPr txBox="1"/>
          <p:nvPr/>
        </p:nvSpPr>
        <p:spPr>
          <a:xfrm>
            <a:off x="467545" y="3429000"/>
            <a:ext cx="820891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ru-RU" dirty="0" smtClean="0"/>
              <a:t>Для того, чтобы отслеживать и обрабатывать ошибку во время выполнения</a:t>
            </a:r>
          </a:p>
          <a:p>
            <a:r>
              <a:rPr lang="ru-RU" dirty="0" smtClean="0"/>
              <a:t>программы, нужно включить код, который необходимо контролировать внутрь</a:t>
            </a:r>
          </a:p>
          <a:p>
            <a:pPr algn="just"/>
            <a:r>
              <a:rPr lang="ru-RU" dirty="0" smtClean="0"/>
              <a:t>блока </a:t>
            </a:r>
            <a:r>
              <a:rPr lang="en-US" b="1" dirty="0" smtClean="0"/>
              <a:t>try. </a:t>
            </a:r>
            <a:r>
              <a:rPr lang="ru-RU" dirty="0" smtClean="0"/>
              <a:t>Затем в блоке </a:t>
            </a:r>
            <a:r>
              <a:rPr lang="en-US" dirty="0" smtClean="0"/>
              <a:t>catch </a:t>
            </a:r>
            <a:r>
              <a:rPr lang="ru-RU" dirty="0" smtClean="0"/>
              <a:t>мы определяем исключение, которое необходимо</a:t>
            </a:r>
          </a:p>
          <a:p>
            <a:r>
              <a:rPr lang="ru-RU" dirty="0" smtClean="0"/>
              <a:t>перехватить. В блоке </a:t>
            </a:r>
            <a:r>
              <a:rPr lang="en-US" b="1" dirty="0" smtClean="0"/>
              <a:t>catch</a:t>
            </a:r>
            <a:r>
              <a:rPr lang="en-US" dirty="0" smtClean="0"/>
              <a:t> </a:t>
            </a:r>
            <a:r>
              <a:rPr lang="ru-RU" dirty="0" smtClean="0"/>
              <a:t>указываем, что необходимо сделать если эта ситуация</a:t>
            </a:r>
          </a:p>
          <a:p>
            <a:r>
              <a:rPr lang="ru-RU" dirty="0" smtClean="0"/>
              <a:t>произошла.</a:t>
            </a:r>
            <a:endParaRPr lang="ru-RU" dirty="0"/>
          </a:p>
        </p:txBody>
      </p:sp>
      <p:sp>
        <p:nvSpPr>
          <p:cNvPr id="7" name="TextBox 6"/>
          <p:cNvSpPr txBox="1"/>
          <p:nvPr/>
        </p:nvSpPr>
        <p:spPr>
          <a:xfrm>
            <a:off x="2267744" y="5085184"/>
            <a:ext cx="5586466" cy="1477328"/>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ru-RU" b="1" i="1" dirty="0" err="1" smtClean="0"/>
              <a:t>try</a:t>
            </a:r>
            <a:r>
              <a:rPr lang="ru-RU" b="1" i="1" dirty="0" smtClean="0"/>
              <a:t> { </a:t>
            </a:r>
            <a:endParaRPr lang="ru-RU" dirty="0" smtClean="0"/>
          </a:p>
          <a:p>
            <a:r>
              <a:rPr lang="ru-RU" b="1" i="1" dirty="0" smtClean="0"/>
              <a:t>// блок кода }  </a:t>
            </a:r>
            <a:endParaRPr lang="ru-RU" dirty="0" smtClean="0"/>
          </a:p>
          <a:p>
            <a:r>
              <a:rPr lang="ru-RU" b="1" i="1" dirty="0" err="1" smtClean="0"/>
              <a:t>catch</a:t>
            </a:r>
            <a:r>
              <a:rPr lang="ru-RU" b="1" i="1" dirty="0" smtClean="0"/>
              <a:t> (</a:t>
            </a:r>
            <a:r>
              <a:rPr lang="ru-RU" b="1" i="1" dirty="0" err="1" smtClean="0"/>
              <a:t>ТипИсключения</a:t>
            </a:r>
            <a:r>
              <a:rPr lang="ru-RU" b="1" i="1" dirty="0" smtClean="0"/>
              <a:t> е) { </a:t>
            </a:r>
            <a:endParaRPr lang="ru-RU" dirty="0" smtClean="0"/>
          </a:p>
          <a:p>
            <a:r>
              <a:rPr lang="ru-RU" b="1" i="1" dirty="0" smtClean="0"/>
              <a:t>// обработчик исключений типа </a:t>
            </a:r>
            <a:r>
              <a:rPr lang="ru-RU" b="1" i="1" dirty="0" err="1" smtClean="0"/>
              <a:t>ТипИсключения</a:t>
            </a:r>
            <a:r>
              <a:rPr lang="ru-RU" b="1" i="1" dirty="0" smtClean="0"/>
              <a:t> }  </a:t>
            </a:r>
            <a:endParaRPr lang="ru-RU" dirty="0" smtClean="0"/>
          </a:p>
          <a:p>
            <a:endParaRPr lang="ru-RU" dirty="0"/>
          </a:p>
        </p:txBody>
      </p:sp>
    </p:spTree>
    <p:extLst>
      <p:ext uri="{BB962C8B-B14F-4D97-AF65-F5344CB8AC3E}">
        <p14:creationId xmlns:p14="http://schemas.microsoft.com/office/powerpoint/2010/main" val="2688797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Типы исключений</a:t>
            </a:r>
            <a:endParaRPr lang="ru-RU" sz="3600" b="1" dirty="0"/>
          </a:p>
        </p:txBody>
      </p:sp>
      <p:sp>
        <p:nvSpPr>
          <p:cNvPr id="8" name="TextBox 7"/>
          <p:cNvSpPr txBox="1"/>
          <p:nvPr/>
        </p:nvSpPr>
        <p:spPr>
          <a:xfrm>
            <a:off x="0" y="1412776"/>
            <a:ext cx="8964488" cy="138499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marL="342900" indent="-342900" algn="just"/>
            <a:r>
              <a:rPr lang="en-US" sz="1400" dirty="0" smtClean="0"/>
              <a:t>	</a:t>
            </a:r>
            <a:r>
              <a:rPr lang="ru-RU" sz="1400" dirty="0" smtClean="0"/>
              <a:t>В вершине иерархии исключений стоит класс </a:t>
            </a:r>
            <a:r>
              <a:rPr lang="ru-RU" sz="1400" dirty="0" err="1" smtClean="0"/>
              <a:t>Throwable</a:t>
            </a:r>
            <a:r>
              <a:rPr lang="ru-RU" sz="1400" dirty="0" smtClean="0"/>
              <a:t>. Каждый из типов исключений является подклассом класса </a:t>
            </a:r>
            <a:r>
              <a:rPr lang="ru-RU" sz="1400" dirty="0" err="1" smtClean="0"/>
              <a:t>Throwable</a:t>
            </a:r>
            <a:r>
              <a:rPr lang="ru-RU" sz="1400" dirty="0" smtClean="0"/>
              <a:t>. Два непосредственных наследника класса </a:t>
            </a:r>
            <a:r>
              <a:rPr lang="ru-RU" sz="1400" dirty="0" err="1" smtClean="0"/>
              <a:t>Throwable</a:t>
            </a:r>
            <a:r>
              <a:rPr lang="ru-RU" sz="1400" dirty="0" smtClean="0"/>
              <a:t> делят иерархию подклассов исключений на две различные ветви. Один из них - класс «</a:t>
            </a:r>
            <a:r>
              <a:rPr lang="ru-RU" sz="1400" dirty="0" err="1" smtClean="0"/>
              <a:t>Ехception</a:t>
            </a:r>
            <a:r>
              <a:rPr lang="ru-RU" sz="1400" dirty="0" smtClean="0"/>
              <a:t>» - используется для описания исключительных ситуации, которые должны перехватываться программным кодом пользователя. Другая ветвь дерева подклассов </a:t>
            </a:r>
            <a:r>
              <a:rPr lang="ru-RU" sz="1400" dirty="0" err="1" smtClean="0"/>
              <a:t>Throwable</a:t>
            </a:r>
            <a:r>
              <a:rPr lang="ru-RU" sz="1400" dirty="0" smtClean="0"/>
              <a:t> - класс «</a:t>
            </a:r>
            <a:r>
              <a:rPr lang="ru-RU" sz="1400" dirty="0" err="1" smtClean="0"/>
              <a:t>Error</a:t>
            </a:r>
            <a:r>
              <a:rPr lang="ru-RU" sz="1400" dirty="0" smtClean="0"/>
              <a:t>», который предназначен для описания исключительных ситуаций, которые при обычных условиях не должны перехватываться в пользовательской программе.</a:t>
            </a:r>
            <a:endParaRPr lang="ru-RU" sz="1400" dirty="0"/>
          </a:p>
        </p:txBody>
      </p:sp>
      <p:pic>
        <p:nvPicPr>
          <p:cNvPr id="7172" name="Picture 4" descr="http://biobio.loc.edu/chu/web/Courses/JAVA2/Ch11/java_e3.jpg"/>
          <p:cNvPicPr>
            <a:picLocks noChangeAspect="1" noChangeArrowheads="1"/>
          </p:cNvPicPr>
          <p:nvPr/>
        </p:nvPicPr>
        <p:blipFill>
          <a:blip r:embed="rId2" cstate="print"/>
          <a:srcRect l="3382" t="6432" b="13140"/>
          <a:stretch>
            <a:fillRect/>
          </a:stretch>
        </p:blipFill>
        <p:spPr bwMode="auto">
          <a:xfrm>
            <a:off x="1619672" y="2996952"/>
            <a:ext cx="6315832" cy="3672408"/>
          </a:xfrm>
          <a:prstGeom prst="rect">
            <a:avLst/>
          </a:prstGeom>
          <a:noFill/>
        </p:spPr>
      </p:pic>
    </p:spTree>
    <p:extLst>
      <p:ext uri="{BB962C8B-B14F-4D97-AF65-F5344CB8AC3E}">
        <p14:creationId xmlns:p14="http://schemas.microsoft.com/office/powerpoint/2010/main" val="4237455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Обработка нескольких исключений</a:t>
            </a:r>
            <a:endParaRPr lang="ru-RU" b="1" dirty="0"/>
          </a:p>
        </p:txBody>
      </p:sp>
      <p:sp>
        <p:nvSpPr>
          <p:cNvPr id="5" name="Содержимое 2"/>
          <p:cNvSpPr>
            <a:spLocks noGrp="1"/>
          </p:cNvSpPr>
          <p:nvPr>
            <p:ph idx="1"/>
          </p:nvPr>
        </p:nvSpPr>
        <p:spPr>
          <a:xfrm>
            <a:off x="457200" y="1600201"/>
            <a:ext cx="8229600" cy="110871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514350" indent="-514350" algn="just">
              <a:buNone/>
            </a:pPr>
            <a:r>
              <a:rPr lang="ru-RU" dirty="0" smtClean="0"/>
              <a:t>	При необходимости мы можем разграничить обработку различных типов исключений, включив дополнительные блоки </a:t>
            </a:r>
            <a:r>
              <a:rPr lang="ru-RU" dirty="0" err="1" smtClean="0"/>
              <a:t>catch</a:t>
            </a:r>
            <a:r>
              <a:rPr lang="ru-RU" dirty="0" smtClean="0"/>
              <a:t>:</a:t>
            </a:r>
            <a:endParaRPr lang="ru-RU" dirty="0"/>
          </a:p>
        </p:txBody>
      </p:sp>
      <p:pic>
        <p:nvPicPr>
          <p:cNvPr id="1026" name="Picture 2"/>
          <p:cNvPicPr>
            <a:picLocks noChangeAspect="1" noChangeArrowheads="1"/>
          </p:cNvPicPr>
          <p:nvPr/>
        </p:nvPicPr>
        <p:blipFill>
          <a:blip r:embed="rId3" cstate="print"/>
          <a:srcRect l="23455" t="53052" r="52300" b="26147"/>
          <a:stretch>
            <a:fillRect/>
          </a:stretch>
        </p:blipFill>
        <p:spPr bwMode="auto">
          <a:xfrm>
            <a:off x="2051720" y="3212976"/>
            <a:ext cx="4968552" cy="2664296"/>
          </a:xfrm>
          <a:prstGeom prst="rect">
            <a:avLst/>
          </a:prstGeom>
          <a:ln>
            <a:headEnd/>
            <a:tailEnd/>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9532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Практика</a:t>
            </a:r>
            <a:endParaRPr lang="ru-RU" b="1" dirty="0"/>
          </a:p>
        </p:txBody>
      </p:sp>
      <p:sp>
        <p:nvSpPr>
          <p:cNvPr id="3" name="Содержимое 2"/>
          <p:cNvSpPr>
            <a:spLocks noGrp="1"/>
          </p:cNvSpPr>
          <p:nvPr>
            <p:ph idx="1"/>
          </p:nvPr>
        </p:nvSpPr>
        <p:spPr>
          <a:xfrm>
            <a:off x="457200" y="1600201"/>
            <a:ext cx="8229600" cy="2764904"/>
          </a:xfrm>
        </p:spPr>
        <p:style>
          <a:lnRef idx="2">
            <a:schemeClr val="accent2"/>
          </a:lnRef>
          <a:fillRef idx="1">
            <a:schemeClr val="lt1"/>
          </a:fillRef>
          <a:effectRef idx="0">
            <a:schemeClr val="accent2"/>
          </a:effectRef>
          <a:fontRef idx="minor">
            <a:schemeClr val="dk1"/>
          </a:fontRef>
        </p:style>
        <p:txBody>
          <a:bodyPr/>
          <a:lstStyle/>
          <a:p>
            <a:pPr marL="514350" indent="-514350">
              <a:buAutoNum type="arabicParenR"/>
            </a:pPr>
            <a:r>
              <a:rPr lang="ru-RU" dirty="0" smtClean="0"/>
              <a:t>Обработайте исключительную ситуацию выхода за границу массива.</a:t>
            </a:r>
          </a:p>
          <a:p>
            <a:pPr marL="514350" indent="-514350">
              <a:buAutoNum type="arabicParenR"/>
            </a:pPr>
            <a:r>
              <a:rPr lang="ru-RU" dirty="0" smtClean="0"/>
              <a:t>Создайте программу, которая обрабатывает две исключительных ситуации в одном методе.</a:t>
            </a:r>
            <a:endParaRPr lang="ru-RU" dirty="0"/>
          </a:p>
        </p:txBody>
      </p:sp>
    </p:spTree>
    <p:extLst>
      <p:ext uri="{BB962C8B-B14F-4D97-AF65-F5344CB8AC3E}">
        <p14:creationId xmlns:p14="http://schemas.microsoft.com/office/powerpoint/2010/main" val="432923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dirty="0" smtClean="0"/>
              <a:t>Практика-1</a:t>
            </a:r>
            <a:endParaRPr lang="ru-RU" dirty="0"/>
          </a:p>
        </p:txBody>
      </p:sp>
      <p:sp>
        <p:nvSpPr>
          <p:cNvPr id="8" name="TextBox 7"/>
          <p:cNvSpPr txBox="1"/>
          <p:nvPr/>
        </p:nvSpPr>
        <p:spPr>
          <a:xfrm>
            <a:off x="395536" y="1988840"/>
            <a:ext cx="8568952"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AutoNum type="arabicParenR"/>
            </a:pPr>
            <a:r>
              <a:rPr lang="ru-RU" dirty="0" smtClean="0">
                <a:solidFill>
                  <a:schemeClr val="tx1"/>
                </a:solidFill>
              </a:rPr>
              <a:t>Напишите программу,  в которой в блоке </a:t>
            </a:r>
            <a:r>
              <a:rPr lang="en-US" dirty="0" smtClean="0">
                <a:solidFill>
                  <a:schemeClr val="tx1"/>
                </a:solidFill>
              </a:rPr>
              <a:t>catch </a:t>
            </a:r>
            <a:r>
              <a:rPr lang="ru-RU" dirty="0" smtClean="0">
                <a:solidFill>
                  <a:schemeClr val="tx1"/>
                </a:solidFill>
              </a:rPr>
              <a:t>реализован механизм, позволяющий обрабатывать любую исключительную ситуацию. (Сделано на уроке, используем</a:t>
            </a:r>
            <a:r>
              <a:rPr lang="en-US" dirty="0" smtClean="0">
                <a:solidFill>
                  <a:schemeClr val="tx1"/>
                </a:solidFill>
              </a:rPr>
              <a:t> </a:t>
            </a:r>
            <a:r>
              <a:rPr lang="ru-RU" dirty="0" smtClean="0">
                <a:solidFill>
                  <a:schemeClr val="tx1"/>
                </a:solidFill>
              </a:rPr>
              <a:t>класс </a:t>
            </a:r>
            <a:r>
              <a:rPr lang="en-US" dirty="0" smtClean="0">
                <a:solidFill>
                  <a:schemeClr val="tx1"/>
                </a:solidFill>
              </a:rPr>
              <a:t>Exception</a:t>
            </a:r>
            <a:r>
              <a:rPr lang="ru-RU" dirty="0" smtClean="0">
                <a:solidFill>
                  <a:schemeClr val="tx1"/>
                </a:solidFill>
              </a:rPr>
              <a:t>)</a:t>
            </a:r>
          </a:p>
          <a:p>
            <a:pPr marL="342900" indent="-342900">
              <a:buAutoNum type="arabicParenR"/>
            </a:pPr>
            <a:endParaRPr lang="ru-RU" dirty="0" smtClean="0"/>
          </a:p>
        </p:txBody>
      </p:sp>
    </p:spTree>
    <p:extLst>
      <p:ext uri="{BB962C8B-B14F-4D97-AF65-F5344CB8AC3E}">
        <p14:creationId xmlns:p14="http://schemas.microsoft.com/office/powerpoint/2010/main" val="1032437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a:ext>
            </a:extLst>
          </a:blip>
          <a:srcRect l="3138" r="7414"/>
          <a:stretch>
            <a:fillRect/>
          </a:stretch>
        </p:blipFill>
        <p:spPr>
          <a:xfrm>
            <a:off x="0" y="1348365"/>
            <a:ext cx="8686800" cy="2971800"/>
          </a:xfrm>
          <a:prstGeom prst="rect">
            <a:avLst/>
          </a:prstGeom>
        </p:spPr>
      </p:pic>
      <p:sp>
        <p:nvSpPr>
          <p:cNvPr id="10" name="Заголовок 1"/>
          <p:cNvSpPr txBox="1">
            <a:spLocks/>
          </p:cNvSpPr>
          <p:nvPr/>
        </p:nvSpPr>
        <p:spPr>
          <a:xfrm>
            <a:off x="609600" y="1752600"/>
            <a:ext cx="7772400" cy="990599"/>
          </a:xfrm>
          <a:prstGeom prst="rect">
            <a:avLst/>
          </a:prstGeom>
        </p:spPr>
        <p:txBody>
          <a:bodyPr vert="horz" wrap="none" lIns="0" tIns="0" rIns="0" bIns="0" rtlCol="0" anchor="ctr">
            <a:noAutofit/>
          </a:bodyPr>
          <a:lstStyle/>
          <a:p>
            <a:pPr lvl="0">
              <a:spcBef>
                <a:spcPct val="0"/>
              </a:spcBef>
            </a:pPr>
            <a:r>
              <a:rPr lang="ru-RU" sz="3200" b="1" noProof="0" dirty="0">
                <a:solidFill>
                  <a:srgbClr val="FFFFFF"/>
                </a:solidFill>
                <a:ea typeface="+mj-ea"/>
                <a:cs typeface="+mj-cs"/>
                <a:sym typeface="Lucida Grande" charset="0"/>
              </a:rPr>
              <a:t>Благодарю за внимание!</a:t>
            </a:r>
            <a:endParaRPr kumimoji="0" lang="ru-RU" sz="2500" b="0" i="0" u="none" strike="noStrike" kern="1200" cap="none" spc="0" normalizeH="0" baseline="0" noProof="0" dirty="0">
              <a:ln>
                <a:noFill/>
              </a:ln>
              <a:solidFill>
                <a:srgbClr val="FFFFFF"/>
              </a:solidFill>
              <a:effectLst/>
              <a:uLnTx/>
              <a:uFillTx/>
              <a:latin typeface="+mj-lt"/>
              <a:ea typeface="+mj-ea"/>
              <a:cs typeface="+mj-cs"/>
            </a:endParaRPr>
          </a:p>
        </p:txBody>
      </p:sp>
    </p:spTree>
    <p:extLst>
      <p:ext uri="{BB962C8B-B14F-4D97-AF65-F5344CB8AC3E}">
        <p14:creationId xmlns:p14="http://schemas.microsoft.com/office/powerpoint/2010/main" val="237873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11560" y="476672"/>
            <a:ext cx="4752528" cy="769441"/>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Вопросы на повторение</a:t>
            </a:r>
            <a:endParaRPr lang="en-US" sz="2000" b="1" dirty="0" smtClean="0">
              <a:solidFill>
                <a:srgbClr val="773FA9"/>
              </a:solidFill>
              <a:latin typeface="Verdana" pitchFamily="34" charset="0"/>
              <a:ea typeface="Verdana" pitchFamily="34" charset="0"/>
              <a:cs typeface="Verdana" pitchFamily="34" charset="0"/>
            </a:endParaRPr>
          </a:p>
          <a:p>
            <a:endParaRPr lang="ru-RU" sz="2400" b="1" dirty="0" smtClean="0">
              <a:solidFill>
                <a:srgbClr val="773FA9"/>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a:ext>
            </a:extLst>
          </a:blip>
          <a:srcRect b="-20000"/>
          <a:stretch>
            <a:fillRect/>
          </a:stretch>
        </p:blipFill>
        <p:spPr>
          <a:xfrm>
            <a:off x="0" y="0"/>
            <a:ext cx="9144000" cy="304800"/>
          </a:xfrm>
          <a:prstGeom prst="rect">
            <a:avLst/>
          </a:prstGeom>
        </p:spPr>
      </p:pic>
      <p:sp>
        <p:nvSpPr>
          <p:cNvPr id="14" name="Line 13"/>
          <p:cNvSpPr>
            <a:spLocks noChangeShapeType="1"/>
          </p:cNvSpPr>
          <p:nvPr/>
        </p:nvSpPr>
        <p:spPr bwMode="auto">
          <a:xfrm flipV="1">
            <a:off x="179512" y="980728"/>
            <a:ext cx="8676456" cy="0"/>
          </a:xfrm>
          <a:prstGeom prst="line">
            <a:avLst/>
          </a:prstGeom>
          <a:noFill/>
          <a:ln w="19050">
            <a:solidFill>
              <a:srgbClr val="FF0000"/>
            </a:solidFill>
            <a:round/>
            <a:headEnd/>
            <a:tailEnd/>
          </a:ln>
        </p:spPr>
        <p:txBody>
          <a:bodyPr/>
          <a:lstStyle/>
          <a:p>
            <a:endParaRPr lang="ru-RU"/>
          </a:p>
        </p:txBody>
      </p:sp>
      <p:sp>
        <p:nvSpPr>
          <p:cNvPr id="15" name="TextBox 14"/>
          <p:cNvSpPr txBox="1"/>
          <p:nvPr/>
        </p:nvSpPr>
        <p:spPr>
          <a:xfrm>
            <a:off x="467544" y="1246113"/>
            <a:ext cx="8208912"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mj-lt"/>
              <a:buAutoNum type="arabicPeriod"/>
            </a:pPr>
            <a:r>
              <a:rPr lang="ru-RU" dirty="0" smtClean="0">
                <a:solidFill>
                  <a:schemeClr val="tx1">
                    <a:lumMod val="85000"/>
                    <a:lumOff val="15000"/>
                  </a:schemeClr>
                </a:solidFill>
                <a:latin typeface="Times New Roman" pitchFamily="18" charset="0"/>
                <a:ea typeface="Verdana" pitchFamily="34" charset="0"/>
                <a:cs typeface="Times New Roman" pitchFamily="18" charset="0"/>
              </a:rPr>
              <a:t>Модификаторы доступа</a:t>
            </a:r>
            <a:endParaRPr lang="ru-RU" dirty="0" smtClean="0">
              <a:solidFill>
                <a:schemeClr val="tx1">
                  <a:lumMod val="85000"/>
                  <a:lumOff val="15000"/>
                </a:schemeClr>
              </a:solidFill>
              <a:latin typeface="Times New Roman" pitchFamily="18" charset="0"/>
              <a:ea typeface="Verdana" pitchFamily="34" charset="0"/>
              <a:cs typeface="Times New Roman" pitchFamily="18" charset="0"/>
            </a:endParaRPr>
          </a:p>
          <a:p>
            <a:pPr marL="342900" indent="-342900">
              <a:lnSpc>
                <a:spcPct val="150000"/>
              </a:lnSpc>
              <a:buFont typeface="+mj-lt"/>
              <a:buAutoNum type="arabicPeriod"/>
            </a:pPr>
            <a:r>
              <a:rPr lang="ru-RU" dirty="0" smtClean="0">
                <a:solidFill>
                  <a:schemeClr val="tx1">
                    <a:lumMod val="85000"/>
                    <a:lumOff val="15000"/>
                  </a:schemeClr>
                </a:solidFill>
                <a:latin typeface="Times New Roman" pitchFamily="18" charset="0"/>
                <a:ea typeface="Verdana" pitchFamily="34" charset="0"/>
                <a:cs typeface="Times New Roman" pitchFamily="18" charset="0"/>
              </a:rPr>
              <a:t>Назначение конструктора класса</a:t>
            </a:r>
          </a:p>
          <a:p>
            <a:pPr marL="342900" indent="-342900">
              <a:lnSpc>
                <a:spcPct val="150000"/>
              </a:lnSpc>
              <a:buFont typeface="+mj-lt"/>
              <a:buAutoNum type="arabicPeriod"/>
            </a:pPr>
            <a:r>
              <a:rPr lang="ru-RU" dirty="0" smtClean="0">
                <a:solidFill>
                  <a:schemeClr val="tx1">
                    <a:lumMod val="85000"/>
                    <a:lumOff val="15000"/>
                  </a:schemeClr>
                </a:solidFill>
                <a:latin typeface="Times New Roman" pitchFamily="18" charset="0"/>
                <a:ea typeface="Verdana" pitchFamily="34" charset="0"/>
                <a:cs typeface="Times New Roman" pitchFamily="18" charset="0"/>
              </a:rPr>
              <a:t>Перегрузка методов и конструкторов</a:t>
            </a:r>
          </a:p>
          <a:p>
            <a:pPr marL="342900" indent="-342900">
              <a:lnSpc>
                <a:spcPct val="150000"/>
              </a:lnSpc>
              <a:buFont typeface="+mj-lt"/>
              <a:buAutoNum type="arabicPeriod"/>
            </a:pPr>
            <a:r>
              <a:rPr lang="ru-RU" dirty="0" smtClean="0">
                <a:solidFill>
                  <a:schemeClr val="tx1">
                    <a:lumMod val="85000"/>
                    <a:lumOff val="15000"/>
                  </a:schemeClr>
                </a:solidFill>
                <a:latin typeface="Times New Roman" pitchFamily="18" charset="0"/>
                <a:ea typeface="Verdana" pitchFamily="34" charset="0"/>
                <a:cs typeface="Times New Roman" pitchFamily="18" charset="0"/>
              </a:rPr>
              <a:t>Модификаторы доступа</a:t>
            </a:r>
          </a:p>
          <a:p>
            <a:pPr marL="342900" indent="-342900">
              <a:lnSpc>
                <a:spcPct val="150000"/>
              </a:lnSpc>
              <a:buFont typeface="+mj-lt"/>
              <a:buAutoNum type="arabicPeriod"/>
            </a:pPr>
            <a:r>
              <a:rPr lang="ru-RU" dirty="0" smtClean="0">
                <a:solidFill>
                  <a:schemeClr val="tx1">
                    <a:lumMod val="85000"/>
                    <a:lumOff val="15000"/>
                  </a:schemeClr>
                </a:solidFill>
                <a:latin typeface="Times New Roman" pitchFamily="18" charset="0"/>
                <a:ea typeface="Verdana" pitchFamily="34" charset="0"/>
                <a:cs typeface="Times New Roman" pitchFamily="18" charset="0"/>
              </a:rPr>
              <a:t>Наследование классов</a:t>
            </a:r>
          </a:p>
          <a:p>
            <a:pPr marL="342900" indent="-342900">
              <a:lnSpc>
                <a:spcPct val="150000"/>
              </a:lnSpc>
              <a:buFont typeface="+mj-lt"/>
              <a:buAutoNum type="arabicPeriod"/>
            </a:pPr>
            <a:r>
              <a:rPr lang="ru-RU" dirty="0" smtClean="0">
                <a:solidFill>
                  <a:schemeClr val="tx1">
                    <a:lumMod val="85000"/>
                    <a:lumOff val="15000"/>
                  </a:schemeClr>
                </a:solidFill>
                <a:latin typeface="Times New Roman" pitchFamily="18" charset="0"/>
                <a:ea typeface="Verdana" pitchFamily="34" charset="0"/>
                <a:cs typeface="Times New Roman" pitchFamily="18" charset="0"/>
              </a:rPr>
              <a:t>Назначение абстрактных классов</a:t>
            </a:r>
            <a:endParaRPr lang="ru-RU" dirty="0" smtClean="0">
              <a:solidFill>
                <a:schemeClr val="tx1">
                  <a:lumMod val="85000"/>
                  <a:lumOff val="15000"/>
                </a:schemeClr>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4105533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Определение «интерфейса»</a:t>
            </a:r>
            <a:endParaRPr lang="ru-RU" sz="3600" b="1" dirty="0"/>
          </a:p>
        </p:txBody>
      </p:sp>
      <p:sp>
        <p:nvSpPr>
          <p:cNvPr id="8" name="TextBox 7"/>
          <p:cNvSpPr txBox="1"/>
          <p:nvPr/>
        </p:nvSpPr>
        <p:spPr>
          <a:xfrm>
            <a:off x="395536" y="1412776"/>
            <a:ext cx="8568952" cy="203132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marL="342900" indent="-342900" algn="just"/>
            <a:r>
              <a:rPr lang="ru-RU" sz="1400" dirty="0" smtClean="0"/>
              <a:t> 	Большинство реальных программ жизни использует понятие, названное «</a:t>
            </a:r>
            <a:r>
              <a:rPr lang="ru-RU" sz="1400" i="1" dirty="0" smtClean="0"/>
              <a:t>множественным наследованием</a:t>
            </a:r>
            <a:r>
              <a:rPr lang="ru-RU" sz="1400" dirty="0" smtClean="0"/>
              <a:t>.» При множественном наследовании, мы можем унаследовать методы и свойства от нескольких различных классов. </a:t>
            </a:r>
            <a:r>
              <a:rPr lang="ru-RU" sz="1400" dirty="0" err="1" smtClean="0"/>
              <a:t>Java</a:t>
            </a:r>
            <a:r>
              <a:rPr lang="ru-RU" sz="1400" dirty="0" smtClean="0"/>
              <a:t> не поддерживает множественное наследование. Однако, увидев важность множественного наследования, </a:t>
            </a:r>
            <a:r>
              <a:rPr lang="ru-RU" sz="1400" dirty="0" err="1" smtClean="0"/>
              <a:t>Java</a:t>
            </a:r>
            <a:r>
              <a:rPr lang="ru-RU" sz="1400" dirty="0" smtClean="0"/>
              <a:t> вводит понятие </a:t>
            </a:r>
            <a:r>
              <a:rPr lang="ru-RU" sz="1400" b="1" i="1" dirty="0" smtClean="0"/>
              <a:t>интерфейса</a:t>
            </a:r>
            <a:r>
              <a:rPr lang="ru-RU" sz="1400" dirty="0" smtClean="0"/>
              <a:t>.  Интерфейс позволяет классу обойти наследование от одного предка. Программы </a:t>
            </a:r>
            <a:r>
              <a:rPr lang="ru-RU" sz="1400" dirty="0" err="1" smtClean="0"/>
              <a:t>Java</a:t>
            </a:r>
            <a:r>
              <a:rPr lang="ru-RU" sz="1400" dirty="0" smtClean="0"/>
              <a:t> одновременно могут унаследовать один класс, но могут осуществить несколько интерфейсов. Интерфейс не может иметь никаких конкретных методов. Интерфейсы также используются, чтобы определить набор констант, которые могут использоваться классами. Короче говоря, «</a:t>
            </a:r>
            <a:r>
              <a:rPr lang="ru-RU" sz="1400" b="1" dirty="0" smtClean="0"/>
              <a:t>интерфейс» - шаблон поведения (в форме методов), который должны осуществить другие классы. Это означает, что мы имеем пустое тело метода. </a:t>
            </a:r>
            <a:endParaRPr lang="ru-RU" sz="1400" b="1" dirty="0"/>
          </a:p>
        </p:txBody>
      </p:sp>
      <p:sp>
        <p:nvSpPr>
          <p:cNvPr id="6" name="TextBox 5"/>
          <p:cNvSpPr txBox="1"/>
          <p:nvPr/>
        </p:nvSpPr>
        <p:spPr>
          <a:xfrm>
            <a:off x="2051720" y="4005064"/>
            <a:ext cx="5256584"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interface </a:t>
            </a:r>
            <a:r>
              <a:rPr lang="ru-RU" dirty="0" smtClean="0"/>
              <a:t>имя</a:t>
            </a:r>
            <a:r>
              <a:rPr lang="en-US" dirty="0" smtClean="0"/>
              <a:t>{</a:t>
            </a:r>
          </a:p>
          <a:p>
            <a:r>
              <a:rPr lang="en-US" dirty="0" smtClean="0"/>
              <a:t>    </a:t>
            </a:r>
            <a:r>
              <a:rPr lang="ru-RU" dirty="0" err="1" smtClean="0"/>
              <a:t>тип_возврата</a:t>
            </a:r>
            <a:r>
              <a:rPr lang="ru-RU" dirty="0" smtClean="0"/>
              <a:t> имя_метода1(</a:t>
            </a:r>
            <a:r>
              <a:rPr lang="ru-RU" dirty="0" err="1" smtClean="0"/>
              <a:t>список_параметров</a:t>
            </a:r>
            <a:r>
              <a:rPr lang="ru-RU" dirty="0" smtClean="0"/>
              <a:t>)</a:t>
            </a:r>
            <a:r>
              <a:rPr lang="en-US" dirty="0" smtClean="0"/>
              <a:t>;</a:t>
            </a:r>
          </a:p>
          <a:p>
            <a:r>
              <a:rPr lang="en-US" dirty="0" smtClean="0"/>
              <a:t>    </a:t>
            </a:r>
            <a:r>
              <a:rPr lang="ru-RU" dirty="0" err="1" smtClean="0"/>
              <a:t>тип_возврата</a:t>
            </a:r>
            <a:r>
              <a:rPr lang="ru-RU" dirty="0" smtClean="0"/>
              <a:t> </a:t>
            </a:r>
            <a:r>
              <a:rPr lang="ru-RU" dirty="0" err="1" smtClean="0"/>
              <a:t>имя_метода</a:t>
            </a:r>
            <a:r>
              <a:rPr lang="en-US" dirty="0" smtClean="0"/>
              <a:t>2</a:t>
            </a:r>
            <a:r>
              <a:rPr lang="ru-RU" dirty="0" smtClean="0"/>
              <a:t>(</a:t>
            </a:r>
            <a:r>
              <a:rPr lang="ru-RU" dirty="0" err="1" smtClean="0"/>
              <a:t>список_параметров</a:t>
            </a:r>
            <a:r>
              <a:rPr lang="ru-RU" dirty="0" smtClean="0"/>
              <a:t>)</a:t>
            </a:r>
            <a:r>
              <a:rPr lang="en-US" dirty="0" smtClean="0"/>
              <a:t>;</a:t>
            </a:r>
          </a:p>
          <a:p>
            <a:r>
              <a:rPr lang="en-US" dirty="0" smtClean="0"/>
              <a:t>    ……………………………………………………………………………….</a:t>
            </a:r>
          </a:p>
          <a:p>
            <a:r>
              <a:rPr lang="ru-RU" dirty="0" smtClean="0"/>
              <a:t>    </a:t>
            </a:r>
            <a:r>
              <a:rPr lang="ru-RU" dirty="0" err="1" smtClean="0"/>
              <a:t>тип_возврата</a:t>
            </a:r>
            <a:r>
              <a:rPr lang="ru-RU" dirty="0" smtClean="0"/>
              <a:t> </a:t>
            </a:r>
            <a:r>
              <a:rPr lang="ru-RU" dirty="0" err="1" smtClean="0"/>
              <a:t>имя_метода</a:t>
            </a:r>
            <a:r>
              <a:rPr lang="en-US" dirty="0" smtClean="0"/>
              <a:t>N</a:t>
            </a:r>
            <a:r>
              <a:rPr lang="ru-RU" dirty="0" smtClean="0"/>
              <a:t>(</a:t>
            </a:r>
            <a:r>
              <a:rPr lang="ru-RU" dirty="0" err="1" smtClean="0"/>
              <a:t>список_параметров</a:t>
            </a:r>
            <a:r>
              <a:rPr lang="ru-RU" dirty="0" smtClean="0"/>
              <a:t>)</a:t>
            </a:r>
            <a:r>
              <a:rPr lang="en-US" dirty="0" smtClean="0"/>
              <a:t>;</a:t>
            </a:r>
          </a:p>
          <a:p>
            <a:r>
              <a:rPr lang="en-US" dirty="0" smtClean="0"/>
              <a:t>	</a:t>
            </a:r>
            <a:endParaRPr lang="ru-RU" dirty="0"/>
          </a:p>
        </p:txBody>
      </p:sp>
    </p:spTree>
    <p:extLst>
      <p:ext uri="{BB962C8B-B14F-4D97-AF65-F5344CB8AC3E}">
        <p14:creationId xmlns:p14="http://schemas.microsoft.com/office/powerpoint/2010/main" val="3943475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Использование «интерфейса»</a:t>
            </a:r>
            <a:endParaRPr lang="ru-RU" sz="3600" b="1" dirty="0"/>
          </a:p>
        </p:txBody>
      </p:sp>
      <p:sp>
        <p:nvSpPr>
          <p:cNvPr id="5" name="Прямоугольник 4"/>
          <p:cNvSpPr/>
          <p:nvPr/>
        </p:nvSpPr>
        <p:spPr>
          <a:xfrm>
            <a:off x="2195736" y="1844824"/>
            <a:ext cx="4572000" cy="341632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r>
              <a:rPr lang="en-US" b="1" dirty="0" smtClean="0"/>
              <a:t>public interface </a:t>
            </a:r>
            <a:r>
              <a:rPr lang="en-US" b="1" dirty="0" err="1" smtClean="0"/>
              <a:t>Mylnterface</a:t>
            </a:r>
            <a:r>
              <a:rPr lang="ru-RU" b="1" dirty="0" smtClean="0"/>
              <a:t> </a:t>
            </a:r>
            <a:r>
              <a:rPr lang="en-US" b="1" dirty="0" smtClean="0"/>
              <a:t>{ </a:t>
            </a:r>
            <a:br>
              <a:rPr lang="en-US" b="1" dirty="0" smtClean="0"/>
            </a:br>
            <a:r>
              <a:rPr lang="ru-RU" b="1" dirty="0" smtClean="0"/>
              <a:t>         </a:t>
            </a:r>
            <a:r>
              <a:rPr lang="en-US" b="1" dirty="0" smtClean="0"/>
              <a:t>public void add(</a:t>
            </a:r>
            <a:r>
              <a:rPr lang="en-US" b="1" dirty="0" err="1" smtClean="0"/>
              <a:t>int</a:t>
            </a:r>
            <a:r>
              <a:rPr lang="en-US" b="1" dirty="0" smtClean="0"/>
              <a:t> </a:t>
            </a:r>
            <a:r>
              <a:rPr lang="en-US" b="1" dirty="0" err="1" smtClean="0"/>
              <a:t>x,int</a:t>
            </a:r>
            <a:r>
              <a:rPr lang="en-US" b="1" dirty="0" smtClean="0"/>
              <a:t> y) ; </a:t>
            </a:r>
            <a:br>
              <a:rPr lang="en-US" b="1" dirty="0" smtClean="0"/>
            </a:br>
            <a:r>
              <a:rPr lang="ru-RU" b="1" dirty="0" smtClean="0"/>
              <a:t>         </a:t>
            </a:r>
            <a:r>
              <a:rPr lang="en-US" b="1" dirty="0" smtClean="0"/>
              <a:t>public void volume(</a:t>
            </a:r>
            <a:r>
              <a:rPr lang="en-US" b="1" dirty="0" err="1" smtClean="0"/>
              <a:t>int</a:t>
            </a:r>
            <a:r>
              <a:rPr lang="en-US" b="1" dirty="0" smtClean="0"/>
              <a:t> x, </a:t>
            </a:r>
            <a:r>
              <a:rPr lang="en-US" b="1" dirty="0" err="1" smtClean="0"/>
              <a:t>int</a:t>
            </a:r>
            <a:r>
              <a:rPr lang="en-US" b="1" dirty="0" smtClean="0"/>
              <a:t> </a:t>
            </a:r>
            <a:r>
              <a:rPr lang="ru-RU" b="1" dirty="0" smtClean="0"/>
              <a:t>у , </a:t>
            </a:r>
            <a:r>
              <a:rPr lang="en-US" b="1" dirty="0" err="1" smtClean="0"/>
              <a:t>int</a:t>
            </a:r>
            <a:r>
              <a:rPr lang="en-US" b="1" dirty="0" smtClean="0"/>
              <a:t> z) </a:t>
            </a:r>
            <a:br>
              <a:rPr lang="en-US" b="1" dirty="0" smtClean="0"/>
            </a:br>
            <a:r>
              <a:rPr lang="en-US" b="1" dirty="0" smtClean="0"/>
              <a:t>}</a:t>
            </a:r>
            <a:endParaRPr lang="ru-RU" b="1" dirty="0" smtClean="0"/>
          </a:p>
          <a:p>
            <a:r>
              <a:rPr lang="en-US" b="1" dirty="0" smtClean="0"/>
              <a:t>class </a:t>
            </a:r>
            <a:r>
              <a:rPr lang="en-US" b="1" i="1" dirty="0" smtClean="0"/>
              <a:t>Demo</a:t>
            </a:r>
            <a:r>
              <a:rPr lang="en-US" b="1" dirty="0" smtClean="0"/>
              <a:t> implements </a:t>
            </a:r>
            <a:r>
              <a:rPr lang="en-US" b="1" dirty="0" err="1" smtClean="0"/>
              <a:t>Mylnterface</a:t>
            </a:r>
            <a:r>
              <a:rPr lang="en-US" b="1" dirty="0" smtClean="0"/>
              <a:t> { </a:t>
            </a:r>
            <a:br>
              <a:rPr lang="en-US" b="1" dirty="0" smtClean="0"/>
            </a:br>
            <a:r>
              <a:rPr lang="ru-RU" b="1" dirty="0" smtClean="0"/>
              <a:t>    </a:t>
            </a:r>
            <a:r>
              <a:rPr lang="en-US" b="1" dirty="0" smtClean="0"/>
              <a:t>public void add(</a:t>
            </a:r>
            <a:r>
              <a:rPr lang="en-US" b="1" dirty="0" err="1" smtClean="0"/>
              <a:t>int</a:t>
            </a:r>
            <a:r>
              <a:rPr lang="en-US" b="1" dirty="0" smtClean="0"/>
              <a:t> x, </a:t>
            </a:r>
            <a:r>
              <a:rPr lang="en-US" b="1" dirty="0" err="1" smtClean="0"/>
              <a:t>int</a:t>
            </a:r>
            <a:r>
              <a:rPr lang="en-US" b="1" dirty="0" smtClean="0"/>
              <a:t> y) { </a:t>
            </a:r>
            <a:br>
              <a:rPr lang="en-US" b="1" dirty="0" smtClean="0"/>
            </a:br>
            <a:r>
              <a:rPr lang="ru-RU" b="1" dirty="0" smtClean="0"/>
              <a:t>         </a:t>
            </a:r>
            <a:r>
              <a:rPr lang="en-US" b="1" dirty="0" err="1" smtClean="0"/>
              <a:t>System.out.println</a:t>
            </a:r>
            <a:r>
              <a:rPr lang="en-US" b="1" dirty="0" smtClean="0"/>
              <a:t>(</a:t>
            </a:r>
            <a:r>
              <a:rPr lang="en-US" b="1" dirty="0" err="1" smtClean="0"/>
              <a:t>x+y</a:t>
            </a:r>
            <a:r>
              <a:rPr lang="en-US" b="1" dirty="0" smtClean="0"/>
              <a:t>); </a:t>
            </a:r>
            <a:br>
              <a:rPr lang="en-US" b="1" dirty="0" smtClean="0"/>
            </a:br>
            <a:r>
              <a:rPr lang="en-US" b="1" dirty="0" smtClean="0"/>
              <a:t>    } </a:t>
            </a:r>
            <a:br>
              <a:rPr lang="en-US" b="1" dirty="0" smtClean="0"/>
            </a:br>
            <a:r>
              <a:rPr lang="en-US" b="1" dirty="0" smtClean="0"/>
              <a:t>    public void volume(</a:t>
            </a:r>
            <a:r>
              <a:rPr lang="en-US" b="1" dirty="0" err="1" smtClean="0"/>
              <a:t>int</a:t>
            </a:r>
            <a:r>
              <a:rPr lang="en-US" b="1" dirty="0" smtClean="0"/>
              <a:t> x, </a:t>
            </a:r>
            <a:r>
              <a:rPr lang="en-US" b="1" dirty="0" err="1" smtClean="0"/>
              <a:t>int</a:t>
            </a:r>
            <a:r>
              <a:rPr lang="en-US" b="1" dirty="0" smtClean="0"/>
              <a:t> y, </a:t>
            </a:r>
            <a:r>
              <a:rPr lang="en-US" b="1" dirty="0" err="1" smtClean="0"/>
              <a:t>int</a:t>
            </a:r>
            <a:r>
              <a:rPr lang="en-US" b="1" dirty="0" smtClean="0"/>
              <a:t> z) { </a:t>
            </a:r>
            <a:br>
              <a:rPr lang="en-US" b="1" dirty="0" smtClean="0"/>
            </a:br>
            <a:r>
              <a:rPr lang="en-US" b="1" dirty="0" smtClean="0"/>
              <a:t>         </a:t>
            </a:r>
            <a:r>
              <a:rPr lang="en-US" b="1" dirty="0" err="1" smtClean="0"/>
              <a:t>System.out.println</a:t>
            </a:r>
            <a:r>
              <a:rPr lang="en-US" b="1" dirty="0" smtClean="0"/>
              <a:t>(x*y*z); </a:t>
            </a:r>
            <a:br>
              <a:rPr lang="en-US" b="1" dirty="0" smtClean="0"/>
            </a:br>
            <a:r>
              <a:rPr lang="en-US" b="1" dirty="0" smtClean="0"/>
              <a:t>    } </a:t>
            </a:r>
            <a:endParaRPr lang="ru-RU" b="1" dirty="0" smtClean="0"/>
          </a:p>
          <a:p>
            <a:r>
              <a:rPr lang="en-US" b="1" dirty="0" smtClean="0"/>
              <a:t> </a:t>
            </a:r>
            <a:r>
              <a:rPr lang="en-US" sz="2000" b="1" dirty="0" smtClean="0"/>
              <a:t>}</a:t>
            </a:r>
            <a:endParaRPr lang="ru-RU" dirty="0"/>
          </a:p>
        </p:txBody>
      </p:sp>
    </p:spTree>
    <p:extLst>
      <p:ext uri="{BB962C8B-B14F-4D97-AF65-F5344CB8AC3E}">
        <p14:creationId xmlns:p14="http://schemas.microsoft.com/office/powerpoint/2010/main" val="2928879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Расширение «интерфейсов»</a:t>
            </a:r>
            <a:endParaRPr lang="ru-RU" sz="3600" b="1" dirty="0"/>
          </a:p>
        </p:txBody>
      </p:sp>
      <p:sp>
        <p:nvSpPr>
          <p:cNvPr id="5" name="Прямоугольник 4"/>
          <p:cNvSpPr/>
          <p:nvPr/>
        </p:nvSpPr>
        <p:spPr>
          <a:xfrm>
            <a:off x="827584" y="1484784"/>
            <a:ext cx="8064896" cy="267765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r>
              <a:rPr lang="ru-RU" sz="2400" dirty="0" smtClean="0"/>
              <a:t>Ключевое слово </a:t>
            </a:r>
            <a:r>
              <a:rPr lang="ru-RU" sz="2400" dirty="0" err="1" smtClean="0"/>
              <a:t>extends</a:t>
            </a:r>
            <a:r>
              <a:rPr lang="ru-RU" sz="2400" dirty="0" smtClean="0"/>
              <a:t> позволяет одному интерфейсу наследовать другой. Синтаксис определения такого наследования аналогичен синтаксису наследования классов. Когда класс реализует интерфейс, который наследует другой интерфейс, он должен предоставлять реализации всех методов, определенных внутри цепочки наследования интерфейса. Ниже показан пример.</a:t>
            </a:r>
            <a:endParaRPr lang="ru-RU" sz="2400" dirty="0"/>
          </a:p>
        </p:txBody>
      </p:sp>
      <p:sp>
        <p:nvSpPr>
          <p:cNvPr id="4" name="TextBox 3"/>
          <p:cNvSpPr txBox="1"/>
          <p:nvPr/>
        </p:nvSpPr>
        <p:spPr>
          <a:xfrm>
            <a:off x="3275856" y="4437112"/>
            <a:ext cx="3112199" cy="203132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interface Inter1{</a:t>
            </a:r>
          </a:p>
          <a:p>
            <a:r>
              <a:rPr lang="en-US" dirty="0" smtClean="0"/>
              <a:t>………………………..</a:t>
            </a:r>
          </a:p>
          <a:p>
            <a:r>
              <a:rPr lang="en-US" dirty="0" smtClean="0"/>
              <a:t>}</a:t>
            </a:r>
          </a:p>
          <a:p>
            <a:r>
              <a:rPr lang="en-US" dirty="0" smtClean="0"/>
              <a:t>interface Inter2 extends Inter1{</a:t>
            </a:r>
          </a:p>
          <a:p>
            <a:r>
              <a:rPr lang="en-US" dirty="0" smtClean="0"/>
              <a:t>………………………..</a:t>
            </a:r>
          </a:p>
          <a:p>
            <a:r>
              <a:rPr lang="en-US" dirty="0" smtClean="0"/>
              <a:t>}</a:t>
            </a:r>
          </a:p>
          <a:p>
            <a:endParaRPr lang="ru-RU" dirty="0"/>
          </a:p>
        </p:txBody>
      </p:sp>
    </p:spTree>
    <p:extLst>
      <p:ext uri="{BB962C8B-B14F-4D97-AF65-F5344CB8AC3E}">
        <p14:creationId xmlns:p14="http://schemas.microsoft.com/office/powerpoint/2010/main" val="3674036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dirty="0" smtClean="0"/>
              <a:t>Внутренние классы в </a:t>
            </a:r>
            <a:r>
              <a:rPr lang="en-US" dirty="0" smtClean="0"/>
              <a:t>java</a:t>
            </a:r>
            <a:endParaRPr lang="ru-RU" dirty="0"/>
          </a:p>
        </p:txBody>
      </p:sp>
      <p:sp>
        <p:nvSpPr>
          <p:cNvPr id="7" name="Содержимое 6"/>
          <p:cNvSpPr>
            <a:spLocks noGrp="1"/>
          </p:cNvSpPr>
          <p:nvPr>
            <p:ph idx="1"/>
          </p:nvPr>
        </p:nvSpPr>
        <p:spPr>
          <a:xfrm>
            <a:off x="457200" y="1600201"/>
            <a:ext cx="8229600" cy="1684784"/>
          </a:xfrm>
        </p:spPr>
        <p:style>
          <a:lnRef idx="0">
            <a:schemeClr val="accent1"/>
          </a:lnRef>
          <a:fillRef idx="3">
            <a:schemeClr val="accent1"/>
          </a:fillRef>
          <a:effectRef idx="3">
            <a:schemeClr val="accent1"/>
          </a:effectRef>
          <a:fontRef idx="minor">
            <a:schemeClr val="lt1"/>
          </a:fontRef>
        </p:style>
        <p:txBody>
          <a:bodyPr>
            <a:normAutofit fontScale="92500" lnSpcReduction="20000"/>
          </a:bodyPr>
          <a:lstStyle/>
          <a:p>
            <a:pPr marL="514350" indent="-514350" algn="just">
              <a:buNone/>
            </a:pPr>
            <a:r>
              <a:rPr lang="en-US" dirty="0" smtClean="0"/>
              <a:t>	</a:t>
            </a:r>
            <a:r>
              <a:rPr lang="ru-RU" dirty="0" smtClean="0"/>
              <a:t>Синтаксис языка </a:t>
            </a:r>
            <a:r>
              <a:rPr lang="ru-RU" dirty="0" err="1" smtClean="0"/>
              <a:t>Java</a:t>
            </a:r>
            <a:r>
              <a:rPr lang="ru-RU" dirty="0" smtClean="0"/>
              <a:t> позволяет нам объявлять классы внутри другого класса, такие классы называются внутренними или вложенными. </a:t>
            </a:r>
            <a:endParaRPr lang="ru-RU" dirty="0"/>
          </a:p>
        </p:txBody>
      </p:sp>
      <p:sp>
        <p:nvSpPr>
          <p:cNvPr id="9218" name="Rectangle 2"/>
          <p:cNvSpPr>
            <a:spLocks noChangeArrowheads="1"/>
          </p:cNvSpPr>
          <p:nvPr/>
        </p:nvSpPr>
        <p:spPr bwMode="auto">
          <a:xfrm>
            <a:off x="2915816" y="3717032"/>
            <a:ext cx="3672408" cy="153888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err="1" smtClean="0">
                <a:ln>
                  <a:noFill/>
                </a:ln>
                <a:solidFill>
                  <a:srgbClr val="006699"/>
                </a:solidFill>
                <a:effectLst/>
                <a:latin typeface="Consolas" pitchFamily="49" charset="0"/>
                <a:cs typeface="Consolas" pitchFamily="49" charset="0"/>
              </a:rPr>
              <a:t>class</a:t>
            </a:r>
            <a:r>
              <a:rPr kumimoji="0" lang="ru-RU" b="0" i="0" u="none" strike="noStrike" cap="none" normalizeH="0" baseline="0" dirty="0" smtClean="0">
                <a:ln>
                  <a:noFill/>
                </a:ln>
                <a:solidFill>
                  <a:srgbClr val="222222"/>
                </a:solidFill>
                <a:effectLst/>
                <a:latin typeface="Consolas" pitchFamily="49" charset="0"/>
                <a:cs typeface="Consolas" pitchFamily="49" charset="0"/>
              </a:rPr>
              <a:t> </a:t>
            </a:r>
            <a:r>
              <a:rPr kumimoji="0" lang="ru-RU" b="0" i="0" u="none" strike="noStrike" cap="none" normalizeH="0" baseline="0" dirty="0" err="1" smtClean="0">
                <a:ln>
                  <a:noFill/>
                </a:ln>
                <a:solidFill>
                  <a:srgbClr val="000000"/>
                </a:solidFill>
                <a:effectLst/>
                <a:latin typeface="Consolas" pitchFamily="49" charset="0"/>
                <a:cs typeface="Consolas" pitchFamily="49" charset="0"/>
              </a:rPr>
              <a:t>OuterClass</a:t>
            </a:r>
            <a:r>
              <a:rPr kumimoji="0" lang="ru-RU" b="0" i="0" u="none" strike="noStrike" cap="none" normalizeH="0" baseline="0" dirty="0" smtClean="0">
                <a:ln>
                  <a:noFill/>
                </a:ln>
                <a:solidFill>
                  <a:srgbClr val="000000"/>
                </a:solidFill>
                <a:effectLst/>
                <a:latin typeface="Consolas" pitchFamily="49" charset="0"/>
                <a:cs typeface="Consolas" pitchFamily="49" charset="0"/>
              </a:rPr>
              <a:t>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222222"/>
                </a:solidFill>
                <a:effectLst/>
                <a:latin typeface="Consolas" pitchFamily="49" charset="0"/>
                <a:cs typeface="Consolas" pitchFamily="49" charset="0"/>
              </a:rPr>
              <a:t>    </a:t>
            </a:r>
            <a:r>
              <a:rPr kumimoji="0" lang="ru-RU" b="0" i="0" u="none" strike="noStrike" cap="none" normalizeH="0" baseline="0" dirty="0" smtClean="0">
                <a:ln>
                  <a:noFill/>
                </a:ln>
                <a:solidFill>
                  <a:srgbClr val="000000"/>
                </a:solidFill>
                <a:effectLst/>
                <a:latin typeface="Consolas" pitchFamily="49" charset="0"/>
                <a:cs typeface="Consolas" pitchFamily="49" charset="0"/>
              </a:rPr>
              <a:t>...</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222222"/>
                </a:solidFill>
                <a:effectLst/>
                <a:latin typeface="Consolas" pitchFamily="49" charset="0"/>
                <a:cs typeface="Consolas" pitchFamily="49" charset="0"/>
              </a:rPr>
              <a:t>    </a:t>
            </a:r>
            <a:r>
              <a:rPr kumimoji="0" lang="ru-RU" b="1" i="0" u="none" strike="noStrike" cap="none" normalizeH="0" baseline="0" dirty="0" err="1" smtClean="0">
                <a:ln>
                  <a:noFill/>
                </a:ln>
                <a:solidFill>
                  <a:srgbClr val="006699"/>
                </a:solidFill>
                <a:effectLst/>
                <a:latin typeface="Consolas" pitchFamily="49" charset="0"/>
                <a:cs typeface="Consolas" pitchFamily="49" charset="0"/>
              </a:rPr>
              <a:t>class</a:t>
            </a:r>
            <a:r>
              <a:rPr kumimoji="0" lang="ru-RU" b="0" i="0" u="none" strike="noStrike" cap="none" normalizeH="0" baseline="0" dirty="0" smtClean="0">
                <a:ln>
                  <a:noFill/>
                </a:ln>
                <a:solidFill>
                  <a:srgbClr val="222222"/>
                </a:solidFill>
                <a:effectLst/>
                <a:latin typeface="Consolas" pitchFamily="49" charset="0"/>
                <a:cs typeface="Consolas" pitchFamily="49" charset="0"/>
              </a:rPr>
              <a:t> </a:t>
            </a:r>
            <a:r>
              <a:rPr kumimoji="0" lang="en-US" b="0" i="0" u="none" strike="noStrike" cap="none" normalizeH="0" baseline="0" dirty="0" smtClean="0">
                <a:ln>
                  <a:noFill/>
                </a:ln>
                <a:solidFill>
                  <a:srgbClr val="000000"/>
                </a:solidFill>
                <a:effectLst/>
                <a:latin typeface="Consolas" pitchFamily="49" charset="0"/>
                <a:cs typeface="Consolas" pitchFamily="49" charset="0"/>
              </a:rPr>
              <a:t>Inner</a:t>
            </a:r>
            <a:r>
              <a:rPr kumimoji="0" lang="ru-RU" b="0" i="0" u="none" strike="noStrike" cap="none" normalizeH="0" baseline="0" dirty="0" err="1" smtClean="0">
                <a:ln>
                  <a:noFill/>
                </a:ln>
                <a:solidFill>
                  <a:srgbClr val="000000"/>
                </a:solidFill>
                <a:effectLst/>
                <a:latin typeface="Consolas" pitchFamily="49" charset="0"/>
                <a:cs typeface="Consolas" pitchFamily="49" charset="0"/>
              </a:rPr>
              <a:t>Class</a:t>
            </a:r>
            <a:r>
              <a:rPr kumimoji="0" lang="ru-RU" b="0" i="0" u="none" strike="noStrike" cap="none" normalizeH="0" baseline="0" dirty="0" smtClean="0">
                <a:ln>
                  <a:noFill/>
                </a:ln>
                <a:solidFill>
                  <a:srgbClr val="000000"/>
                </a:solidFill>
                <a:effectLst/>
                <a:latin typeface="Consolas" pitchFamily="49" charset="0"/>
                <a:cs typeface="Consolas" pitchFamily="49" charset="0"/>
              </a:rPr>
              <a:t>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222222"/>
                </a:solidFill>
                <a:effectLst/>
                <a:latin typeface="Consolas" pitchFamily="49" charset="0"/>
                <a:cs typeface="Consolas" pitchFamily="49" charset="0"/>
              </a:rPr>
              <a:t>        </a:t>
            </a:r>
            <a:r>
              <a:rPr kumimoji="0" lang="ru-RU" b="0" i="0" u="none" strike="noStrike" cap="none" normalizeH="0" baseline="0" dirty="0" smtClean="0">
                <a:ln>
                  <a:noFill/>
                </a:ln>
                <a:solidFill>
                  <a:srgbClr val="000000"/>
                </a:solidFill>
                <a:effectLst/>
                <a:latin typeface="Consolas" pitchFamily="49" charset="0"/>
                <a:cs typeface="Consolas" pitchFamily="49" charset="0"/>
              </a:rPr>
              <a:t>...</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222222"/>
                </a:solidFill>
                <a:effectLst/>
                <a:latin typeface="Consolas" pitchFamily="49" charset="0"/>
                <a:cs typeface="Consolas" pitchFamily="49" charset="0"/>
              </a:rPr>
              <a:t>    </a:t>
            </a:r>
            <a:r>
              <a:rPr kumimoji="0" lang="ru-RU" b="0" i="0" u="none" strike="noStrike" cap="none" normalizeH="0" baseline="0" dirty="0" smtClean="0">
                <a:ln>
                  <a:noFill/>
                </a:ln>
                <a:solidFill>
                  <a:srgbClr val="000000"/>
                </a:solidFill>
                <a:effectLst/>
                <a:latin typeface="Consolas" pitchFamily="49" charset="0"/>
                <a:cs typeface="Consolas" pitchFamily="49" charset="0"/>
              </a:rPr>
              <a:t>}</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0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50321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Использование внутренних классов</a:t>
            </a:r>
            <a:endParaRPr lang="ru-RU" b="1" dirty="0"/>
          </a:p>
        </p:txBody>
      </p:sp>
      <p:sp>
        <p:nvSpPr>
          <p:cNvPr id="7" name="Прямоугольник 6"/>
          <p:cNvSpPr/>
          <p:nvPr/>
        </p:nvSpPr>
        <p:spPr>
          <a:xfrm>
            <a:off x="683568" y="1340768"/>
            <a:ext cx="7920880" cy="489364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r>
              <a:rPr lang="ru-RU" sz="2400" dirty="0" smtClean="0"/>
              <a:t>Внутренние (не статические) классы, как переменные и методы связаны с </a:t>
            </a:r>
            <a:r>
              <a:rPr lang="ru-RU" sz="2400" b="1" dirty="0" smtClean="0"/>
              <a:t>объектом</a:t>
            </a:r>
            <a:r>
              <a:rPr lang="ru-RU" sz="2400" dirty="0" smtClean="0"/>
              <a:t> внешнего класса. </a:t>
            </a:r>
            <a:r>
              <a:rPr lang="ru-RU" sz="2400" b="1" i="1" u="sng" dirty="0" smtClean="0"/>
              <a:t>Внутренние классы так же имеют прямой доступ к полям внешнего класса. Такие классы не могут содержать в себе статические методы и поля.  Таким образом, если класс В определен внутри класса А, класс В не может существовать независимо от класса А</a:t>
            </a:r>
            <a:r>
              <a:rPr lang="en-US" sz="2400" dirty="0" smtClean="0"/>
              <a:t>.</a:t>
            </a:r>
            <a:r>
              <a:rPr lang="ru-RU" sz="2400" dirty="0" smtClean="0"/>
              <a:t> Вложенный класс имеет доступ к членам, в том числе приватным, класса, в который он вложен. Однако внешний класс не имеет</a:t>
            </a:r>
            <a:r>
              <a:rPr lang="en-US" sz="2400" dirty="0" smtClean="0"/>
              <a:t> </a:t>
            </a:r>
            <a:r>
              <a:rPr lang="ru-RU" sz="2400" dirty="0" smtClean="0"/>
              <a:t>прямой доступ к членам вложенного класса. Вложенный класс, который объявлен непосредственно внутри области определения своего внешнего класса, является его членом. </a:t>
            </a:r>
            <a:endParaRPr lang="ru-RU" sz="2400" dirty="0"/>
          </a:p>
        </p:txBody>
      </p:sp>
    </p:spTree>
    <p:extLst>
      <p:ext uri="{BB962C8B-B14F-4D97-AF65-F5344CB8AC3E}">
        <p14:creationId xmlns:p14="http://schemas.microsoft.com/office/powerpoint/2010/main" val="3526167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74638"/>
            <a:ext cx="8712968" cy="77809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Использование внутренних классов</a:t>
            </a:r>
            <a:endParaRPr lang="ru-RU" b="1" dirty="0"/>
          </a:p>
        </p:txBody>
      </p:sp>
      <p:pic>
        <p:nvPicPr>
          <p:cNvPr id="1026" name="Picture 2"/>
          <p:cNvPicPr>
            <a:picLocks noChangeAspect="1" noChangeArrowheads="1"/>
          </p:cNvPicPr>
          <p:nvPr/>
        </p:nvPicPr>
        <p:blipFill>
          <a:blip r:embed="rId2" cstate="print"/>
          <a:srcRect l="14466" t="11074" r="34741" b="73516"/>
          <a:stretch>
            <a:fillRect/>
          </a:stretch>
        </p:blipFill>
        <p:spPr bwMode="auto">
          <a:xfrm>
            <a:off x="251520" y="1700808"/>
            <a:ext cx="8712968" cy="2016224"/>
          </a:xfrm>
          <a:prstGeom prst="rect">
            <a:avLst/>
          </a:prstGeom>
          <a:ln>
            <a:headEnd/>
            <a:tailEnd/>
          </a:ln>
        </p:spPr>
        <p:style>
          <a:lnRef idx="2">
            <a:schemeClr val="accent4"/>
          </a:lnRef>
          <a:fillRef idx="1">
            <a:schemeClr val="lt1"/>
          </a:fillRef>
          <a:effectRef idx="0">
            <a:schemeClr val="accent4"/>
          </a:effectRef>
          <a:fontRef idx="minor">
            <a:schemeClr val="dk1"/>
          </a:fontRef>
        </p:style>
      </p:pic>
      <p:sp>
        <p:nvSpPr>
          <p:cNvPr id="5" name="Прямоугольник 4"/>
          <p:cNvSpPr/>
          <p:nvPr/>
        </p:nvSpPr>
        <p:spPr>
          <a:xfrm>
            <a:off x="251520" y="4653136"/>
            <a:ext cx="8712968"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ru-RU" dirty="0" smtClean="0"/>
              <a:t>Пусть t1 — объект класса </a:t>
            </a:r>
            <a:r>
              <a:rPr lang="ru-RU" dirty="0" err="1" smtClean="0"/>
              <a:t>Outer</a:t>
            </a:r>
            <a:r>
              <a:rPr lang="ru-RU" dirty="0" smtClean="0"/>
              <a:t>. Тогда порождение объекта класса Inner1 выглядит так:</a:t>
            </a:r>
            <a:endParaRPr lang="ru-RU" dirty="0"/>
          </a:p>
        </p:txBody>
      </p:sp>
      <p:pic>
        <p:nvPicPr>
          <p:cNvPr id="1027" name="Picture 3"/>
          <p:cNvPicPr>
            <a:picLocks noChangeAspect="1" noChangeArrowheads="1"/>
          </p:cNvPicPr>
          <p:nvPr/>
        </p:nvPicPr>
        <p:blipFill>
          <a:blip r:embed="rId3" cstate="print"/>
          <a:srcRect l="18309" t="43558" r="59248" b="53489"/>
          <a:stretch>
            <a:fillRect/>
          </a:stretch>
        </p:blipFill>
        <p:spPr bwMode="auto">
          <a:xfrm>
            <a:off x="251520" y="5877272"/>
            <a:ext cx="8712968" cy="764704"/>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4227153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Внутренние классы</a:t>
            </a:r>
            <a:endParaRPr lang="ru-RU" b="1" dirty="0"/>
          </a:p>
        </p:txBody>
      </p:sp>
      <p:sp>
        <p:nvSpPr>
          <p:cNvPr id="3" name="Содержимое 2"/>
          <p:cNvSpPr>
            <a:spLocks noGrp="1"/>
          </p:cNvSpPr>
          <p:nvPr>
            <p:ph idx="1"/>
          </p:nvPr>
        </p:nvSpPr>
        <p:spPr>
          <a:xfrm>
            <a:off x="457200" y="1600201"/>
            <a:ext cx="8382808" cy="1252735"/>
          </a:xfrm>
        </p:spPr>
        <p:style>
          <a:lnRef idx="1">
            <a:schemeClr val="accent1"/>
          </a:lnRef>
          <a:fillRef idx="2">
            <a:schemeClr val="accent1"/>
          </a:fillRef>
          <a:effectRef idx="1">
            <a:schemeClr val="accent1"/>
          </a:effectRef>
          <a:fontRef idx="minor">
            <a:schemeClr val="dk1"/>
          </a:fontRef>
        </p:style>
        <p:txBody>
          <a:bodyPr>
            <a:normAutofit/>
          </a:bodyPr>
          <a:lstStyle/>
          <a:p>
            <a:pPr algn="just">
              <a:buNone/>
            </a:pPr>
            <a:r>
              <a:rPr lang="ru-RU" sz="1400" dirty="0" smtClean="0"/>
              <a:t>	 Внутренний класс ведет себя как обычный класс за тем исключением, что его объекты могут быть созданы только внутри внешнего класса.</a:t>
            </a:r>
          </a:p>
          <a:p>
            <a:pPr algn="just">
              <a:buNone/>
            </a:pPr>
            <a:r>
              <a:rPr lang="ru-RU" sz="1400" dirty="0" smtClean="0"/>
              <a:t>	Внутренний класс имеет доступ ко всем полям внешнего класса, в том числе закрытым с помощью модификатора </a:t>
            </a:r>
            <a:r>
              <a:rPr lang="ru-RU" sz="1400" dirty="0" err="1" smtClean="0"/>
              <a:t>private</a:t>
            </a:r>
            <a:r>
              <a:rPr lang="ru-RU" sz="1400" dirty="0" smtClean="0"/>
              <a:t>. А саму ссылку на внешний класс из внутреннего можно получить с помощью выражения </a:t>
            </a:r>
            <a:r>
              <a:rPr lang="ru-RU" sz="1400" dirty="0" err="1" smtClean="0"/>
              <a:t>Book.this</a:t>
            </a:r>
            <a:r>
              <a:rPr lang="ru-RU" sz="1400" dirty="0" smtClean="0"/>
              <a:t>, где вначале идет имя внешнего класса.</a:t>
            </a:r>
            <a:endParaRPr lang="ru-RU" sz="1400" dirty="0"/>
          </a:p>
        </p:txBody>
      </p:sp>
      <p:sp>
        <p:nvSpPr>
          <p:cNvPr id="2050" name="Rectangle 2"/>
          <p:cNvSpPr>
            <a:spLocks noChangeArrowheads="1"/>
          </p:cNvSpPr>
          <p:nvPr/>
        </p:nvSpPr>
        <p:spPr bwMode="auto">
          <a:xfrm>
            <a:off x="179512" y="3068960"/>
            <a:ext cx="3960440" cy="36009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6699"/>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class</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Book</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String</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name</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String</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author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int</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year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public</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Publisher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publisher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Book</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String</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name</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String</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author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int</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year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String</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publ</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this</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.name</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name</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this</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.author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author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this</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.year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year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publisher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new</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Publisher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publ</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class</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Publisher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public</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String</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name</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public</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Book</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book</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public</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Publisher</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String</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name</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book=Book.</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this</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this</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.name=name</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Rectangle 3"/>
          <p:cNvSpPr>
            <a:spLocks noChangeArrowheads="1"/>
          </p:cNvSpPr>
          <p:nvPr/>
        </p:nvSpPr>
        <p:spPr bwMode="auto">
          <a:xfrm>
            <a:off x="4330824" y="3154759"/>
            <a:ext cx="4633664" cy="27699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Book</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b1 = </a:t>
            </a:r>
            <a:r>
              <a:rPr kumimoji="0" lang="ru-RU" sz="900" b="0" i="0" u="none" strike="noStrike" cap="none" normalizeH="0" baseline="0" dirty="0" err="1" smtClean="0">
                <a:ln>
                  <a:noFill/>
                </a:ln>
                <a:solidFill>
                  <a:srgbClr val="006699"/>
                </a:solidFill>
                <a:effectLst/>
                <a:latin typeface="Consolas" pitchFamily="49" charset="0"/>
                <a:cs typeface="Consolas" pitchFamily="49" charset="0"/>
              </a:rPr>
              <a:t>new</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Book</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r>
              <a:rPr kumimoji="0" lang="ru-RU" sz="900" b="0" i="0" u="none" strike="noStrike" cap="none" normalizeH="0" baseline="0" dirty="0" smtClean="0">
                <a:ln>
                  <a:noFill/>
                </a:ln>
                <a:solidFill>
                  <a:srgbClr val="DB003E"/>
                </a:solidFill>
                <a:effectLst/>
                <a:latin typeface="Consolas" pitchFamily="49" charset="0"/>
                <a:cs typeface="Consolas" pitchFamily="49" charset="0"/>
              </a:rPr>
              <a:t>"Война и мир"</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smtClean="0">
                <a:ln>
                  <a:noFill/>
                </a:ln>
                <a:solidFill>
                  <a:srgbClr val="DB003E"/>
                </a:solidFill>
                <a:effectLst/>
                <a:latin typeface="Consolas" pitchFamily="49" charset="0"/>
                <a:cs typeface="Consolas" pitchFamily="49" charset="0"/>
              </a:rPr>
              <a:t>"Л. Н. Толстой"</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smtClean="0">
                <a:ln>
                  <a:noFill/>
                </a:ln>
                <a:solidFill>
                  <a:srgbClr val="009900"/>
                </a:solidFill>
                <a:effectLst/>
                <a:latin typeface="Consolas" pitchFamily="49" charset="0"/>
                <a:cs typeface="Consolas" pitchFamily="49" charset="0"/>
              </a:rPr>
              <a:t>1863</a:t>
            </a: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smtClean="0">
                <a:ln>
                  <a:noFill/>
                </a:ln>
                <a:solidFill>
                  <a:srgbClr val="DB003E"/>
                </a:solidFill>
                <a:effectLst/>
                <a:latin typeface="Consolas" pitchFamily="49" charset="0"/>
                <a:cs typeface="Consolas" pitchFamily="49" charset="0"/>
              </a:rPr>
              <a:t>"</a:t>
            </a:r>
            <a:r>
              <a:rPr kumimoji="0" lang="ru-RU" sz="900" b="0" i="0" u="none" strike="noStrike" cap="none" normalizeH="0" baseline="0" dirty="0" err="1" smtClean="0">
                <a:ln>
                  <a:noFill/>
                </a:ln>
                <a:solidFill>
                  <a:srgbClr val="DB003E"/>
                </a:solidFill>
                <a:effectLst/>
                <a:latin typeface="Consolas" pitchFamily="49" charset="0"/>
                <a:cs typeface="Consolas" pitchFamily="49" charset="0"/>
              </a:rPr>
              <a:t>ХудКнига</a:t>
            </a:r>
            <a:r>
              <a:rPr kumimoji="0" lang="ru-RU" sz="900" b="0" i="0" u="none" strike="noStrike" cap="none" normalizeH="0" baseline="0" dirty="0" smtClean="0">
                <a:ln>
                  <a:noFill/>
                </a:ln>
                <a:solidFill>
                  <a:srgbClr val="DB003E"/>
                </a:solidFill>
                <a:effectLst/>
                <a:latin typeface="Consolas" pitchFamily="49" charset="0"/>
                <a:cs typeface="Consolas" pitchFamily="49" charset="0"/>
              </a:rPr>
              <a:t>"</a:t>
            </a:r>
            <a:r>
              <a:rPr kumimoji="0" lang="ru-RU" sz="9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Consolas" pitchFamily="49" charset="0"/>
                <a:cs typeface="Consolas" pitchFamily="49" charset="0"/>
              </a:rPr>
              <a:t> </a:t>
            </a:r>
            <a:r>
              <a:rPr kumimoji="0" lang="ru-RU" sz="900" b="0" i="0" u="none" strike="noStrike" cap="none" normalizeH="0" baseline="0" dirty="0" err="1" smtClean="0">
                <a:ln>
                  <a:noFill/>
                </a:ln>
                <a:solidFill>
                  <a:srgbClr val="000000"/>
                </a:solidFill>
                <a:effectLst/>
                <a:latin typeface="Consolas" pitchFamily="49" charset="0"/>
                <a:cs typeface="Consolas" pitchFamily="49" charset="0"/>
              </a:rPr>
              <a:t>System.out.println</a:t>
            </a:r>
            <a:r>
              <a:rPr kumimoji="0" lang="ru-RU" sz="900" b="0" i="0" u="none" strike="noStrike" cap="none" normalizeH="0" baseline="0" dirty="0" smtClean="0">
                <a:ln>
                  <a:noFill/>
                </a:ln>
                <a:solidFill>
                  <a:srgbClr val="000000"/>
                </a:solidFill>
                <a:effectLst/>
                <a:latin typeface="Consolas" pitchFamily="49" charset="0"/>
                <a:cs typeface="Consolas" pitchFamily="49" charset="0"/>
              </a:rPr>
              <a:t>(b1.publisher.name);</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68867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7774</TotalTime>
  <Words>364</Words>
  <Application>Microsoft Office PowerPoint</Application>
  <PresentationFormat>Экран (4:3)</PresentationFormat>
  <Paragraphs>108</Paragraphs>
  <Slides>16</Slides>
  <Notes>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16</vt:i4>
      </vt:variant>
    </vt:vector>
  </HeadingPairs>
  <TitlesOfParts>
    <vt:vector size="23" baseType="lpstr">
      <vt:lpstr>Arial</vt:lpstr>
      <vt:lpstr>Calibri</vt:lpstr>
      <vt:lpstr>Consolas</vt:lpstr>
      <vt:lpstr>Lucida Grande</vt:lpstr>
      <vt:lpstr>Times New Roman</vt:lpstr>
      <vt:lpstr>Verdana</vt:lpstr>
      <vt:lpstr>Тема Office</vt:lpstr>
      <vt:lpstr> Урок №7   Тема: Программирование в среде Java    Герасименко Сергей Валерьевич  03 февраля 2023г.</vt:lpstr>
      <vt:lpstr>Презентация PowerPoint</vt:lpstr>
      <vt:lpstr>Определение «интерфейса»</vt:lpstr>
      <vt:lpstr>Использование «интерфейса»</vt:lpstr>
      <vt:lpstr>Расширение «интерфейсов»</vt:lpstr>
      <vt:lpstr>Внутренние классы в java</vt:lpstr>
      <vt:lpstr>Использование внутренних классов</vt:lpstr>
      <vt:lpstr>Использование внутренних классов</vt:lpstr>
      <vt:lpstr>Внутренние классы</vt:lpstr>
      <vt:lpstr>Практика</vt:lpstr>
      <vt:lpstr>Обработка исключений</vt:lpstr>
      <vt:lpstr>Типы исключений</vt:lpstr>
      <vt:lpstr>Обработка нескольких исключений</vt:lpstr>
      <vt:lpstr>Практика</vt:lpstr>
      <vt:lpstr>Практика-1</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Java-1</dc:title>
  <dc:creator>user</dc:creator>
  <cp:lastModifiedBy>Сергей Герасименко</cp:lastModifiedBy>
  <cp:revision>534</cp:revision>
  <dcterms:created xsi:type="dcterms:W3CDTF">2013-08-07T14:23:10Z</dcterms:created>
  <dcterms:modified xsi:type="dcterms:W3CDTF">2023-02-03T15:00:45Z</dcterms:modified>
</cp:coreProperties>
</file>