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435" r:id="rId3"/>
    <p:sldId id="650" r:id="rId4"/>
    <p:sldId id="651" r:id="rId5"/>
    <p:sldId id="652" r:id="rId6"/>
    <p:sldId id="653" r:id="rId7"/>
    <p:sldId id="654" r:id="rId8"/>
    <p:sldId id="655" r:id="rId9"/>
    <p:sldId id="708" r:id="rId10"/>
    <p:sldId id="709" r:id="rId11"/>
    <p:sldId id="710" r:id="rId12"/>
    <p:sldId id="656" r:id="rId13"/>
    <p:sldId id="657" r:id="rId14"/>
    <p:sldId id="658" r:id="rId15"/>
    <p:sldId id="659" r:id="rId16"/>
    <p:sldId id="660" r:id="rId17"/>
    <p:sldId id="711" r:id="rId18"/>
    <p:sldId id="712" r:id="rId19"/>
    <p:sldId id="713" r:id="rId20"/>
    <p:sldId id="707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сения Чебакова" initials="" lastIdx="6" clrIdx="0"/>
  <p:cmAuthor id="1" name="NS" initials="N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3FA9"/>
    <a:srgbClr val="CC0000"/>
    <a:srgbClr val="5A2BFF"/>
    <a:srgbClr val="4F78F1"/>
    <a:srgbClr val="EED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89077" autoAdjust="0"/>
  </p:normalViewPr>
  <p:slideViewPr>
    <p:cSldViewPr snapToObjects="1">
      <p:cViewPr>
        <p:scale>
          <a:sx n="125" d="100"/>
          <a:sy n="125" d="100"/>
        </p:scale>
        <p:origin x="99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0B89D-6618-47DE-94DF-E12A3FDA08CA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4973E-6F17-4822-8A32-8BE9D44A94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32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ABC4-4CA9-4DA4-B645-AECDF777AF2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13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ABC4-4CA9-4DA4-B645-AECDF777AF2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44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ABC4-4CA9-4DA4-B645-AECDF777AF2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272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814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31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07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06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8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0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7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39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4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4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8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6E36-C00C-4A3C-BEE6-6136130CE138}" type="datetimeFigureOut">
              <a:rPr lang="ru-RU" smtClean="0"/>
              <a:pPr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39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8" r="2707"/>
          <a:stretch>
            <a:fillRect/>
          </a:stretch>
        </p:blipFill>
        <p:spPr>
          <a:xfrm>
            <a:off x="0" y="1348365"/>
            <a:ext cx="9144000" cy="29718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8532440" cy="3274435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ru-RU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 Урок </a:t>
            </a:r>
            <a:r>
              <a:rPr lang="ru-RU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№9</a:t>
            </a:r>
            <a:r>
              <a:rPr lang="ru-RU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/>
            </a:r>
            <a:br>
              <a:rPr lang="ru-RU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</a:br>
            <a:r>
              <a:rPr lang="en-US" sz="32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32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 Тема: </a:t>
            </a:r>
            <a:r>
              <a:rPr lang="ru-RU" sz="28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Программирование в среде </a:t>
            </a:r>
            <a:r>
              <a:rPr lang="en-US" sz="28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Java</a:t>
            </a: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000" dirty="0"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Герасименко Сергей Валерьевич</a:t>
            </a:r>
            <a:r>
              <a:rPr lang="ru-RU" sz="2500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500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778" dirty="0" smtClean="0">
                <a:latin typeface="Verdana" pitchFamily="34" charset="0"/>
                <a:ea typeface="Lucida Grande" charset="0"/>
                <a:cs typeface="Lucida Grande" charset="0"/>
                <a:sym typeface="Lucida Grande" charset="0"/>
              </a:rPr>
              <a:t>10</a:t>
            </a:r>
            <a:r>
              <a:rPr lang="ru-RU" sz="1778" dirty="0" smtClean="0">
                <a:latin typeface="Verdana" pitchFamily="34" charset="0"/>
                <a:ea typeface="Lucida Grande" charset="0"/>
                <a:cs typeface="Lucida Grande" charset="0"/>
                <a:sym typeface="Lucida Grande" charset="0"/>
              </a:rPr>
              <a:t> февраля </a:t>
            </a:r>
            <a:r>
              <a:rPr lang="ru-RU" sz="1778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2023 </a:t>
            </a:r>
            <a:r>
              <a:rPr lang="ru-RU" sz="1778" dirty="0">
                <a:latin typeface="Verdana" pitchFamily="34" charset="0"/>
                <a:ea typeface="Verdana" pitchFamily="34" charset="0"/>
                <a:cs typeface="Verdana" pitchFamily="34" charset="0"/>
              </a:rPr>
              <a:t>г.</a:t>
            </a:r>
            <a:endParaRPr lang="ru-RU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6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Отличие </a:t>
            </a:r>
            <a:r>
              <a:rPr lang="en-US" b="1" dirty="0" err="1" smtClean="0"/>
              <a:t>HashMap</a:t>
            </a:r>
            <a:r>
              <a:rPr lang="en-US" b="1" dirty="0" smtClean="0"/>
              <a:t> </a:t>
            </a:r>
            <a:r>
              <a:rPr lang="ru-RU" b="1" dirty="0" smtClean="0"/>
              <a:t>от </a:t>
            </a:r>
            <a:r>
              <a:rPr lang="en-US" b="1" dirty="0" err="1" smtClean="0"/>
              <a:t>HashTable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43705" t="32900" r="27552" b="62200"/>
          <a:stretch/>
        </p:blipFill>
        <p:spPr>
          <a:xfrm>
            <a:off x="143761" y="1844824"/>
            <a:ext cx="8856477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43706" t="55999" r="25189" b="39801"/>
          <a:stretch/>
        </p:blipFill>
        <p:spPr>
          <a:xfrm>
            <a:off x="143760" y="3489114"/>
            <a:ext cx="8856477" cy="8039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606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Практика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988840"/>
            <a:ext cx="843528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/>
              <a:t>В </a:t>
            </a:r>
            <a:r>
              <a:rPr lang="ru-RU" dirty="0" err="1" smtClean="0"/>
              <a:t>кофемашине</a:t>
            </a:r>
            <a:r>
              <a:rPr lang="ru-RU" dirty="0" smtClean="0"/>
              <a:t> есть возможность заказать разные виды напитков</a:t>
            </a:r>
            <a:r>
              <a:rPr lang="en-US" dirty="0" smtClean="0"/>
              <a:t>: </a:t>
            </a:r>
            <a:r>
              <a:rPr lang="ru-RU" dirty="0" smtClean="0"/>
              <a:t>кофе-</a:t>
            </a:r>
            <a:r>
              <a:rPr lang="ru-RU" dirty="0" err="1" smtClean="0"/>
              <a:t>латте</a:t>
            </a:r>
            <a:r>
              <a:rPr lang="ru-RU" dirty="0" smtClean="0"/>
              <a:t>, капучино и яблочный сок. В коллекции </a:t>
            </a:r>
            <a:r>
              <a:rPr lang="en-US" dirty="0" err="1" smtClean="0"/>
              <a:t>HashMap</a:t>
            </a:r>
            <a:r>
              <a:rPr lang="ru-RU" dirty="0"/>
              <a:t> </a:t>
            </a:r>
            <a:r>
              <a:rPr lang="ru-RU" dirty="0" smtClean="0"/>
              <a:t>хранится информация о стоимости каждого напитка. Нужно вывести список напитков, которые клиент может приобрести за имеющиеся у него средства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6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Связанный массив </a:t>
            </a:r>
            <a:r>
              <a:rPr lang="en-US" b="1" dirty="0" err="1" smtClean="0"/>
              <a:t>LinkedList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17432" cy="29084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err="1" smtClean="0"/>
              <a:t>LinkedList</a:t>
            </a:r>
            <a:r>
              <a:rPr lang="ru-RU" dirty="0" smtClean="0"/>
              <a:t> —является представителем двунаправленного списка, где каждый элемент структуры содержит указатели на предыдущий и следующий элементы. Итератор поддерживает обход в обе стороны. </a:t>
            </a:r>
            <a:r>
              <a:rPr lang="ru-RU" i="1" dirty="0" err="1" smtClean="0"/>
              <a:t>LinkedList</a:t>
            </a:r>
            <a:r>
              <a:rPr lang="ru-RU" dirty="0" smtClean="0"/>
              <a:t> реализует методы получения, удаления и вставки в начало, середину и конец списка, а также позволяет добавлять любые элементы, в том числе и </a:t>
            </a:r>
            <a:r>
              <a:rPr lang="ru-RU" dirty="0" err="1" smtClean="0"/>
              <a:t>null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ru-RU" dirty="0" smtClean="0"/>
              <a:t>Для добавления элемента в массив </a:t>
            </a:r>
            <a:r>
              <a:rPr lang="ru-RU" b="1" dirty="0" err="1" smtClean="0"/>
              <a:t>LinkedList</a:t>
            </a:r>
            <a:r>
              <a:rPr lang="ru-RU" dirty="0" smtClean="0"/>
              <a:t> можно использовать методы</a:t>
            </a:r>
          </a:p>
          <a:p>
            <a:r>
              <a:rPr lang="ru-RU" b="1" dirty="0" err="1" smtClean="0"/>
              <a:t>add</a:t>
            </a:r>
            <a:r>
              <a:rPr lang="ru-RU" b="1" dirty="0" smtClean="0"/>
              <a:t>(</a:t>
            </a:r>
            <a:r>
              <a:rPr lang="ru-RU" b="1" dirty="0" err="1" smtClean="0"/>
              <a:t>value</a:t>
            </a:r>
            <a:r>
              <a:rPr lang="ru-RU" b="1" dirty="0" smtClean="0"/>
              <a:t>), </a:t>
            </a:r>
            <a:r>
              <a:rPr lang="ru-RU" b="1" dirty="0" err="1" smtClean="0"/>
              <a:t>addLast</a:t>
            </a:r>
            <a:r>
              <a:rPr lang="ru-RU" b="1" dirty="0" smtClean="0"/>
              <a:t>(</a:t>
            </a:r>
            <a:r>
              <a:rPr lang="ru-RU" b="1" dirty="0" err="1" smtClean="0"/>
              <a:t>value</a:t>
            </a:r>
            <a:r>
              <a:rPr lang="ru-RU" b="1" dirty="0" smtClean="0"/>
              <a:t>) </a:t>
            </a:r>
            <a:r>
              <a:rPr lang="ru-RU" dirty="0" smtClean="0"/>
              <a:t>- добавление в конец списка</a:t>
            </a:r>
          </a:p>
          <a:p>
            <a:r>
              <a:rPr lang="ru-RU" b="1" dirty="0" err="1" smtClean="0"/>
              <a:t>addFirst</a:t>
            </a:r>
            <a:r>
              <a:rPr lang="ru-RU" b="1" dirty="0" smtClean="0"/>
              <a:t>(</a:t>
            </a:r>
            <a:r>
              <a:rPr lang="ru-RU" b="1" dirty="0" err="1" smtClean="0"/>
              <a:t>value</a:t>
            </a:r>
            <a:r>
              <a:rPr lang="ru-RU" b="1" dirty="0" smtClean="0"/>
              <a:t>) </a:t>
            </a:r>
            <a:r>
              <a:rPr lang="ru-RU" dirty="0" smtClean="0"/>
              <a:t>- добавление в начало списка</a:t>
            </a:r>
          </a:p>
          <a:p>
            <a:pPr algn="just">
              <a:lnSpc>
                <a:spcPct val="150000"/>
              </a:lnSpc>
            </a:pPr>
            <a:endParaRPr lang="ru-RU" sz="1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4321265"/>
            <a:ext cx="5675784" cy="24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Связанный массив </a:t>
            </a:r>
            <a:r>
              <a:rPr lang="en-US" b="1" dirty="0" err="1" smtClean="0"/>
              <a:t>LinkedList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17432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— </a:t>
            </a:r>
            <a:r>
              <a:rPr lang="ru-RU" b="1" i="1" dirty="0" err="1"/>
              <a:t>ArrayList</a:t>
            </a:r>
            <a:r>
              <a:rPr lang="ru-RU" dirty="0"/>
              <a:t> реализован внутри в виде обычного массива. Поэтому при вставке элемента в середину, приходится сначала сдвигать на один все элементы после него, а уже затем в освободившееся место вставлять новый элемент. Зато в нем быстро реализованы взятие и изменение элемента – операции </a:t>
            </a:r>
            <a:r>
              <a:rPr lang="ru-RU" dirty="0" err="1"/>
              <a:t>get</a:t>
            </a:r>
            <a:r>
              <a:rPr lang="ru-RU" dirty="0"/>
              <a:t>, </a:t>
            </a:r>
            <a:r>
              <a:rPr lang="ru-RU" dirty="0" err="1"/>
              <a:t>set</a:t>
            </a:r>
            <a:r>
              <a:rPr lang="ru-RU" dirty="0"/>
              <a:t>, так как в них мы просто обращаемся к соответствующему элементу массива.</a:t>
            </a:r>
          </a:p>
          <a:p>
            <a:r>
              <a:rPr lang="ru-RU" dirty="0"/>
              <a:t>— </a:t>
            </a:r>
            <a:r>
              <a:rPr lang="ru-RU" b="1" i="1" dirty="0" err="1"/>
              <a:t>LinkedList</a:t>
            </a:r>
            <a:r>
              <a:rPr lang="ru-RU" dirty="0"/>
              <a:t> реализован внутри по-другому. Он реализован в виде связного списка: набора отдельных элементов, каждый из которых хранит ссылку на следующий и предыдущий элементы. Чтобы вставить элемент в середину такого списка, достаточно поменять ссылки его будущих соседей. А вот чтобы получить элемент с номером 130, нужно пройтись последовательно по всем объектам от 0 до 130. Другими словами операции </a:t>
            </a:r>
            <a:r>
              <a:rPr lang="ru-RU" dirty="0" err="1"/>
              <a:t>set</a:t>
            </a:r>
            <a:r>
              <a:rPr lang="ru-RU" dirty="0"/>
              <a:t> и </a:t>
            </a:r>
            <a:r>
              <a:rPr lang="ru-RU" dirty="0" err="1"/>
              <a:t>get</a:t>
            </a:r>
            <a:r>
              <a:rPr lang="ru-RU" dirty="0"/>
              <a:t> тут реализованы очень медленно. </a:t>
            </a:r>
          </a:p>
        </p:txBody>
      </p:sp>
    </p:spTree>
    <p:extLst>
      <p:ext uri="{BB962C8B-B14F-4D97-AF65-F5344CB8AC3E}">
        <p14:creationId xmlns:p14="http://schemas.microsoft.com/office/powerpoint/2010/main" val="33014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smtClean="0"/>
              <a:t>Интерфейс </a:t>
            </a:r>
            <a:r>
              <a:rPr lang="en-US" sz="3600" b="1" dirty="0" smtClean="0"/>
              <a:t>Comparable</a:t>
            </a:r>
            <a:endParaRPr lang="ru-RU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700808"/>
            <a:ext cx="8821487" cy="43858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/>
              <a:t>В интерфейсе </a:t>
            </a:r>
            <a:r>
              <a:rPr lang="ru-RU" b="1" dirty="0" err="1" smtClean="0">
                <a:solidFill>
                  <a:srgbClr val="C00000"/>
                </a:solidFill>
              </a:rPr>
              <a:t>Comparable</a:t>
            </a:r>
            <a:r>
              <a:rPr lang="ru-RU" dirty="0" smtClean="0"/>
              <a:t> объявлен всего один метод </a:t>
            </a:r>
            <a:r>
              <a:rPr lang="ru-RU" b="1" dirty="0" err="1" smtClean="0">
                <a:solidFill>
                  <a:srgbClr val="C00000"/>
                </a:solidFill>
              </a:rPr>
              <a:t>compareTo</a:t>
            </a:r>
            <a:r>
              <a:rPr lang="ru-RU" b="1" dirty="0" smtClean="0">
                <a:solidFill>
                  <a:srgbClr val="C00000"/>
                </a:solidFill>
              </a:rPr>
              <a:t>(</a:t>
            </a:r>
            <a:r>
              <a:rPr lang="ru-RU" b="1" dirty="0" err="1" smtClean="0">
                <a:solidFill>
                  <a:srgbClr val="C00000"/>
                </a:solidFill>
              </a:rPr>
              <a:t>Object</a:t>
            </a:r>
            <a:r>
              <a:rPr lang="ru-RU" b="1" dirty="0" smtClean="0">
                <a:solidFill>
                  <a:srgbClr val="C00000"/>
                </a:solidFill>
              </a:rPr>
              <a:t> </a:t>
            </a:r>
            <a:r>
              <a:rPr lang="ru-RU" b="1" dirty="0" err="1" smtClean="0">
                <a:solidFill>
                  <a:srgbClr val="C00000"/>
                </a:solidFill>
              </a:rPr>
              <a:t>obj</a:t>
            </a:r>
            <a:r>
              <a:rPr lang="ru-RU" b="1" dirty="0" smtClean="0">
                <a:solidFill>
                  <a:srgbClr val="C00000"/>
                </a:solidFill>
              </a:rPr>
              <a:t>), </a:t>
            </a:r>
            <a:r>
              <a:rPr lang="ru-RU" dirty="0" smtClean="0"/>
              <a:t>предназначенный для реализации упорядочивания объектов класса. Его удобно использовать при сортировке упорядоченных списков или массивов объектов.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Данный метод сравнивает вызываемый объект с </a:t>
            </a:r>
            <a:r>
              <a:rPr lang="ru-RU" dirty="0" err="1" smtClean="0"/>
              <a:t>obj</a:t>
            </a:r>
            <a:r>
              <a:rPr lang="ru-RU" dirty="0" smtClean="0"/>
              <a:t>. В отличие от метода </a:t>
            </a:r>
            <a:r>
              <a:rPr lang="ru-RU" dirty="0" err="1" smtClean="0"/>
              <a:t>equals</a:t>
            </a:r>
            <a:r>
              <a:rPr lang="ru-RU" dirty="0" smtClean="0"/>
              <a:t>, который возвращает </a:t>
            </a:r>
            <a:r>
              <a:rPr lang="ru-RU" dirty="0" err="1" smtClean="0"/>
              <a:t>true</a:t>
            </a:r>
            <a:r>
              <a:rPr lang="ru-RU" dirty="0" smtClean="0"/>
              <a:t> или </a:t>
            </a:r>
            <a:r>
              <a:rPr lang="ru-RU" dirty="0" err="1" smtClean="0"/>
              <a:t>false</a:t>
            </a:r>
            <a:r>
              <a:rPr lang="ru-RU" dirty="0" smtClean="0"/>
              <a:t>, </a:t>
            </a:r>
            <a:r>
              <a:rPr lang="ru-RU" sz="2400" dirty="0" err="1" smtClean="0">
                <a:solidFill>
                  <a:srgbClr val="C00000"/>
                </a:solidFill>
              </a:rPr>
              <a:t>compareTo</a:t>
            </a:r>
            <a:r>
              <a:rPr lang="ru-RU" sz="2400" dirty="0" smtClean="0">
                <a:solidFill>
                  <a:srgbClr val="C00000"/>
                </a:solidFill>
              </a:rPr>
              <a:t> возвращает: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b="1" dirty="0" smtClean="0"/>
              <a:t>0, если значения равны;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b="1" dirty="0" smtClean="0"/>
              <a:t>Отрицательное значение, если вызываемый объект меньше параметра;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b="1" dirty="0" smtClean="0"/>
              <a:t>Положительное значение ,  если вызываемый объект больше параметра.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Метод может выбросить исключение </a:t>
            </a:r>
            <a:r>
              <a:rPr lang="ru-RU" dirty="0" err="1" smtClean="0"/>
              <a:t>ClassCastException</a:t>
            </a:r>
            <a:r>
              <a:rPr lang="ru-RU" dirty="0" smtClean="0"/>
              <a:t>, если типы объектов не совместимы при сравнении.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506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Интерфейс </a:t>
            </a:r>
            <a:r>
              <a:rPr lang="en-US" b="1" dirty="0" smtClean="0"/>
              <a:t>Comparator</a:t>
            </a:r>
            <a:br>
              <a:rPr lang="en-US" b="1" dirty="0" smtClean="0"/>
            </a:b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17432" cy="11695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С помощью метода </a:t>
            </a:r>
            <a:r>
              <a:rPr lang="ru-RU" sz="1400" dirty="0" err="1" smtClean="0"/>
              <a:t>Comparable.compareTo</a:t>
            </a:r>
            <a:r>
              <a:rPr lang="ru-RU" sz="1400" dirty="0" smtClean="0"/>
              <a:t>(</a:t>
            </a:r>
            <a:r>
              <a:rPr lang="ru-RU" sz="1400" dirty="0" err="1" smtClean="0"/>
              <a:t>Object</a:t>
            </a:r>
            <a:r>
              <a:rPr lang="ru-RU" sz="1400" dirty="0" smtClean="0"/>
              <a:t> </a:t>
            </a:r>
            <a:r>
              <a:rPr lang="ru-RU" sz="1400" dirty="0" err="1" smtClean="0"/>
              <a:t>o</a:t>
            </a:r>
            <a:r>
              <a:rPr lang="ru-RU" sz="1400" dirty="0" smtClean="0"/>
              <a:t>) можно отсортировать объекты только по одному полю. Для других ситуаций лучше всего использовать компаратор.</a:t>
            </a:r>
            <a:r>
              <a:rPr lang="en-US" sz="1400" dirty="0" smtClean="0"/>
              <a:t> </a:t>
            </a:r>
            <a:r>
              <a:rPr lang="ru-RU" sz="1400" dirty="0" smtClean="0"/>
              <a:t>Метод компаратора </a:t>
            </a:r>
            <a:r>
              <a:rPr lang="ru-RU" sz="1400" dirty="0" err="1" smtClean="0"/>
              <a:t>compare</a:t>
            </a:r>
            <a:r>
              <a:rPr lang="ru-RU" sz="1400" dirty="0" smtClean="0"/>
              <a:t>(</a:t>
            </a:r>
            <a:r>
              <a:rPr lang="ru-RU" sz="1400" dirty="0" err="1" smtClean="0"/>
              <a:t>Object</a:t>
            </a:r>
            <a:r>
              <a:rPr lang="ru-RU" sz="1400" dirty="0" smtClean="0"/>
              <a:t> o1, </a:t>
            </a:r>
            <a:r>
              <a:rPr lang="ru-RU" sz="1400" dirty="0" err="1" smtClean="0"/>
              <a:t>Object</a:t>
            </a:r>
            <a:r>
              <a:rPr lang="ru-RU" sz="1400" dirty="0" smtClean="0"/>
              <a:t> o2) принимает два объекта в качестве аргумента и должен быть реализован таким образом, чтобы возвращать отрицательное число — если первый аргумент меньше второго, ноль — если они равны и положительное число, если первый аргумент больше, чем второй.</a:t>
            </a:r>
            <a:endParaRPr lang="ru-RU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4850" t="46079" r="40601" b="11441"/>
          <a:stretch>
            <a:fillRect/>
          </a:stretch>
        </p:blipFill>
        <p:spPr bwMode="auto">
          <a:xfrm>
            <a:off x="1259632" y="2492896"/>
            <a:ext cx="7128792" cy="42484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986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Интерфейс </a:t>
            </a:r>
            <a:r>
              <a:rPr lang="en-US" b="1" dirty="0" smtClean="0"/>
              <a:t>Comparator</a:t>
            </a:r>
            <a:br>
              <a:rPr lang="en-US" b="1" dirty="0" smtClean="0"/>
            </a:b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17432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Мы можем использовать эти компараторы передавая их в качестве аргумента для сортировки массивов или коллекций.</a:t>
            </a:r>
            <a:endParaRPr lang="ru-RU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3050" t="31680" r="48251" b="48160"/>
          <a:stretch>
            <a:fillRect/>
          </a:stretch>
        </p:blipFill>
        <p:spPr bwMode="auto">
          <a:xfrm>
            <a:off x="683568" y="2204864"/>
            <a:ext cx="7519693" cy="2448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167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Интерфейс </a:t>
            </a:r>
            <a:r>
              <a:rPr lang="en-US" b="1" dirty="0" smtClean="0"/>
              <a:t>SET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916832"/>
            <a:ext cx="8208912" cy="33733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/>
              <a:t>Набор представляет собой коллекцию, которая не может содержать повторяющиеся элементы. Этот интерфейс представляет математическую абстракцию для представления множеств в виде колоды карт.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Платформа </a:t>
            </a:r>
            <a:r>
              <a:rPr lang="ru-RU" dirty="0" err="1" smtClean="0"/>
              <a:t>Java</a:t>
            </a:r>
            <a:r>
              <a:rPr lang="ru-RU" dirty="0" smtClean="0"/>
              <a:t> содержит три реализации </a:t>
            </a:r>
            <a:r>
              <a:rPr lang="ru-RU" dirty="0" err="1" smtClean="0"/>
              <a:t>Set</a:t>
            </a:r>
            <a:r>
              <a:rPr lang="ru-RU" dirty="0" smtClean="0"/>
              <a:t> : </a:t>
            </a:r>
            <a:r>
              <a:rPr lang="ru-RU" dirty="0" err="1" smtClean="0"/>
              <a:t>HashSet</a:t>
            </a:r>
            <a:r>
              <a:rPr lang="ru-RU" dirty="0" smtClean="0"/>
              <a:t>, </a:t>
            </a:r>
            <a:r>
              <a:rPr lang="ru-RU" dirty="0" err="1" smtClean="0"/>
              <a:t>TreeSet</a:t>
            </a:r>
            <a:r>
              <a:rPr lang="ru-RU" dirty="0" smtClean="0"/>
              <a:t> и </a:t>
            </a:r>
            <a:r>
              <a:rPr lang="ru-RU" dirty="0" err="1" smtClean="0"/>
              <a:t>LinkedHashSet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Интерфейс </a:t>
            </a:r>
            <a:r>
              <a:rPr lang="ru-RU" dirty="0" err="1" smtClean="0"/>
              <a:t>Set</a:t>
            </a:r>
            <a:r>
              <a:rPr lang="ru-RU" dirty="0" smtClean="0"/>
              <a:t> не позволяет осуществлять произвольный доступ к элементу в коллекции. Мы можем использовать итератор или цикл по каждому элементу для перебора элементов.</a:t>
            </a:r>
          </a:p>
          <a:p>
            <a:pPr marL="342900" indent="-342900" algn="just">
              <a:lnSpc>
                <a:spcPct val="150000"/>
              </a:lnSpc>
              <a:buAutoNum type="arabicParenR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807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smtClean="0"/>
              <a:t>Класс </a:t>
            </a:r>
            <a:r>
              <a:rPr lang="en-US" sz="3600" b="1" dirty="0" err="1" smtClean="0"/>
              <a:t>TreeSet</a:t>
            </a:r>
            <a:endParaRPr lang="ru-RU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628800"/>
            <a:ext cx="3240359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dirty="0" smtClean="0"/>
              <a:t>Класс </a:t>
            </a:r>
            <a:r>
              <a:rPr lang="ru-RU" sz="1400" dirty="0" err="1" smtClean="0">
                <a:solidFill>
                  <a:srgbClr val="C00000"/>
                </a:solidFill>
              </a:rPr>
              <a:t>TreeSet</a:t>
            </a:r>
            <a:r>
              <a:rPr lang="ru-RU" sz="1400" dirty="0" smtClean="0">
                <a:solidFill>
                  <a:srgbClr val="C00000"/>
                </a:solidFill>
              </a:rPr>
              <a:t>&lt;E&gt;</a:t>
            </a:r>
            <a:r>
              <a:rPr lang="ru-RU" sz="1400" dirty="0" smtClean="0"/>
              <a:t> представляет структуру данных в виде дерева, в котором все объекты хранятся в отсортированном виде по возрастанию. </a:t>
            </a:r>
            <a:r>
              <a:rPr lang="ru-RU" sz="1400" dirty="0" err="1" smtClean="0"/>
              <a:t>TreeSet</a:t>
            </a:r>
            <a:r>
              <a:rPr lang="ru-RU" sz="1400" dirty="0" smtClean="0"/>
              <a:t> является наследником класса </a:t>
            </a:r>
            <a:r>
              <a:rPr lang="ru-RU" sz="1400" dirty="0" err="1" smtClean="0"/>
              <a:t>AbstractSet</a:t>
            </a:r>
            <a:r>
              <a:rPr lang="ru-RU" sz="1400" dirty="0" smtClean="0"/>
              <a:t> </a:t>
            </a:r>
            <a:endParaRPr lang="ru-RU" sz="1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 l="19350" t="21474" r="39251" b="21647"/>
          <a:stretch>
            <a:fillRect/>
          </a:stretch>
        </p:blipFill>
        <p:spPr bwMode="auto">
          <a:xfrm>
            <a:off x="3563888" y="1628800"/>
            <a:ext cx="5400600" cy="46374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1404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smtClean="0"/>
              <a:t>Практика</a:t>
            </a:r>
            <a:endParaRPr lang="ru-RU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694315"/>
            <a:ext cx="8291264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/>
              <a:t>Заполнить аптеку лекарствами. Использовать коллекцию </a:t>
            </a:r>
            <a:r>
              <a:rPr lang="en-US" sz="2400" dirty="0" err="1" smtClean="0"/>
              <a:t>TreeSet</a:t>
            </a:r>
            <a:r>
              <a:rPr lang="en-US" sz="2400" dirty="0" smtClean="0"/>
              <a:t>. </a:t>
            </a:r>
            <a:r>
              <a:rPr lang="ru-RU" sz="2400" dirty="0" smtClean="0"/>
              <a:t>Лекарства добавляем из консоли до тех пор пока не введем </a:t>
            </a:r>
            <a:r>
              <a:rPr lang="en-US" sz="2400" dirty="0" smtClean="0"/>
              <a:t>STOP. </a:t>
            </a:r>
            <a:r>
              <a:rPr lang="ru-RU" sz="2400" dirty="0" smtClean="0"/>
              <a:t>При вводе </a:t>
            </a:r>
            <a:r>
              <a:rPr lang="en-US" sz="2400" dirty="0" smtClean="0"/>
              <a:t>LIST </a:t>
            </a:r>
            <a:r>
              <a:rPr lang="ru-RU" sz="2400" dirty="0" smtClean="0"/>
              <a:t>выводятся в отсортированном виде все элементы коллекции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070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Вопросы на повторение</a:t>
            </a:r>
            <a:endParaRPr lang="en-US" sz="2000" b="1" dirty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466528" y="1556793"/>
            <a:ext cx="8461448" cy="194421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ru-RU" sz="2400" dirty="0" smtClean="0">
                <a:solidFill>
                  <a:srgbClr val="002060"/>
                </a:solidFill>
              </a:rPr>
              <a:t>Интерфейсы для работы с коллекциями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rgbClr val="002060"/>
                </a:solidFill>
              </a:rPr>
              <a:t>Методы интерфейса </a:t>
            </a:r>
            <a:r>
              <a:rPr lang="en-US" sz="2400" dirty="0" smtClean="0">
                <a:solidFill>
                  <a:srgbClr val="002060"/>
                </a:solidFill>
              </a:rPr>
              <a:t>List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rgbClr val="002060"/>
                </a:solidFill>
              </a:rPr>
              <a:t>Методы преобразования массива в коллекцию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rgbClr val="002060"/>
                </a:solidFill>
              </a:rPr>
              <a:t>Назначение интерфейса </a:t>
            </a:r>
            <a:r>
              <a:rPr lang="en-US" sz="2400" dirty="0" smtClean="0">
                <a:solidFill>
                  <a:srgbClr val="002060"/>
                </a:solidFill>
              </a:rPr>
              <a:t>Map</a:t>
            </a:r>
            <a:endParaRPr lang="ru-RU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8" r="7414"/>
          <a:stretch>
            <a:fillRect/>
          </a:stretch>
        </p:blipFill>
        <p:spPr>
          <a:xfrm>
            <a:off x="0" y="1348365"/>
            <a:ext cx="8686800" cy="2971800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609600" y="1752600"/>
            <a:ext cx="7772400" cy="990599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3200" b="1" noProof="0" dirty="0">
                <a:solidFill>
                  <a:srgbClr val="FFFFFF"/>
                </a:solidFill>
                <a:ea typeface="+mj-ea"/>
                <a:cs typeface="+mj-cs"/>
                <a:sym typeface="Lucida Grande" charset="0"/>
              </a:rPr>
              <a:t>Благодарю за внимание!</a:t>
            </a:r>
            <a:endParaRPr kumimoji="0" lang="ru-RU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5162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Базовые интерфейсы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17432" cy="30008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dirty="0" smtClean="0"/>
              <a:t>В библиотеке коллекций </a:t>
            </a:r>
            <a:r>
              <a:rPr lang="ru-RU" sz="1400" dirty="0" err="1" smtClean="0"/>
              <a:t>Java</a:t>
            </a:r>
            <a:r>
              <a:rPr lang="ru-RU" sz="1400" dirty="0" smtClean="0"/>
              <a:t> существует два базовых интерфейса, реализации которых и представляют совокупность всех классов коллекций:</a:t>
            </a:r>
          </a:p>
          <a:p>
            <a:pPr algn="just">
              <a:lnSpc>
                <a:spcPct val="150000"/>
              </a:lnSpc>
            </a:pPr>
            <a:endParaRPr lang="ru-RU" sz="1400" dirty="0" smtClean="0"/>
          </a:p>
          <a:p>
            <a:pPr algn="just">
              <a:lnSpc>
                <a:spcPct val="150000"/>
              </a:lnSpc>
            </a:pPr>
            <a:r>
              <a:rPr lang="ru-RU" sz="1400" dirty="0" smtClean="0"/>
              <a:t>1. </a:t>
            </a:r>
            <a:r>
              <a:rPr lang="ru-RU" sz="1400" b="1" dirty="0" err="1" smtClean="0"/>
              <a:t>Collection</a:t>
            </a:r>
            <a:r>
              <a:rPr lang="ru-RU" sz="1400" b="1" dirty="0" smtClean="0"/>
              <a:t> </a:t>
            </a:r>
            <a:r>
              <a:rPr lang="ru-RU" sz="1400" dirty="0" smtClean="0"/>
              <a:t>- коллекция содержит набор объектов (элементов). Здесь определены основные методы для манипуляции с данными, такие как вставка (</a:t>
            </a:r>
            <a:r>
              <a:rPr lang="ru-RU" sz="1400" dirty="0" err="1" smtClean="0"/>
              <a:t>add</a:t>
            </a:r>
            <a:r>
              <a:rPr lang="ru-RU" sz="1400" dirty="0" smtClean="0"/>
              <a:t>, </a:t>
            </a:r>
            <a:r>
              <a:rPr lang="ru-RU" sz="1400" dirty="0" err="1" smtClean="0"/>
              <a:t>addAll</a:t>
            </a:r>
            <a:r>
              <a:rPr lang="ru-RU" sz="1400" dirty="0" smtClean="0"/>
              <a:t>), удаление (</a:t>
            </a:r>
            <a:r>
              <a:rPr lang="ru-RU" sz="1400" i="1" dirty="0" err="1" smtClean="0"/>
              <a:t>remove</a:t>
            </a:r>
            <a:r>
              <a:rPr lang="ru-RU" sz="1400" i="1" dirty="0" smtClean="0"/>
              <a:t>, </a:t>
            </a:r>
            <a:r>
              <a:rPr lang="ru-RU" sz="1400" i="1" dirty="0" err="1" smtClean="0"/>
              <a:t>removeAll</a:t>
            </a:r>
            <a:r>
              <a:rPr lang="ru-RU" sz="1400" i="1" dirty="0" smtClean="0"/>
              <a:t>, </a:t>
            </a:r>
            <a:r>
              <a:rPr lang="ru-RU" sz="1400" i="1" dirty="0" err="1" smtClean="0"/>
              <a:t>clear</a:t>
            </a:r>
            <a:r>
              <a:rPr lang="ru-RU" sz="1400" dirty="0" smtClean="0"/>
              <a:t>) </a:t>
            </a:r>
            <a:br>
              <a:rPr lang="ru-RU" sz="1400" dirty="0" smtClean="0"/>
            </a:br>
            <a:r>
              <a:rPr lang="ru-RU" sz="1400" dirty="0" smtClean="0"/>
              <a:t>2. </a:t>
            </a:r>
            <a:r>
              <a:rPr lang="ru-RU" sz="1400" b="1" dirty="0" err="1" smtClean="0"/>
              <a:t>Map</a:t>
            </a:r>
            <a:r>
              <a:rPr lang="ru-RU" sz="1400" b="1" dirty="0" smtClean="0"/>
              <a:t> </a:t>
            </a:r>
            <a:r>
              <a:rPr lang="ru-RU" sz="1400" dirty="0" smtClean="0"/>
              <a:t>-  описывает коллекцию, состоящую из пар "ключ — значение". У каждого ключа только одно значение, что соответствует математическому понятию однозначной функции или отображения (тар). Такую коллекцию часто называют еще словарем (</a:t>
            </a:r>
            <a:r>
              <a:rPr lang="ru-RU" sz="1400" dirty="0" err="1" smtClean="0"/>
              <a:t>dictionary</a:t>
            </a:r>
            <a:r>
              <a:rPr lang="ru-RU" sz="1400" dirty="0" smtClean="0"/>
              <a:t>) или ассоциативным массивом (</a:t>
            </a:r>
            <a:r>
              <a:rPr lang="ru-RU" sz="1400" dirty="0" err="1" smtClean="0"/>
              <a:t>associative</a:t>
            </a:r>
            <a:r>
              <a:rPr lang="ru-RU" sz="1400" dirty="0" smtClean="0"/>
              <a:t> </a:t>
            </a:r>
            <a:r>
              <a:rPr lang="ru-RU" sz="1400" dirty="0" err="1" smtClean="0"/>
              <a:t>array</a:t>
            </a:r>
            <a:r>
              <a:rPr lang="ru-RU" sz="1400" dirty="0" smtClean="0"/>
              <a:t>). Никак НЕ относится к интерфейсу </a:t>
            </a:r>
            <a:r>
              <a:rPr lang="ru-RU" sz="1400" dirty="0" err="1" smtClean="0"/>
              <a:t>Collection</a:t>
            </a:r>
            <a:r>
              <a:rPr lang="ru-RU" sz="1400" dirty="0" smtClean="0"/>
              <a:t> и является самостоятельным.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12600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smtClean="0"/>
              <a:t>Класс </a:t>
            </a:r>
            <a:r>
              <a:rPr lang="en-US" sz="3600" b="1" dirty="0" err="1" smtClean="0"/>
              <a:t>HashTable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628800"/>
            <a:ext cx="8352928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Класс </a:t>
            </a:r>
            <a:r>
              <a:rPr lang="ru-RU" dirty="0" err="1" smtClean="0"/>
              <a:t>Hashtable</a:t>
            </a:r>
            <a:r>
              <a:rPr lang="ru-RU" dirty="0" smtClean="0"/>
              <a:t> расширяет абстрактный класс </a:t>
            </a:r>
            <a:r>
              <a:rPr lang="ru-RU" dirty="0" err="1" smtClean="0"/>
              <a:t>Dictionary</a:t>
            </a:r>
            <a:r>
              <a:rPr lang="ru-RU" dirty="0" smtClean="0"/>
              <a:t> . В объектах этого класса хранятся пары "ключ — значение".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algn="just"/>
            <a:endParaRPr lang="ru-RU" dirty="0"/>
          </a:p>
        </p:txBody>
      </p:sp>
      <p:pic>
        <p:nvPicPr>
          <p:cNvPr id="9218" name="Picture 2" descr="http://cdn.javatutorialhub.com/wp-content/uploads/2012/12/java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356992"/>
            <a:ext cx="4937770" cy="32669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0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Основные методы</a:t>
            </a:r>
            <a:r>
              <a:rPr lang="en-US" b="1" dirty="0" smtClean="0"/>
              <a:t> </a:t>
            </a:r>
            <a:r>
              <a:rPr lang="ru-RU" b="1" dirty="0" smtClean="0"/>
              <a:t>класса </a:t>
            </a:r>
            <a:r>
              <a:rPr lang="en-US" b="1" dirty="0" err="1" smtClean="0"/>
              <a:t>Hashtable</a:t>
            </a:r>
            <a:endParaRPr lang="ru-RU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1700808"/>
          <a:ext cx="8229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метода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 метода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/>
                        </a:rPr>
                        <a:t>contains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/>
                        </a:rPr>
                        <a:t>Object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value)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Проверка на существование в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таблице определенного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/>
                        </a:rPr>
                        <a:t>containsKey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/>
                        </a:rPr>
                        <a:t>Object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key)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Проверка на существование в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таблице определенного ключа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/>
                        </a:rPr>
                        <a:t>isEmpty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Проверка</a:t>
                      </a:r>
                      <a:r>
                        <a:rPr lang="ru-RU" baseline="0" dirty="0" smtClean="0"/>
                        <a:t> таблицы на пустоту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/>
                        </a:rPr>
                        <a:t>remove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/>
                        </a:rPr>
                        <a:t>Object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key)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Удаляет ключ (и его соответствующее значение) из этой хеш-таблицы.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/>
                        </a:rPr>
                        <a:t>size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число ключей в этой хеш-таблице.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55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smtClean="0"/>
              <a:t>Пример</a:t>
            </a:r>
            <a:endParaRPr lang="ru-RU" sz="3600" b="1" dirty="0"/>
          </a:p>
        </p:txBody>
      </p:sp>
      <p:pic>
        <p:nvPicPr>
          <p:cNvPr id="7170" name="Picture 2" descr="http://www.claw.ru/book20/Praktical_programing/Glava%203/3.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7882972" cy="18722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959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Интерфейс </a:t>
            </a:r>
            <a:r>
              <a:rPr lang="en-US" b="1" dirty="0" smtClean="0"/>
              <a:t>Enumeration</a:t>
            </a:r>
            <a:endParaRPr lang="ru-RU" b="1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just"/>
            <a:r>
              <a:rPr lang="ru-RU" b="1" dirty="0" err="1" smtClean="0"/>
              <a:t>Enumeration</a:t>
            </a:r>
            <a:r>
              <a:rPr lang="ru-RU" dirty="0" smtClean="0"/>
              <a:t> — интерфейс, позволяющий обрабатывать элементы любой коллекции объектов. В нем задается два метода. Первый из них — метод </a:t>
            </a:r>
            <a:r>
              <a:rPr lang="ru-RU" b="1" dirty="0" err="1" smtClean="0"/>
              <a:t>hasMoreElements</a:t>
            </a:r>
            <a:r>
              <a:rPr lang="ru-RU" dirty="0" smtClean="0"/>
              <a:t>, возвращающий значение типа </a:t>
            </a:r>
            <a:r>
              <a:rPr lang="ru-RU" dirty="0" err="1" smtClean="0"/>
              <a:t>boolean</a:t>
            </a:r>
            <a:r>
              <a:rPr lang="ru-RU" dirty="0" smtClean="0"/>
              <a:t>. Он возвращает значение </a:t>
            </a:r>
            <a:r>
              <a:rPr lang="ru-RU" dirty="0" err="1" smtClean="0"/>
              <a:t>true</a:t>
            </a:r>
            <a:r>
              <a:rPr lang="ru-RU" dirty="0" smtClean="0"/>
              <a:t>, если в перечислении еще остались элементы, и </a:t>
            </a:r>
            <a:r>
              <a:rPr lang="ru-RU" dirty="0" err="1" smtClean="0"/>
              <a:t>false</a:t>
            </a:r>
            <a:r>
              <a:rPr lang="ru-RU" dirty="0" smtClean="0"/>
              <a:t>, если у данного элемента нет следующего. Второй метод — </a:t>
            </a:r>
            <a:r>
              <a:rPr lang="ru-RU" b="1" dirty="0" err="1" smtClean="0"/>
              <a:t>nextElement</a:t>
            </a:r>
            <a:r>
              <a:rPr lang="ru-RU" dirty="0" smtClean="0"/>
              <a:t> — возвращает обобщенную ссылку на объект класса </a:t>
            </a:r>
            <a:r>
              <a:rPr lang="ru-RU" dirty="0" err="1" smtClean="0"/>
              <a:t>Object</a:t>
            </a:r>
            <a:r>
              <a:rPr lang="ru-RU" dirty="0" smtClean="0"/>
              <a:t>, которую, прежде чем использовать, нужно преобразовать к реальному типу содержащихся в коллекции объектов.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8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smtClean="0"/>
              <a:t>Использование класса </a:t>
            </a:r>
            <a:r>
              <a:rPr lang="en-US" sz="3600" b="1" dirty="0" err="1" smtClean="0"/>
              <a:t>Hashtable</a:t>
            </a:r>
            <a:endParaRPr lang="ru-RU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33075" t="45773" r="35623" b="15099"/>
          <a:stretch>
            <a:fillRect/>
          </a:stretch>
        </p:blipFill>
        <p:spPr bwMode="auto">
          <a:xfrm>
            <a:off x="1979712" y="1556792"/>
            <a:ext cx="5040560" cy="50405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713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smtClean="0"/>
              <a:t>Интерфейс </a:t>
            </a:r>
            <a:r>
              <a:rPr lang="en-US" b="1" dirty="0" smtClean="0"/>
              <a:t>MAP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7239" y="1772816"/>
            <a:ext cx="8208912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b="1" dirty="0" err="1"/>
              <a:t>Map</a:t>
            </a:r>
            <a:r>
              <a:rPr lang="ru-RU" b="1" dirty="0"/>
              <a:t> в </a:t>
            </a:r>
            <a:r>
              <a:rPr lang="ru-RU" b="1" dirty="0" err="1"/>
              <a:t>java</a:t>
            </a:r>
            <a:r>
              <a:rPr lang="ru-RU" dirty="0"/>
              <a:t> — это структура данных, которая хранит данные в виде &lt;Ключ, Значение&gt;. Каждое значение можно найти по его ключу.</a:t>
            </a:r>
            <a:endParaRPr lang="ru-RU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5594" t="74199" r="48419" b="6902"/>
          <a:stretch/>
        </p:blipFill>
        <p:spPr>
          <a:xfrm>
            <a:off x="447238" y="2788314"/>
            <a:ext cx="8606901" cy="35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6974</TotalTime>
  <Words>351</Words>
  <Application>Microsoft Office PowerPoint</Application>
  <PresentationFormat>Экран (4:3)</PresentationFormat>
  <Paragraphs>72</Paragraphs>
  <Slides>20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Lucida Grande</vt:lpstr>
      <vt:lpstr>Verdana</vt:lpstr>
      <vt:lpstr>Тема Office</vt:lpstr>
      <vt:lpstr> Урок №9   Тема: Программирование в среде Java    Герасименко Сергей Валерьевич  10 февраля 2023 г.</vt:lpstr>
      <vt:lpstr>Презентация PowerPoint</vt:lpstr>
      <vt:lpstr> Базовые интерфейсы </vt:lpstr>
      <vt:lpstr>Класс HashTable</vt:lpstr>
      <vt:lpstr>Основные методы класса Hashtable</vt:lpstr>
      <vt:lpstr>Пример</vt:lpstr>
      <vt:lpstr>Интерфейс Enumeration</vt:lpstr>
      <vt:lpstr>Использование класса Hashtable</vt:lpstr>
      <vt:lpstr>Интерфейс MAP</vt:lpstr>
      <vt:lpstr>Отличие HashMap от HashTable</vt:lpstr>
      <vt:lpstr>Практика</vt:lpstr>
      <vt:lpstr> Связанный массив LinkedList </vt:lpstr>
      <vt:lpstr> Связанный массив LinkedList </vt:lpstr>
      <vt:lpstr>Интерфейс Comparable</vt:lpstr>
      <vt:lpstr> Интерфейс Comparator </vt:lpstr>
      <vt:lpstr> Интерфейс Comparator </vt:lpstr>
      <vt:lpstr>Интерфейс SET</vt:lpstr>
      <vt:lpstr>Класс TreeSet</vt:lpstr>
      <vt:lpstr>Практика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Java-1</dc:title>
  <dc:creator>user</dc:creator>
  <cp:lastModifiedBy>Сергей Герасименко</cp:lastModifiedBy>
  <cp:revision>495</cp:revision>
  <dcterms:created xsi:type="dcterms:W3CDTF">2013-08-07T14:23:10Z</dcterms:created>
  <dcterms:modified xsi:type="dcterms:W3CDTF">2023-02-10T18:20:58Z</dcterms:modified>
</cp:coreProperties>
</file>