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35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16" r:id="rId12"/>
    <p:sldId id="717" r:id="rId13"/>
    <p:sldId id="718" r:id="rId14"/>
    <p:sldId id="719" r:id="rId15"/>
    <p:sldId id="720" r:id="rId16"/>
    <p:sldId id="721" r:id="rId17"/>
    <p:sldId id="722" r:id="rId18"/>
    <p:sldId id="723" r:id="rId19"/>
    <p:sldId id="70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89077" autoAdjust="0"/>
  </p:normalViewPr>
  <p:slideViewPr>
    <p:cSldViewPr snapToObjects="1">
      <p:cViewPr varScale="1">
        <p:scale>
          <a:sx n="115" d="100"/>
          <a:sy n="115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03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200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2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4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1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3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0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D%D0%B0%D0%B1%D0%BE%D1%80_%D1%81%D0%B8%D0%BC%D0%B2%D0%BE%D0%BB%D0%BE%D0%B2" TargetMode="External"/><Relationship Id="rId2" Type="http://schemas.openxmlformats.org/officeDocument/2006/relationships/hyperlink" Target="http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hyperlink" Target="http://unicode-table.com/ru/" TargetMode="External"/><Relationship Id="rId4" Type="http://schemas.openxmlformats.org/officeDocument/2006/relationships/hyperlink" Target="http://ru.wikipedia.org/wiki/%D0%AF%D0%B7%D1%8B%D0%B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№10</a:t>
            </a:r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13 февраля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2023 </a:t>
            </a:r>
            <a:r>
              <a:rPr lang="ru-RU" sz="1778" dirty="0">
                <a:latin typeface="Verdana" pitchFamily="34" charset="0"/>
                <a:ea typeface="Verdana" pitchFamily="34" charset="0"/>
                <a:cs typeface="Verdana" pitchFamily="34" charset="0"/>
              </a:rPr>
              <a:t>г.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Использование анонимного класса</a:t>
            </a:r>
            <a:endParaRPr lang="ru-RU" b="1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 l="29700" t="27954" r="46900" b="47566"/>
          <a:stretch>
            <a:fillRect/>
          </a:stretch>
        </p:blipFill>
        <p:spPr bwMode="auto">
          <a:xfrm>
            <a:off x="179512" y="2780928"/>
            <a:ext cx="3854546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 l="29700" t="40766" r="41672" b="34383"/>
          <a:stretch>
            <a:fillRect/>
          </a:stretch>
        </p:blipFill>
        <p:spPr bwMode="auto">
          <a:xfrm>
            <a:off x="4355976" y="2780928"/>
            <a:ext cx="4581128" cy="24854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67544" y="1916832"/>
            <a:ext cx="77270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Если в методе </a:t>
            </a:r>
            <a:r>
              <a:rPr lang="en-US" b="1" dirty="0" smtClean="0">
                <a:solidFill>
                  <a:srgbClr val="FF0000"/>
                </a:solidFill>
              </a:rPr>
              <a:t>run </a:t>
            </a:r>
            <a:r>
              <a:rPr lang="ru-RU" b="1" dirty="0" smtClean="0">
                <a:solidFill>
                  <a:srgbClr val="FF0000"/>
                </a:solidFill>
              </a:rPr>
              <a:t>кода не слишком много, используют анонимные классы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Приоритеты потоков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56792"/>
            <a:ext cx="8856984" cy="5155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 smtClean="0"/>
              <a:t>При создании потока, по умолчанию, задается приоритет родительского потока. Но вы всегда можете изменить заданный параметр приоритета с помощью метода </a:t>
            </a:r>
            <a:r>
              <a:rPr lang="ru-RU" sz="1400" dirty="0" err="1" smtClean="0"/>
              <a:t>setPriority</a:t>
            </a:r>
            <a:r>
              <a:rPr lang="ru-RU" sz="1400" dirty="0" smtClean="0"/>
              <a:t>(). Например: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err="1" smtClean="0"/>
              <a:t>Runnable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r</a:t>
            </a:r>
            <a:r>
              <a:rPr lang="ru-RU" sz="1400" b="1" dirty="0" smtClean="0"/>
              <a:t> = </a:t>
            </a:r>
            <a:r>
              <a:rPr lang="ru-RU" sz="1400" b="1" dirty="0" err="1" smtClean="0"/>
              <a:t>new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MyRunnable</a:t>
            </a:r>
            <a:r>
              <a:rPr lang="ru-RU" sz="1400" b="1" dirty="0" smtClean="0"/>
              <a:t>();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err="1" smtClean="0"/>
              <a:t>Thread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t</a:t>
            </a:r>
            <a:r>
              <a:rPr lang="ru-RU" sz="1400" b="1" dirty="0" smtClean="0"/>
              <a:t> = </a:t>
            </a:r>
            <a:r>
              <a:rPr lang="ru-RU" sz="1400" b="1" dirty="0" err="1" smtClean="0"/>
              <a:t>new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Thread</a:t>
            </a:r>
            <a:r>
              <a:rPr lang="ru-RU" sz="1400" b="1" dirty="0" smtClean="0"/>
              <a:t>(</a:t>
            </a:r>
            <a:r>
              <a:rPr lang="ru-RU" sz="1400" b="1" dirty="0" err="1" smtClean="0"/>
              <a:t>r</a:t>
            </a:r>
            <a:r>
              <a:rPr lang="ru-RU" sz="1400" b="1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err="1" smtClean="0"/>
              <a:t>t.setPriority</a:t>
            </a:r>
            <a:r>
              <a:rPr lang="ru-RU" sz="1400" b="1" dirty="0" smtClean="0"/>
              <a:t>(8);</a:t>
            </a:r>
          </a:p>
          <a:p>
            <a:pPr algn="just"/>
            <a:endParaRPr lang="ru-RU" sz="1400" dirty="0" smtClean="0"/>
          </a:p>
          <a:p>
            <a:pPr algn="just">
              <a:lnSpc>
                <a:spcPct val="150000"/>
              </a:lnSpc>
            </a:pPr>
            <a:r>
              <a:rPr lang="ru-RU" sz="1400" dirty="0" smtClean="0"/>
              <a:t>В </a:t>
            </a:r>
            <a:r>
              <a:rPr lang="ru-RU" sz="1400" dirty="0" err="1" smtClean="0"/>
              <a:t>Java</a:t>
            </a:r>
            <a:r>
              <a:rPr lang="ru-RU" sz="1400" dirty="0" smtClean="0"/>
              <a:t> можно задать приоритет в диапазоне от 1 до 10. Так же приоритет потока можно задать через определенные, в классе константы: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err="1" smtClean="0">
                <a:solidFill>
                  <a:srgbClr val="C00000"/>
                </a:solidFill>
              </a:rPr>
              <a:t>Thread.MIN_PRIORITY</a:t>
            </a:r>
            <a:r>
              <a:rPr lang="ru-RU" sz="1400" b="1" dirty="0" smtClean="0"/>
              <a:t> – равняется самому низкому приоритету 1;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err="1" smtClean="0">
                <a:solidFill>
                  <a:srgbClr val="C00000"/>
                </a:solidFill>
              </a:rPr>
              <a:t>Thread.NORM_PRIORITY</a:t>
            </a:r>
            <a:r>
              <a:rPr lang="ru-RU" sz="1400" b="1" dirty="0" smtClean="0"/>
              <a:t> – равняется среднему приоритету 5 (данный приоритет задан по умолчанию);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err="1" smtClean="0">
                <a:solidFill>
                  <a:srgbClr val="C00000"/>
                </a:solidFill>
              </a:rPr>
              <a:t>Thread.MAX_PRIORITY</a:t>
            </a:r>
            <a:r>
              <a:rPr lang="ru-RU" sz="1400" b="1" dirty="0" smtClean="0">
                <a:solidFill>
                  <a:srgbClr val="C00000"/>
                </a:solidFill>
              </a:rPr>
              <a:t> </a:t>
            </a:r>
            <a:r>
              <a:rPr lang="ru-RU" sz="1400" b="1" dirty="0" smtClean="0"/>
              <a:t>– равняется самому высокому приоритету 10.</a:t>
            </a:r>
          </a:p>
          <a:p>
            <a:pPr algn="just">
              <a:lnSpc>
                <a:spcPct val="150000"/>
              </a:lnSpc>
            </a:pPr>
            <a:r>
              <a:rPr lang="ru-RU" sz="1400" dirty="0" smtClean="0"/>
              <a:t>Узнать приоритет потока можно с помощью метода </a:t>
            </a:r>
            <a:r>
              <a:rPr lang="ru-RU" sz="1400" b="1" dirty="0" err="1" smtClean="0">
                <a:solidFill>
                  <a:srgbClr val="C00000"/>
                </a:solidFill>
              </a:rPr>
              <a:t>getPriority</a:t>
            </a:r>
            <a:r>
              <a:rPr lang="ru-RU" sz="1400" b="1" dirty="0" smtClean="0">
                <a:solidFill>
                  <a:srgbClr val="C00000"/>
                </a:solidFill>
              </a:rPr>
              <a:t>().</a:t>
            </a:r>
          </a:p>
          <a:p>
            <a:pPr algn="just">
              <a:lnSpc>
                <a:spcPct val="150000"/>
              </a:lnSpc>
            </a:pPr>
            <a:r>
              <a:rPr lang="ru-RU" sz="1400" dirty="0" smtClean="0"/>
              <a:t>Устанавливая приоритеты потока, вы всегда должны помнить, что указание высокого или низкого приоритета не гарантирует, что поток, в очереди, будет выполнен раньше или позже. В данном случае планировщик потоков сам решает, какому потоку дать более высокий приоритет. Многое зависит от реализации потоков в операционной системе.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608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188640"/>
            <a:ext cx="892899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Java Thread Join()</a:t>
            </a:r>
            <a:endParaRPr lang="en-US" b="1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 l="10800" t="35874" r="40829" b="55021"/>
          <a:stretch>
            <a:fillRect/>
          </a:stretch>
        </p:blipFill>
        <p:spPr bwMode="auto">
          <a:xfrm>
            <a:off x="251520" y="1844824"/>
            <a:ext cx="8569675" cy="1008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258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Синхронизация потоков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56792"/>
            <a:ext cx="8749480" cy="49040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500" b="1" dirty="0" smtClean="0">
                <a:solidFill>
                  <a:srgbClr val="C00000"/>
                </a:solidFill>
              </a:rPr>
              <a:t>Проблема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  <a:endParaRPr lang="ru-RU" sz="15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500" dirty="0" smtClean="0"/>
              <a:t> первый процесс проверяет состояние текущего счета и убеждается, что на нем хранится 5 млн. долларов;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500" dirty="0" smtClean="0"/>
              <a:t> второй процесс проверяет состояние текущего счета и также убеждается, что на нем хранится 5 млн. долларов;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500" dirty="0" smtClean="0"/>
              <a:t> первый процесс уменьшает счет на 3 млн. долларов и записывает остаток (2 млн. долларов) на текущий счет;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500" dirty="0" smtClean="0"/>
              <a:t> второй процесс выполняет ту же самую операцию, так как после проверки считает, что на счету по-прежнему хранится 5 млн. долларов.</a:t>
            </a:r>
            <a:endParaRPr lang="en-US" sz="1500" dirty="0" smtClean="0"/>
          </a:p>
          <a:p>
            <a:pPr algn="just">
              <a:lnSpc>
                <a:spcPct val="150000"/>
              </a:lnSpc>
            </a:pPr>
            <a:r>
              <a:rPr lang="ru-RU" sz="1500" b="1" dirty="0" smtClean="0">
                <a:solidFill>
                  <a:srgbClr val="C00000"/>
                </a:solidFill>
              </a:rPr>
              <a:t>Решение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  <a:endParaRPr lang="ru-RU" sz="15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процесс блокирует счет для выполнения операций другими процессами, получая его в монопольное владение;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процесс проводит процедуру уменьшения счета и записывает на текущий счет новое значение остатка;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процесс разблокирует счет, разрешая другим процессам выполнение операций.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5601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Синхронизация потоков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56792"/>
            <a:ext cx="874948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dirty="0" smtClean="0"/>
              <a:t>Для создания синхронизированного метода используется ключевое слово </a:t>
            </a:r>
            <a:r>
              <a:rPr lang="en-US" sz="1600" dirty="0" smtClean="0"/>
              <a:t>synchronized</a:t>
            </a:r>
            <a:endParaRPr lang="ru-RU" sz="1500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l="19800" t="28080" r="60400" b="63280"/>
          <a:stretch>
            <a:fillRect/>
          </a:stretch>
        </p:blipFill>
        <p:spPr bwMode="auto">
          <a:xfrm>
            <a:off x="2699792" y="2348880"/>
            <a:ext cx="3168352" cy="8640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Прямоугольник 5"/>
          <p:cNvSpPr/>
          <p:nvPr/>
        </p:nvSpPr>
        <p:spPr>
          <a:xfrm>
            <a:off x="179512" y="3573016"/>
            <a:ext cx="878497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При вызове синхронизированного метода соответствующий ему объект (в котором он определен) блокируется для использования другими синхронизированными методами. В результате предотвращается одновременная запись двумя методами значений в область памяти, принадлежащую данному объекту.</a:t>
            </a:r>
            <a:endParaRPr lang="ru-RU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 l="19350" t="35280" r="62650" b="52480"/>
          <a:stretch>
            <a:fillRect/>
          </a:stretch>
        </p:blipFill>
        <p:spPr bwMode="auto">
          <a:xfrm>
            <a:off x="2843808" y="5517232"/>
            <a:ext cx="2880320" cy="12241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97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Практика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22322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Есть денежный счет. С ним одновременно работают клиент, забирающий деньги из банкомата, и банк, переводящий на него деньги. Реализовать данный функционал.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 smtClean="0"/>
              <a:t>ExecutorService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957" t="22700" r="38581" b="56300"/>
          <a:stretch/>
        </p:blipFill>
        <p:spPr>
          <a:xfrm>
            <a:off x="457200" y="1927226"/>
            <a:ext cx="8147248" cy="185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626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b="1" dirty="0" smtClean="0"/>
              <a:t>Классы оболочки</a:t>
            </a:r>
            <a:endParaRPr lang="ru-RU" sz="3600" b="1" dirty="0"/>
          </a:p>
        </p:txBody>
      </p:sp>
      <p:pic>
        <p:nvPicPr>
          <p:cNvPr id="1026" name="Picture 2" descr="wrap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357430"/>
            <a:ext cx="3571872" cy="4182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Прямоугольник 5"/>
          <p:cNvSpPr/>
          <p:nvPr/>
        </p:nvSpPr>
        <p:spPr>
          <a:xfrm>
            <a:off x="457200" y="1213008"/>
            <a:ext cx="82296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Класс называется "оболочкой" потому, что он, по сути, копирует то, что уже существует, </a:t>
            </a:r>
            <a:r>
              <a:rPr lang="ru-RU" b="1" dirty="0" smtClean="0"/>
              <a:t>но добавляет новые возможности для работы с привычными типами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3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Определение Юникода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4752528" cy="24048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2000" b="1" dirty="0" err="1" smtClean="0"/>
              <a:t>Юнико́д</a:t>
            </a:r>
            <a:r>
              <a:rPr lang="ru-RU" sz="2000" dirty="0" smtClean="0"/>
              <a:t>(</a:t>
            </a:r>
            <a:r>
              <a:rPr lang="ru-RU" sz="2000" dirty="0" smtClean="0">
                <a:hlinkClick r:id="rId2" tooltip="Английский язык"/>
              </a:rPr>
              <a:t>англ.</a:t>
            </a:r>
            <a:r>
              <a:rPr lang="ru-RU" sz="2000" dirty="0" smtClean="0"/>
              <a:t> </a:t>
            </a:r>
            <a:r>
              <a:rPr lang="ru-RU" sz="2000" i="1" dirty="0" err="1" smtClean="0"/>
              <a:t>Unicode</a:t>
            </a:r>
            <a:r>
              <a:rPr lang="ru-RU" sz="2000" dirty="0" smtClean="0"/>
              <a:t>) — стандарт </a:t>
            </a:r>
          </a:p>
          <a:p>
            <a:r>
              <a:rPr lang="ru-RU" sz="2000" dirty="0" smtClean="0">
                <a:hlinkClick r:id="rId3" tooltip="Набор символов"/>
              </a:rPr>
              <a:t>кодирования символов</a:t>
            </a:r>
            <a:r>
              <a:rPr lang="ru-RU" sz="2000" dirty="0" smtClean="0"/>
              <a:t>, позволяющий </a:t>
            </a:r>
          </a:p>
          <a:p>
            <a:r>
              <a:rPr lang="ru-RU" sz="2000" dirty="0" smtClean="0"/>
              <a:t>представить знаки практически</a:t>
            </a:r>
          </a:p>
          <a:p>
            <a:r>
              <a:rPr lang="ru-RU" sz="2000" dirty="0" smtClean="0"/>
              <a:t> всех письменных </a:t>
            </a:r>
            <a:r>
              <a:rPr lang="ru-RU" sz="2000" dirty="0" smtClean="0">
                <a:hlinkClick r:id="rId4" tooltip="Язык"/>
              </a:rPr>
              <a:t>языков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Подробная таблица символов </a:t>
            </a:r>
            <a:r>
              <a:rPr lang="ru-RU" sz="2000" b="1" dirty="0" smtClean="0"/>
              <a:t>Юникод</a:t>
            </a:r>
            <a:r>
              <a:rPr lang="ru-RU" sz="2000" dirty="0" smtClean="0"/>
              <a:t> представлена на сайте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 </a:t>
            </a:r>
            <a:r>
              <a:rPr lang="en-US" sz="2000" dirty="0" smtClean="0">
                <a:hlinkClick r:id="rId5"/>
              </a:rPr>
              <a:t>http://unicode-table.com/ru/</a:t>
            </a:r>
            <a:endParaRPr lang="ru-RU" sz="2000" dirty="0"/>
          </a:p>
        </p:txBody>
      </p:sp>
      <p:pic>
        <p:nvPicPr>
          <p:cNvPr id="1026" name="Picture 2" descr="http://www.isms.ru/art/ris/6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1340768"/>
            <a:ext cx="3628790" cy="5401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70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162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Вопросы на повторение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66528" y="1556793"/>
            <a:ext cx="8461448" cy="15841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dirty="0" smtClean="0">
                <a:solidFill>
                  <a:srgbClr val="002060"/>
                </a:solidFill>
              </a:rPr>
              <a:t>Отличие </a:t>
            </a:r>
            <a:r>
              <a:rPr lang="en-US" sz="2400" dirty="0" err="1" smtClean="0">
                <a:solidFill>
                  <a:srgbClr val="002060"/>
                </a:solidFill>
              </a:rPr>
              <a:t>ArrayList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от </a:t>
            </a:r>
            <a:r>
              <a:rPr lang="en-US" sz="2400" dirty="0" err="1" smtClean="0">
                <a:solidFill>
                  <a:srgbClr val="002060"/>
                </a:solidFill>
              </a:rPr>
              <a:t>LinkedList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rgbClr val="002060"/>
                </a:solidFill>
              </a:rPr>
              <a:t>Отличие </a:t>
            </a:r>
            <a:r>
              <a:rPr lang="en-US" sz="2400" dirty="0" err="1" smtClean="0">
                <a:solidFill>
                  <a:srgbClr val="002060"/>
                </a:solidFill>
              </a:rPr>
              <a:t>HashMap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от </a:t>
            </a:r>
            <a:r>
              <a:rPr lang="en-US" sz="2400" dirty="0" err="1" smtClean="0">
                <a:solidFill>
                  <a:srgbClr val="002060"/>
                </a:solidFill>
              </a:rPr>
              <a:t>HashTable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rgbClr val="002060"/>
                </a:solidFill>
              </a:rPr>
              <a:t>Отличие </a:t>
            </a:r>
            <a:r>
              <a:rPr lang="en-US" sz="2400" dirty="0" smtClean="0">
                <a:solidFill>
                  <a:srgbClr val="002060"/>
                </a:solidFill>
              </a:rPr>
              <a:t>Comparable </a:t>
            </a:r>
            <a:r>
              <a:rPr lang="ru-RU" sz="2400" dirty="0" smtClean="0">
                <a:solidFill>
                  <a:srgbClr val="002060"/>
                </a:solidFill>
              </a:rPr>
              <a:t>от </a:t>
            </a:r>
            <a:r>
              <a:rPr lang="en-US" sz="2400" dirty="0" err="1" smtClean="0">
                <a:solidFill>
                  <a:srgbClr val="002060"/>
                </a:solidFill>
              </a:rPr>
              <a:t>Comporator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Stream API</a:t>
            </a:r>
            <a:endParaRPr lang="en-US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2088" y="1778333"/>
            <a:ext cx="8784976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/>
              <a:t>Stream</a:t>
            </a:r>
            <a:r>
              <a:rPr lang="ru-RU" dirty="0"/>
              <a:t> API — это новый способ работать со структурами данных в функциональном стиле. </a:t>
            </a:r>
            <a:r>
              <a:rPr lang="ru-RU" dirty="0" err="1"/>
              <a:t>Stream</a:t>
            </a:r>
            <a:r>
              <a:rPr lang="ru-RU" dirty="0"/>
              <a:t> (поток) API (описание способов, которыми одна компьютерная программа может взаимодействовать с другой программой) — это по своей сути поток данных. Сам термин "поток" довольно размыт в программировании в целом и в </a:t>
            </a:r>
            <a:r>
              <a:rPr lang="ru-RU" dirty="0" err="1"/>
              <a:t>Java</a:t>
            </a:r>
            <a:r>
              <a:rPr lang="ru-RU" dirty="0"/>
              <a:t> в частности.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026" name="Picture 2" descr="https://2.bp.blogspot.com/-lVHntG4DKmE/WfH_1yMlyRI/AAAAAAAAD2g/4ZegKGLxz1kFI7ZSPETPpVvR4q_r1QbhgCLcBGAs/s1600/stream-a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16356"/>
            <a:ext cx="60864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Многопоточное программирование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388843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b="1" u="sng" dirty="0" smtClean="0"/>
              <a:t>Многопоточное программирование </a:t>
            </a:r>
            <a:r>
              <a:rPr lang="ru-RU" dirty="0" smtClean="0"/>
              <a:t>– это программирование, при котором программа содержит две и более частей, которые могут выполняться одновременно, конкурируя друг с другом. Каждая часть такой программы называется</a:t>
            </a:r>
            <a:r>
              <a:rPr lang="ru-RU" b="1" dirty="0" smtClean="0"/>
              <a:t> </a:t>
            </a:r>
            <a:r>
              <a:rPr lang="ru-RU" b="1" u="sng" dirty="0" smtClean="0"/>
              <a:t>потоком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7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Примеры </a:t>
            </a:r>
            <a:r>
              <a:rPr lang="ru-RU" b="1" dirty="0" err="1" smtClean="0"/>
              <a:t>многопоточности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ru-RU" b="1" dirty="0" smtClean="0"/>
              <a:t>Программирование интерфейсов.</a:t>
            </a:r>
            <a:r>
              <a:rPr lang="ru-RU" dirty="0" smtClean="0"/>
              <a:t> 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 незаменима тогда, когда необходимо, чтобы графический интерфейс продолжал отзываться на действия пользователя во время выполнения некоторой обработки информации.</a:t>
            </a:r>
            <a:br>
              <a:rPr lang="ru-RU" dirty="0" smtClean="0"/>
            </a:br>
            <a:r>
              <a:rPr lang="ru-RU" dirty="0" smtClean="0"/>
              <a:t>Например, поток, отвечающий за интерфейс, может ждать завершения другого потока, загружающего файл из интернета, и в это время выводить некоторую анимацию или обновлять прогресс-бар. Кроме того он может остановить поток загружающий файл, если была нажата кнопка «отмена».</a:t>
            </a:r>
          </a:p>
          <a:p>
            <a:pPr marL="514350" indent="-514350">
              <a:buAutoNum type="arabicParenR"/>
            </a:pPr>
            <a:r>
              <a:rPr lang="ru-RU" b="1" dirty="0" smtClean="0"/>
              <a:t>Разработка игр. </a:t>
            </a:r>
            <a:r>
              <a:rPr lang="ru-RU" dirty="0" smtClean="0"/>
              <a:t>В играх различные потоки могут отвечать за работу с сетью, анимацию, расчет физики и т.п.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0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Определение процесса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ru-RU" sz="3600" dirty="0" smtClean="0"/>
              <a:t>	</a:t>
            </a:r>
            <a:r>
              <a:rPr lang="ru-RU" sz="3600" b="1" dirty="0" smtClean="0"/>
              <a:t>Процесс</a:t>
            </a:r>
            <a:r>
              <a:rPr lang="ru-RU" sz="3600" dirty="0" smtClean="0"/>
              <a:t> — это совокупность кода и данных, разделяющих общее виртуальное адресное пространство. Чаще всего одна программа состоит из одного процесса, но бывают и исключения (например, браузер </a:t>
            </a:r>
            <a:r>
              <a:rPr lang="ru-RU" sz="3600" dirty="0" err="1" smtClean="0"/>
              <a:t>Chrome</a:t>
            </a:r>
            <a:r>
              <a:rPr lang="ru-RU" sz="3600" dirty="0" smtClean="0"/>
              <a:t> создает отдельный процесс для каждой вкладки, что дает ему некоторые преимущества, вроде независимости вкладок друг от друга). При запуске программы операционная система создает процесс, загружает в его адресное пространство код и данные программы, а затем запускает главный поток созданного 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9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Многопоточная система в </a:t>
            </a:r>
            <a:r>
              <a:rPr lang="en-US" b="1" dirty="0" smtClean="0"/>
              <a:t>Java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600201"/>
            <a:ext cx="8928992" cy="1828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ru-RU" dirty="0" smtClean="0"/>
              <a:t>  В </a:t>
            </a:r>
            <a:r>
              <a:rPr lang="ru-RU" dirty="0" err="1" smtClean="0"/>
              <a:t>Java</a:t>
            </a:r>
            <a:r>
              <a:rPr lang="ru-RU" dirty="0" smtClean="0"/>
              <a:t> для создания потока есть два способа.</a:t>
            </a:r>
          </a:p>
          <a:p>
            <a:pPr marL="514350" indent="-514350" algn="just">
              <a:buAutoNum type="arabicParenR"/>
            </a:pPr>
            <a:r>
              <a:rPr lang="ru-RU" dirty="0" smtClean="0"/>
              <a:t>наследование от класса  (входящего в пакет </a:t>
            </a:r>
            <a:r>
              <a:rPr lang="ru-RU" dirty="0" err="1" smtClean="0"/>
              <a:t>java.lang</a:t>
            </a:r>
            <a:r>
              <a:rPr lang="ru-RU" dirty="0" smtClean="0"/>
              <a:t>) с последующим переопределением метода </a:t>
            </a:r>
            <a:r>
              <a:rPr lang="ru-RU" dirty="0" err="1" smtClean="0"/>
              <a:t>run</a:t>
            </a:r>
            <a:r>
              <a:rPr lang="ru-RU" dirty="0" smtClean="0"/>
              <a:t>() на функцию, которую вы хотите назначить для потока.</a:t>
            </a:r>
          </a:p>
          <a:p>
            <a:pPr marL="514350" indent="-514350" algn="just">
              <a:buAutoNum type="arabicParenR"/>
            </a:pPr>
            <a:r>
              <a:rPr lang="ru-RU" dirty="0" smtClean="0"/>
              <a:t>Второй - создание класса, реализующего интерфейс </a:t>
            </a:r>
            <a:r>
              <a:rPr lang="ru-RU" i="1" dirty="0" err="1" smtClean="0"/>
              <a:t>Runnable</a:t>
            </a:r>
            <a:r>
              <a:rPr lang="ru-RU" dirty="0" smtClean="0"/>
              <a:t> и передачу его экземпляра в конструктор класса </a:t>
            </a:r>
            <a:r>
              <a:rPr lang="ru-RU" i="1" dirty="0" err="1" smtClean="0"/>
              <a:t>Thread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0578" t="49368" r="36296" b="32100"/>
          <a:stretch>
            <a:fillRect/>
          </a:stretch>
        </p:blipFill>
        <p:spPr bwMode="auto">
          <a:xfrm>
            <a:off x="1115616" y="3645024"/>
            <a:ext cx="7413943" cy="2952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464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Пример 1</a:t>
            </a:r>
            <a:endParaRPr lang="ru-RU" b="1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 l="29700" t="15120" r="37901" b="52481"/>
          <a:stretch>
            <a:fillRect/>
          </a:stretch>
        </p:blipFill>
        <p:spPr bwMode="auto">
          <a:xfrm>
            <a:off x="1115616" y="1916832"/>
            <a:ext cx="7186398" cy="44914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72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Пример 2</a:t>
            </a:r>
            <a:endParaRPr lang="ru-RU" b="1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 l="2700" t="49679" r="73171" b="22961"/>
          <a:stretch>
            <a:fillRect/>
          </a:stretch>
        </p:blipFill>
        <p:spPr bwMode="auto">
          <a:xfrm>
            <a:off x="1187624" y="1700808"/>
            <a:ext cx="6768752" cy="47969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306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417</Words>
  <Application>Microsoft Office PowerPoint</Application>
  <PresentationFormat>Экран (4:3)</PresentationFormat>
  <Paragraphs>74</Paragraphs>
  <Slides>19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Lucida Grande</vt:lpstr>
      <vt:lpstr>Verdana</vt:lpstr>
      <vt:lpstr>Тема Office</vt:lpstr>
      <vt:lpstr> Урок №10   Тема: Программирование в среде Java    Герасименко Сергей Валерьевич  13 февраля 2023 г.</vt:lpstr>
      <vt:lpstr>Презентация PowerPoint</vt:lpstr>
      <vt:lpstr>Stream API</vt:lpstr>
      <vt:lpstr>Многопоточное программирование</vt:lpstr>
      <vt:lpstr>Примеры многопоточности</vt:lpstr>
      <vt:lpstr>Определение процесса</vt:lpstr>
      <vt:lpstr>Многопоточная система в Java</vt:lpstr>
      <vt:lpstr>Пример 1</vt:lpstr>
      <vt:lpstr>Пример 2</vt:lpstr>
      <vt:lpstr>Использование анонимного класса</vt:lpstr>
      <vt:lpstr>Приоритеты потоков</vt:lpstr>
      <vt:lpstr>Java Thread Join()</vt:lpstr>
      <vt:lpstr>Синхронизация потоков</vt:lpstr>
      <vt:lpstr>Синхронизация потоков</vt:lpstr>
      <vt:lpstr>Практика</vt:lpstr>
      <vt:lpstr>ExecutorService</vt:lpstr>
      <vt:lpstr>Классы оболочки</vt:lpstr>
      <vt:lpstr>Определение Юникода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496</cp:revision>
  <dcterms:created xsi:type="dcterms:W3CDTF">2013-08-07T14:23:10Z</dcterms:created>
  <dcterms:modified xsi:type="dcterms:W3CDTF">2023-02-13T18:11:28Z</dcterms:modified>
</cp:coreProperties>
</file>