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58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  <p:sldId id="407" r:id="rId16"/>
    <p:sldId id="408" r:id="rId17"/>
    <p:sldId id="409" r:id="rId18"/>
    <p:sldId id="410" r:id="rId19"/>
    <p:sldId id="411" r:id="rId20"/>
    <p:sldId id="412" r:id="rId21"/>
    <p:sldId id="413" r:id="rId22"/>
    <p:sldId id="414" r:id="rId23"/>
    <p:sldId id="415" r:id="rId24"/>
    <p:sldId id="416" r:id="rId25"/>
    <p:sldId id="417" r:id="rId26"/>
    <p:sldId id="418" r:id="rId27"/>
    <p:sldId id="419" r:id="rId28"/>
    <p:sldId id="420" r:id="rId29"/>
    <p:sldId id="421" r:id="rId30"/>
    <p:sldId id="422" r:id="rId31"/>
    <p:sldId id="423" r:id="rId3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Ксения Чебакова" initials="" lastIdx="6" clrIdx="0"/>
  <p:cmAuthor id="1" name="NS" initials="NS" lastIdx="5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73FA9"/>
    <a:srgbClr val="CC0000"/>
    <a:srgbClr val="5A2BFF"/>
    <a:srgbClr val="4F78F1"/>
    <a:srgbClr val="EEDA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4" autoAdjust="0"/>
    <p:restoredTop sz="89102" autoAdjust="0"/>
  </p:normalViewPr>
  <p:slideViewPr>
    <p:cSldViewPr snapToObjects="1">
      <p:cViewPr varScale="1">
        <p:scale>
          <a:sx n="103" d="100"/>
          <a:sy n="103" d="100"/>
        </p:scale>
        <p:origin x="1854" y="102"/>
      </p:cViewPr>
      <p:guideLst>
        <p:guide orient="horz" pos="216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E0B89D-6618-47DE-94DF-E12A3FDA08CA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73E-6F17-4822-8A32-8BE9D44A942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5063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416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0829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9579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258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3695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4750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6762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05975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80832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84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Arial" pitchFamily="34" charset="0"/>
              <a:buAutoNum type="arabicPeriod"/>
            </a:pPr>
            <a:endParaRPr lang="ru-RU" baseline="0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228600" indent="-228600">
              <a:buFont typeface="Arial" pitchFamily="34" charset="0"/>
              <a:buAutoNum type="arabicPeriod"/>
            </a:pPr>
            <a:endParaRPr lang="ru-RU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ru-RU" sz="120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7082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9455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545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9415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8451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259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95417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35678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696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00124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3386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67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327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4132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587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20899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558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69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6580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C4973E-6F17-4822-8A32-8BE9D44A9420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67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3405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084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04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44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72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391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369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047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41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561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198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16E36-C00C-4A3C-BEE6-6136130CE138}" type="datetimeFigureOut">
              <a:rPr lang="ru-RU" smtClean="0"/>
              <a:pPr/>
              <a:t>24.03.2023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83045-9E35-42F1-B967-C7E03E36538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3392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ru.wikipedia.org/wiki/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ru.wikipedia.org/wiki/%D0%AF%D0%B7%D1%8B%D0%BA_%D1%80%D0%B0%D0%B7%D0%BC%D0%B5%D1%82%D0%BA%D0%B8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2%D0%B5%D0%B1-%D1%81%D1%82%D1%80%D0%B0%D0%BD%D0%B8%D1%86%D0%B0" TargetMode="External"/><Relationship Id="rId5" Type="http://schemas.openxmlformats.org/officeDocument/2006/relationships/hyperlink" Target="https://ru.wikipedia.org/wiki/%D0%A4%D0%BE%D1%80%D0%BC%D0%B0%D0%BB%D1%8C%D0%BD%D1%8B%D0%B9_%D1%8F%D0%B7%D1%8B%D0%BA" TargetMode="External"/><Relationship Id="rId4" Type="http://schemas.openxmlformats.org/officeDocument/2006/relationships/hyperlink" Target="https://ru.wikipedia.org/wiki/%D0%90%D0%BD%D0%B3%D0%BB%D0%B8%D0%B9%D1%81%D0%BA%D0%B8%D0%B9_%D1%8F%D0%B7%D1%8B%D0%BA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138" r="2707"/>
          <a:stretch>
            <a:fillRect/>
          </a:stretch>
        </p:blipFill>
        <p:spPr>
          <a:xfrm>
            <a:off x="0" y="1348365"/>
            <a:ext cx="9144000" cy="2971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11560" y="2276872"/>
            <a:ext cx="8532440" cy="3274435"/>
          </a:xfrm>
        </p:spPr>
        <p:txBody>
          <a:bodyPr lIns="0" tIns="0" rIns="0" bIns="0">
            <a:noAutofit/>
          </a:bodyPr>
          <a:lstStyle/>
          <a:p>
            <a:pPr algn="l"/>
            <a: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Урок №19</a:t>
            </a:r>
            <a:br>
              <a:rPr lang="ru-RU" sz="36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</a:br>
            <a: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32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32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 Тема: </a:t>
            </a:r>
            <a:r>
              <a:rPr lang="ru-RU" sz="2800" b="1" dirty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Р</a:t>
            </a:r>
            <a:r>
              <a:rPr lang="ru-RU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азработка </a:t>
            </a:r>
            <a:r>
              <a:rPr lang="en-US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web </a:t>
            </a:r>
            <a:r>
              <a:rPr lang="ru-RU" sz="2800" b="1" dirty="0" smtClean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приложений</a:t>
            </a: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en-US" sz="1400" b="1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000" dirty="0" smtClean="0">
                <a:latin typeface="Verdana" pitchFamily="34" charset="0"/>
                <a:ea typeface="Verdana" pitchFamily="34" charset="0"/>
                <a:cs typeface="Verdana" pitchFamily="34" charset="0"/>
                <a:sym typeface="Lucida Grande" charset="0"/>
              </a:rPr>
              <a:t>Герасименко Сергей Валерьевич</a:t>
            </a: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  <a:t/>
            </a:r>
            <a:br>
              <a:rPr lang="ru-RU" sz="2500" dirty="0" smtClean="0">
                <a:ea typeface="Lucida Grande" charset="0"/>
                <a:cs typeface="Lucida Grande" charset="0"/>
                <a:sym typeface="Lucida Grande" charset="0"/>
              </a:rPr>
            </a:br>
            <a:r>
              <a:rPr lang="ru-RU" sz="2400" dirty="0" smtClean="0">
                <a:sym typeface="Lucida Grande" charset="0"/>
              </a:rPr>
              <a:t>24 марта 2023 </a:t>
            </a:r>
            <a:r>
              <a:rPr lang="ru-RU" sz="2400" dirty="0">
                <a:sym typeface="Lucida Grande" charset="0"/>
              </a:rPr>
              <a:t>г.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2666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Выравнивание текста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ru-RU" sz="1600" dirty="0" smtClean="0"/>
              <a:t>С помощью CSS свойства </a:t>
            </a:r>
            <a:r>
              <a:rPr lang="ru-RU" sz="1600" b="1" dirty="0" err="1" smtClean="0">
                <a:solidFill>
                  <a:srgbClr val="FF0000"/>
                </a:solidFill>
              </a:rPr>
              <a:t>text-align</a:t>
            </a:r>
            <a:r>
              <a:rPr lang="ru-RU" sz="1600" dirty="0" smtClean="0"/>
              <a:t> Вы можете выровнять текст элемента по горизонтали.</a:t>
            </a:r>
          </a:p>
          <a:p>
            <a:pPr>
              <a:lnSpc>
                <a:spcPct val="150000"/>
              </a:lnSpc>
            </a:pPr>
            <a:r>
              <a:rPr lang="ru-RU" sz="1600" b="1" dirty="0" smtClean="0"/>
              <a:t>Текст может быть выровнен:</a:t>
            </a:r>
          </a:p>
          <a:p>
            <a:pPr lvl="6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5A2BFF"/>
                </a:solidFill>
              </a:rPr>
              <a:t>По центру (значение </a:t>
            </a:r>
            <a:r>
              <a:rPr lang="ru-RU" sz="1600" b="1" dirty="0" err="1" smtClean="0">
                <a:solidFill>
                  <a:srgbClr val="5A2BFF"/>
                </a:solidFill>
              </a:rPr>
              <a:t>center</a:t>
            </a:r>
            <a:r>
              <a:rPr lang="ru-RU" sz="1600" b="1" dirty="0" smtClean="0">
                <a:solidFill>
                  <a:srgbClr val="5A2BFF"/>
                </a:solidFill>
              </a:rPr>
              <a:t>);</a:t>
            </a:r>
          </a:p>
          <a:p>
            <a:pPr lvl="6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5A2BFF"/>
                </a:solidFill>
              </a:rPr>
              <a:t>По левому краю (</a:t>
            </a:r>
            <a:r>
              <a:rPr lang="ru-RU" sz="1600" b="1" dirty="0" err="1" smtClean="0">
                <a:solidFill>
                  <a:srgbClr val="5A2BFF"/>
                </a:solidFill>
              </a:rPr>
              <a:t>left</a:t>
            </a:r>
            <a:r>
              <a:rPr lang="ru-RU" sz="1600" b="1" dirty="0" smtClean="0">
                <a:solidFill>
                  <a:srgbClr val="5A2BFF"/>
                </a:solidFill>
              </a:rPr>
              <a:t>);</a:t>
            </a:r>
          </a:p>
          <a:p>
            <a:pPr lvl="6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5A2BFF"/>
                </a:solidFill>
              </a:rPr>
              <a:t>По правому краю (</a:t>
            </a:r>
            <a:r>
              <a:rPr lang="ru-RU" sz="1600" b="1" dirty="0" err="1" smtClean="0">
                <a:solidFill>
                  <a:srgbClr val="5A2BFF"/>
                </a:solidFill>
              </a:rPr>
              <a:t>right</a:t>
            </a:r>
            <a:r>
              <a:rPr lang="ru-RU" sz="1600" b="1" dirty="0" smtClean="0">
                <a:solidFill>
                  <a:srgbClr val="5A2BFF"/>
                </a:solidFill>
              </a:rPr>
              <a:t>);</a:t>
            </a:r>
          </a:p>
          <a:p>
            <a:pPr lvl="6">
              <a:lnSpc>
                <a:spcPct val="150000"/>
              </a:lnSpc>
              <a:buFont typeface="Arial" pitchFamily="34" charset="0"/>
              <a:buChar char="•"/>
            </a:pPr>
            <a:r>
              <a:rPr lang="ru-RU" sz="1600" b="1" dirty="0" smtClean="0">
                <a:solidFill>
                  <a:srgbClr val="5A2BFF"/>
                </a:solidFill>
              </a:rPr>
              <a:t>По ширине (</a:t>
            </a:r>
            <a:r>
              <a:rPr lang="ru-RU" sz="1600" b="1" dirty="0" err="1" smtClean="0">
                <a:solidFill>
                  <a:srgbClr val="5A2BFF"/>
                </a:solidFill>
              </a:rPr>
              <a:t>justify</a:t>
            </a:r>
            <a:r>
              <a:rPr lang="ru-RU" sz="1600" b="1" dirty="0" smtClean="0">
                <a:solidFill>
                  <a:srgbClr val="5A2BFF"/>
                </a:solidFill>
              </a:rPr>
              <a:t>)</a:t>
            </a:r>
            <a:r>
              <a:rPr lang="en-US" sz="1600" b="1" dirty="0" smtClean="0">
                <a:solidFill>
                  <a:srgbClr val="5A2BFF"/>
                </a:solidFill>
              </a:rPr>
              <a:t>;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467544" y="3933056"/>
            <a:ext cx="8229600" cy="92333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b="1" dirty="0" smtClean="0"/>
              <a:t>Обратите внимание:</a:t>
            </a:r>
            <a:r>
              <a:rPr lang="ru-RU" dirty="0" smtClean="0"/>
              <a:t> по ширине (</a:t>
            </a:r>
            <a:r>
              <a:rPr lang="ru-RU" dirty="0" err="1" smtClean="0"/>
              <a:t>justify</a:t>
            </a:r>
            <a:r>
              <a:rPr lang="ru-RU" dirty="0" smtClean="0"/>
              <a:t>) текст выравнивается путем растягивания всех строчек до одинаковой длины. Этот метод выравнивания часто используется в газетах и журналах.</a:t>
            </a:r>
            <a:endParaRPr lang="ru-RU" dirty="0"/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4" cstate="print"/>
          <a:srcRect l="30712" t="65784" r="52160" b="27571"/>
          <a:stretch>
            <a:fillRect/>
          </a:stretch>
        </p:blipFill>
        <p:spPr bwMode="auto">
          <a:xfrm>
            <a:off x="2483768" y="5157192"/>
            <a:ext cx="4872541" cy="15121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0748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35283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FF0000"/>
                </a:solidFill>
              </a:rPr>
              <a:t>Создать страницу </a:t>
            </a:r>
            <a:r>
              <a:rPr lang="en-US" sz="2400" b="1" dirty="0" smtClean="0">
                <a:solidFill>
                  <a:srgbClr val="FF0000"/>
                </a:solidFill>
              </a:rPr>
              <a:t>html</a:t>
            </a:r>
            <a:r>
              <a:rPr lang="ru-RU" sz="2400" b="1" dirty="0" smtClean="0">
                <a:solidFill>
                  <a:srgbClr val="FF0000"/>
                </a:solidFill>
              </a:rPr>
              <a:t>, содержащую заголовок, и два абзаца текста. Первый абзац должен быть зеленого цвета, а второй синего. Применить выравнивание по ширине для всего текста. Заголовок сделать </a:t>
            </a:r>
            <a:r>
              <a:rPr lang="ru-RU" sz="2400" b="1" dirty="0" err="1" smtClean="0">
                <a:solidFill>
                  <a:srgbClr val="FF0000"/>
                </a:solidFill>
              </a:rPr>
              <a:t>выравненным</a:t>
            </a:r>
            <a:r>
              <a:rPr lang="ru-RU" sz="2400" b="1" dirty="0" smtClean="0">
                <a:solidFill>
                  <a:srgbClr val="FF0000"/>
                </a:solidFill>
              </a:rPr>
              <a:t> по центру, применить цвет к заголовку. Использовать файл </a:t>
            </a:r>
            <a:r>
              <a:rPr lang="en-US" sz="2400" b="1" dirty="0" smtClean="0">
                <a:solidFill>
                  <a:srgbClr val="FF0000"/>
                </a:solidFill>
              </a:rPr>
              <a:t>CSS </a:t>
            </a:r>
            <a:r>
              <a:rPr lang="ru-RU" sz="2400" b="1" dirty="0" smtClean="0">
                <a:solidFill>
                  <a:srgbClr val="FF0000"/>
                </a:solidFill>
              </a:rPr>
              <a:t>и атрибут </a:t>
            </a:r>
            <a:r>
              <a:rPr lang="en-US" sz="2400" b="1" dirty="0" smtClean="0">
                <a:solidFill>
                  <a:srgbClr val="FF0000"/>
                </a:solidFill>
              </a:rPr>
              <a:t>style.</a:t>
            </a:r>
          </a:p>
        </p:txBody>
      </p:sp>
    </p:spTree>
    <p:extLst>
      <p:ext uri="{BB962C8B-B14F-4D97-AF65-F5344CB8AC3E}">
        <p14:creationId xmlns:p14="http://schemas.microsoft.com/office/powerpoint/2010/main" val="1411069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Работа с текстом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29523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u="sng" dirty="0" smtClean="0">
                <a:solidFill>
                  <a:srgbClr val="FF0000"/>
                </a:solidFill>
              </a:rPr>
              <a:t>Свойство </a:t>
            </a:r>
            <a:r>
              <a:rPr lang="en-US" sz="2400" b="1" u="sng" dirty="0" smtClean="0">
                <a:solidFill>
                  <a:srgbClr val="FF0000"/>
                </a:solidFill>
              </a:rPr>
              <a:t>text-decoration</a:t>
            </a:r>
            <a:endParaRPr lang="ru-RU" sz="2400" b="1" u="sng" dirty="0" smtClean="0">
              <a:solidFill>
                <a:srgbClr val="FF0000"/>
              </a:solidFill>
            </a:endParaRPr>
          </a:p>
          <a:p>
            <a:r>
              <a:rPr lang="ru-RU" sz="2400" dirty="0" smtClean="0"/>
              <a:t>С помощью </a:t>
            </a:r>
            <a:r>
              <a:rPr lang="en-US" sz="2400" dirty="0" smtClean="0"/>
              <a:t>CSS </a:t>
            </a:r>
            <a:r>
              <a:rPr lang="ru-RU" sz="2400" dirty="0" smtClean="0"/>
              <a:t>свойства </a:t>
            </a:r>
            <a:r>
              <a:rPr lang="en-US" sz="2400" b="1" dirty="0" smtClean="0"/>
              <a:t>text-decoration</a:t>
            </a:r>
            <a:r>
              <a:rPr lang="en-US" sz="2400" dirty="0" smtClean="0"/>
              <a:t> </a:t>
            </a:r>
            <a:r>
              <a:rPr lang="ru-RU" sz="2400" dirty="0" smtClean="0"/>
              <a:t>Вы можете сделать текст </a:t>
            </a:r>
            <a:r>
              <a:rPr lang="en-US" sz="2400" dirty="0" smtClean="0"/>
              <a:t>HTML </a:t>
            </a:r>
            <a:r>
              <a:rPr lang="ru-RU" sz="2400" dirty="0" smtClean="0"/>
              <a:t>элемента: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dirty="0" smtClean="0"/>
              <a:t> </a:t>
            </a:r>
            <a:r>
              <a:rPr lang="ru-RU" sz="2400" b="1" dirty="0" smtClean="0">
                <a:solidFill>
                  <a:srgbClr val="5A2BFF"/>
                </a:solidFill>
              </a:rPr>
              <a:t>Подчеркнутым (значение </a:t>
            </a:r>
            <a:r>
              <a:rPr lang="en-US" sz="2400" b="1" dirty="0" smtClean="0">
                <a:solidFill>
                  <a:srgbClr val="5A2BFF"/>
                </a:solidFill>
              </a:rPr>
              <a:t>underline)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5A2BFF"/>
                </a:solidFill>
              </a:rPr>
              <a:t> Перечеркнутым (</a:t>
            </a:r>
            <a:r>
              <a:rPr lang="en-US" sz="2400" b="1" dirty="0" smtClean="0">
                <a:solidFill>
                  <a:srgbClr val="5A2BFF"/>
                </a:solidFill>
              </a:rPr>
              <a:t>line-through)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ru-RU" sz="2400" b="1" dirty="0" smtClean="0">
                <a:solidFill>
                  <a:srgbClr val="5A2BFF"/>
                </a:solidFill>
              </a:rPr>
              <a:t> Отобразить над текстом элемента линию (</a:t>
            </a:r>
            <a:r>
              <a:rPr lang="en-US" sz="2400" b="1" dirty="0" err="1" smtClean="0">
                <a:solidFill>
                  <a:srgbClr val="5A2BFF"/>
                </a:solidFill>
              </a:rPr>
              <a:t>overline</a:t>
            </a:r>
            <a:r>
              <a:rPr lang="en-US" sz="2400" b="1" dirty="0" smtClean="0">
                <a:solidFill>
                  <a:srgbClr val="5A2BFF"/>
                </a:solidFill>
              </a:rPr>
              <a:t>)</a:t>
            </a:r>
          </a:p>
        </p:txBody>
      </p:sp>
      <p:sp>
        <p:nvSpPr>
          <p:cNvPr id="46081" name="Rectangle 1"/>
          <p:cNvSpPr>
            <a:spLocks noChangeArrowheads="1"/>
          </p:cNvSpPr>
          <p:nvPr/>
        </p:nvSpPr>
        <p:spPr bwMode="auto">
          <a:xfrm>
            <a:off x="1691680" y="4653136"/>
            <a:ext cx="5040560" cy="20252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3967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P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 {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text-decoration:underline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;}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P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 {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text-decoration:line-through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;} 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P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 {</a:t>
            </a:r>
            <a:r>
              <a:rPr kumimoji="0" lang="ru-RU" sz="2800" b="1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text-decoration:overline</a:t>
            </a:r>
            <a:r>
              <a:rPr kumimoji="0" lang="ru-RU" sz="2800" b="1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+mj-lt"/>
              </a:rPr>
              <a:t>;} </a:t>
            </a:r>
          </a:p>
        </p:txBody>
      </p:sp>
    </p:spTree>
    <p:extLst>
      <p:ext uri="{BB962C8B-B14F-4D97-AF65-F5344CB8AC3E}">
        <p14:creationId xmlns:p14="http://schemas.microsoft.com/office/powerpoint/2010/main" val="3498874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388843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5A2BFF"/>
                </a:solidFill>
              </a:rPr>
              <a:t>Создать таблицу в которой должна быть колонка с ценой. Среди строк таблицы имеются товары на которые распространяются скидки. Требуется для таких строк выделить цену следующим образом</a:t>
            </a:r>
            <a:r>
              <a:rPr lang="en-US" sz="2400" b="1" dirty="0" smtClean="0">
                <a:solidFill>
                  <a:srgbClr val="5A2BFF"/>
                </a:solidFill>
              </a:rPr>
              <a:t>: </a:t>
            </a:r>
            <a:r>
              <a:rPr lang="ru-RU" sz="2400" b="1" dirty="0" smtClean="0">
                <a:solidFill>
                  <a:srgbClr val="FF0000"/>
                </a:solidFill>
              </a:rPr>
              <a:t>выделяем цену красным цветом</a:t>
            </a:r>
            <a:r>
              <a:rPr lang="ru-RU" sz="2400" b="1" dirty="0" smtClean="0">
                <a:solidFill>
                  <a:srgbClr val="5A2BFF"/>
                </a:solidFill>
              </a:rPr>
              <a:t>, </a:t>
            </a:r>
            <a:r>
              <a:rPr lang="ru-RU" sz="2400" b="1" strike="sngStrike" dirty="0" smtClean="0">
                <a:solidFill>
                  <a:srgbClr val="5A2BFF"/>
                </a:solidFill>
              </a:rPr>
              <a:t>зачеркиваем</a:t>
            </a:r>
            <a:r>
              <a:rPr lang="ru-RU" sz="2400" b="1" dirty="0" smtClean="0">
                <a:solidFill>
                  <a:srgbClr val="5A2BFF"/>
                </a:solidFill>
              </a:rPr>
              <a:t> </a:t>
            </a:r>
            <a:r>
              <a:rPr lang="ru-RU" sz="2400" b="1" dirty="0" smtClean="0">
                <a:solidFill>
                  <a:srgbClr val="00B050"/>
                </a:solidFill>
              </a:rPr>
              <a:t>и в этой же ячейке пишем новую цену зеленым цветом</a:t>
            </a:r>
            <a:r>
              <a:rPr lang="ru-RU" sz="2400" b="1" dirty="0" smtClean="0">
                <a:solidFill>
                  <a:srgbClr val="5A2BFF"/>
                </a:solidFill>
              </a:rPr>
              <a:t>. Таблица должна иметь подчеркнутое название.</a:t>
            </a:r>
            <a:endParaRPr lang="en-US" sz="2400" b="1" dirty="0" smtClean="0">
              <a:solidFill>
                <a:srgbClr val="5A2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7674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Применение шрифтов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518457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u="sng" dirty="0" smtClean="0">
                <a:solidFill>
                  <a:srgbClr val="C00000"/>
                </a:solidFill>
              </a:rPr>
              <a:t>Установка шрифтов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  <a:r>
              <a:rPr lang="en-US" sz="2400" dirty="0" smtClean="0"/>
              <a:t> </a:t>
            </a:r>
            <a:r>
              <a:rPr lang="ru-RU" sz="2400" dirty="0" smtClean="0"/>
              <a:t>CSS свойство </a:t>
            </a:r>
            <a:r>
              <a:rPr lang="ru-RU" sz="2400" b="1" dirty="0" err="1" smtClean="0"/>
              <a:t>font-family</a:t>
            </a:r>
            <a:r>
              <a:rPr lang="ru-RU" sz="2400" dirty="0" smtClean="0"/>
              <a:t> позволяет устанавливать шрифт для текста HTML элементов. </a:t>
            </a:r>
            <a:endParaRPr lang="en-US" sz="2400" dirty="0" smtClean="0"/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p {</a:t>
            </a:r>
            <a:r>
              <a:rPr lang="en-US" sz="2400" b="1" dirty="0" err="1" smtClean="0">
                <a:solidFill>
                  <a:srgbClr val="FF0000"/>
                </a:solidFill>
              </a:rPr>
              <a:t>font-family:Arial</a:t>
            </a:r>
            <a:r>
              <a:rPr lang="en-US" sz="2400" b="1" dirty="0" smtClean="0">
                <a:solidFill>
                  <a:srgbClr val="FF0000"/>
                </a:solidFill>
              </a:rPr>
              <a:t> ;}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ru-RU" sz="2400" b="1" u="sng" dirty="0" smtClean="0">
                <a:solidFill>
                  <a:srgbClr val="C00000"/>
                </a:solidFill>
              </a:rPr>
              <a:t>Размер шрифта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  <a:r>
              <a:rPr lang="en-US" sz="2400" b="1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/>
              <a:t>CSS свойство </a:t>
            </a:r>
            <a:r>
              <a:rPr lang="ru-RU" sz="2400" b="1" dirty="0" err="1" smtClean="0"/>
              <a:t>font-size</a:t>
            </a:r>
            <a:r>
              <a:rPr lang="ru-RU" sz="2400" dirty="0" smtClean="0"/>
              <a:t> устанавливает размер шрифта HTML элементов. </a:t>
            </a:r>
            <a:r>
              <a:rPr lang="en-US" sz="2400" b="1" dirty="0" smtClean="0">
                <a:solidFill>
                  <a:srgbClr val="FF0000"/>
                </a:solidFill>
              </a:rPr>
              <a:t>p.fz1 {font-size:20px;}</a:t>
            </a:r>
          </a:p>
          <a:p>
            <a:pPr>
              <a:lnSpc>
                <a:spcPct val="150000"/>
              </a:lnSpc>
            </a:pPr>
            <a:r>
              <a:rPr lang="ru-RU" sz="2400" b="1" u="sng" dirty="0" smtClean="0">
                <a:solidFill>
                  <a:srgbClr val="C00000"/>
                </a:solidFill>
              </a:rPr>
              <a:t>Стиль шрифта</a:t>
            </a:r>
            <a:r>
              <a:rPr lang="en-US" sz="2400" b="1" u="sng" dirty="0" smtClean="0">
                <a:solidFill>
                  <a:srgbClr val="C00000"/>
                </a:solidFill>
              </a:rPr>
              <a:t>: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/>
              <a:t>Свойство </a:t>
            </a:r>
            <a:r>
              <a:rPr lang="ru-RU" sz="2400" b="1" dirty="0" err="1" smtClean="0"/>
              <a:t>font-style</a:t>
            </a:r>
            <a:r>
              <a:rPr lang="ru-RU" sz="2400" dirty="0" smtClean="0"/>
              <a:t> позволяет сделать шрифт HTML элемента курсивным. </a:t>
            </a:r>
            <a:r>
              <a:rPr lang="en-US" sz="2400" b="1" dirty="0" err="1" smtClean="0">
                <a:solidFill>
                  <a:srgbClr val="FF0000"/>
                </a:solidFill>
              </a:rPr>
              <a:t>p.italic</a:t>
            </a:r>
            <a:r>
              <a:rPr lang="en-US" sz="2400" b="1" dirty="0" smtClean="0">
                <a:solidFill>
                  <a:srgbClr val="FF0000"/>
                </a:solidFill>
              </a:rPr>
              <a:t> {font-</a:t>
            </a:r>
            <a:r>
              <a:rPr lang="en-US" sz="2400" b="1" dirty="0" err="1" smtClean="0">
                <a:solidFill>
                  <a:srgbClr val="FF0000"/>
                </a:solidFill>
              </a:rPr>
              <a:t>style:italic</a:t>
            </a:r>
            <a:r>
              <a:rPr lang="en-US" sz="2400" b="1" dirty="0" smtClean="0">
                <a:solidFill>
                  <a:srgbClr val="FF0000"/>
                </a:solidFill>
              </a:rPr>
              <a:t>;}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2400" dirty="0" smtClean="0"/>
              <a:t>Свойство </a:t>
            </a:r>
            <a:r>
              <a:rPr lang="ru-RU" sz="2400" b="1" dirty="0" err="1" smtClean="0"/>
              <a:t>font-weight</a:t>
            </a:r>
            <a:r>
              <a:rPr lang="ru-RU" sz="2400" dirty="0" smtClean="0"/>
              <a:t> позволяет изменять толщину шрифта.</a:t>
            </a:r>
          </a:p>
          <a:p>
            <a:pPr algn="ctr">
              <a:lnSpc>
                <a:spcPct val="150000"/>
              </a:lnSpc>
            </a:pPr>
            <a:r>
              <a:rPr lang="en-US" sz="2400" b="1" dirty="0" smtClean="0">
                <a:solidFill>
                  <a:srgbClr val="FF0000"/>
                </a:solidFill>
              </a:rPr>
              <a:t>p.fz1 {font-</a:t>
            </a:r>
            <a:r>
              <a:rPr lang="en-US" sz="2400" b="1" dirty="0" err="1" smtClean="0">
                <a:solidFill>
                  <a:srgbClr val="FF0000"/>
                </a:solidFill>
              </a:rPr>
              <a:t>weight:bold</a:t>
            </a:r>
            <a:r>
              <a:rPr lang="en-US" sz="2400" b="1" dirty="0" smtClean="0">
                <a:solidFill>
                  <a:srgbClr val="FF0000"/>
                </a:solidFill>
              </a:rPr>
              <a:t>;}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3523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Практика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352839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FF0000"/>
                </a:solidFill>
              </a:rPr>
              <a:t>Оформить абзацы из предыдущей практики следующим образом. Первый абзац написан шрифтом </a:t>
            </a:r>
            <a:r>
              <a:rPr lang="ru-RU" sz="2400" dirty="0" err="1" smtClean="0">
                <a:solidFill>
                  <a:srgbClr val="FF0000"/>
                </a:solidFill>
              </a:rPr>
              <a:t>Arial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Black</a:t>
            </a:r>
            <a:r>
              <a:rPr lang="ru-RU" sz="2400" dirty="0" smtClean="0">
                <a:solidFill>
                  <a:srgbClr val="FF0000"/>
                </a:solidFill>
              </a:rPr>
              <a:t> и имеет размер 20 пикселей. Второй абзац написан курсивным шрифтом </a:t>
            </a:r>
            <a:r>
              <a:rPr lang="ru-RU" sz="2400" dirty="0" err="1" smtClean="0">
                <a:solidFill>
                  <a:srgbClr val="FF0000"/>
                </a:solidFill>
              </a:rPr>
              <a:t>Courier</a:t>
            </a:r>
            <a:r>
              <a:rPr lang="ru-RU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err="1" smtClean="0">
                <a:solidFill>
                  <a:srgbClr val="FF0000"/>
                </a:solidFill>
              </a:rPr>
              <a:t>New</a:t>
            </a:r>
            <a:r>
              <a:rPr lang="ru-RU" sz="2400" dirty="0" smtClean="0">
                <a:solidFill>
                  <a:srgbClr val="FF0000"/>
                </a:solidFill>
              </a:rPr>
              <a:t> и имеет размер 24 пикселя.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ru-RU" sz="2400" dirty="0" smtClean="0">
                <a:solidFill>
                  <a:srgbClr val="FF0000"/>
                </a:solidFill>
              </a:rPr>
              <a:t>Применить к тексту внешний шрифт. Информацию найти самостоятельно!</a:t>
            </a:r>
            <a:endParaRPr lang="en-US" sz="24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08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Оформление фона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54006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400" b="1" u="sng" dirty="0" smtClean="0">
                <a:solidFill>
                  <a:srgbClr val="C00000"/>
                </a:solidFill>
              </a:rPr>
              <a:t>Цвет фона </a:t>
            </a:r>
            <a:r>
              <a:rPr lang="ru-RU" sz="2400" dirty="0" smtClean="0"/>
              <a:t>CSS свойство </a:t>
            </a:r>
            <a:r>
              <a:rPr lang="ru-RU" sz="2400" b="1" dirty="0" err="1" smtClean="0"/>
              <a:t>background-color</a:t>
            </a:r>
            <a:r>
              <a:rPr lang="ru-RU" sz="2400" dirty="0" smtClean="0"/>
              <a:t> позволяет установить цвет фона для выбранного элемента. Пример ниже делает цвет фона страницы зеленым: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body { background-</a:t>
            </a:r>
            <a:r>
              <a:rPr lang="en-US" sz="2400" b="1" dirty="0" err="1" smtClean="0">
                <a:solidFill>
                  <a:srgbClr val="FF0000"/>
                </a:solidFill>
              </a:rPr>
              <a:t>color:green</a:t>
            </a:r>
            <a:r>
              <a:rPr lang="en-US" sz="2400" b="1" dirty="0" smtClean="0">
                <a:solidFill>
                  <a:srgbClr val="FF0000"/>
                </a:solidFill>
              </a:rPr>
              <a:t>; }</a:t>
            </a:r>
            <a:endParaRPr lang="ru-RU" sz="2400" b="1" dirty="0" smtClean="0">
              <a:solidFill>
                <a:srgbClr val="FF0000"/>
              </a:solidFill>
            </a:endParaRPr>
          </a:p>
          <a:p>
            <a:pPr algn="just"/>
            <a:r>
              <a:rPr lang="ru-RU" sz="2400" b="1" u="sng" dirty="0" smtClean="0">
                <a:solidFill>
                  <a:srgbClr val="C00000"/>
                </a:solidFill>
              </a:rPr>
              <a:t>Изображение в </a:t>
            </a:r>
            <a:r>
              <a:rPr lang="ru-RU" sz="2400" b="1" u="sng" dirty="0" err="1" smtClean="0">
                <a:solidFill>
                  <a:srgbClr val="C00000"/>
                </a:solidFill>
              </a:rPr>
              <a:t>качевтве</a:t>
            </a:r>
            <a:r>
              <a:rPr lang="ru-RU" sz="2400" b="1" u="sng" dirty="0" smtClean="0">
                <a:solidFill>
                  <a:srgbClr val="C00000"/>
                </a:solidFill>
              </a:rPr>
              <a:t> фона</a:t>
            </a:r>
            <a:r>
              <a:rPr lang="ru-RU" sz="2400" b="1" dirty="0" smtClean="0">
                <a:solidFill>
                  <a:srgbClr val="C00000"/>
                </a:solidFill>
              </a:rPr>
              <a:t> </a:t>
            </a:r>
            <a:r>
              <a:rPr lang="ru-RU" sz="2400" dirty="0" smtClean="0"/>
              <a:t>С помощью CSS свойства </a:t>
            </a:r>
            <a:r>
              <a:rPr lang="ru-RU" sz="2400" b="1" dirty="0" err="1" smtClean="0"/>
              <a:t>background-image</a:t>
            </a:r>
            <a:r>
              <a:rPr lang="ru-RU" sz="2400" dirty="0" smtClean="0"/>
              <a:t> Вы можете вставить произвольное изображение в качестве фона. По умолчанию, изображение будет повторяться пока не заполнит все содержимое элемента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body { background-</a:t>
            </a:r>
            <a:r>
              <a:rPr lang="en-US" sz="2400" b="1" dirty="0" err="1" smtClean="0">
                <a:solidFill>
                  <a:srgbClr val="FF0000"/>
                </a:solidFill>
              </a:rPr>
              <a:t>image:url</a:t>
            </a:r>
            <a:r>
              <a:rPr lang="en-US" sz="2400" b="1" dirty="0" smtClean="0">
                <a:solidFill>
                  <a:srgbClr val="FF0000"/>
                </a:solidFill>
              </a:rPr>
              <a:t>(‘/images</a:t>
            </a:r>
            <a:r>
              <a:rPr lang="ru-RU" sz="2400" b="1" dirty="0" smtClean="0">
                <a:solidFill>
                  <a:srgbClr val="FF0000"/>
                </a:solidFill>
              </a:rPr>
              <a:t>/</a:t>
            </a:r>
            <a:r>
              <a:rPr lang="en-US" sz="2400" b="1" dirty="0" smtClean="0">
                <a:solidFill>
                  <a:srgbClr val="FF0000"/>
                </a:solidFill>
              </a:rPr>
              <a:t>spider2.gif'); }</a:t>
            </a:r>
          </a:p>
          <a:p>
            <a:endParaRPr lang="en-US" sz="1600" dirty="0" smtClean="0"/>
          </a:p>
          <a:p>
            <a:pPr algn="just"/>
            <a:r>
              <a:rPr lang="ru-RU" sz="1600" dirty="0" smtClean="0"/>
              <a:t>CSS свойства </a:t>
            </a:r>
            <a:r>
              <a:rPr lang="ru-RU" sz="1600" b="1" dirty="0" err="1" smtClean="0"/>
              <a:t>background-repeat</a:t>
            </a:r>
            <a:r>
              <a:rPr lang="ru-RU" sz="1600" dirty="0" smtClean="0"/>
              <a:t> позволяет определить как должно повторяться фоновое изображение при вставке: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background-repeat:repeat-x</a:t>
            </a:r>
            <a:r>
              <a:rPr lang="ru-RU" sz="1600" dirty="0" smtClean="0"/>
              <a:t> - изображение будет повторяться только по горизонтали;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background-repeat:repeat-y</a:t>
            </a:r>
            <a:r>
              <a:rPr lang="ru-RU" sz="1600" dirty="0" smtClean="0"/>
              <a:t> - изображение будет повторяться только по вертикали;</a:t>
            </a:r>
          </a:p>
          <a:p>
            <a:pPr algn="just">
              <a:buFont typeface="Arial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background-repeat:no-repeat</a:t>
            </a:r>
            <a:r>
              <a:rPr lang="ru-RU" sz="1600" dirty="0" smtClean="0"/>
              <a:t> - изображение не будет повторяться.</a:t>
            </a:r>
          </a:p>
          <a:p>
            <a:pPr algn="ctr"/>
            <a:endParaRPr lang="ru-RU" sz="2400" b="1" dirty="0" smtClean="0">
              <a:solidFill>
                <a:srgbClr val="FF0000"/>
              </a:solidFill>
            </a:endParaRPr>
          </a:p>
          <a:p>
            <a:pPr algn="just">
              <a:lnSpc>
                <a:spcPct val="150000"/>
              </a:lnSpc>
            </a:pPr>
            <a:endParaRPr lang="en-US" sz="2400" b="1" u="sng" dirty="0" smtClean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25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Псевдоклассы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16024" y="1196752"/>
            <a:ext cx="8604448" cy="147732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/>
            <a:r>
              <a:rPr lang="ru-RU" dirty="0" smtClean="0"/>
              <a:t>В CSS существуют четыре </a:t>
            </a:r>
            <a:r>
              <a:rPr lang="ru-RU" dirty="0" err="1" smtClean="0"/>
              <a:t>псевдокласса</a:t>
            </a:r>
            <a:r>
              <a:rPr lang="ru-RU" dirty="0" smtClean="0"/>
              <a:t>, они позволяют работать со ссылками. Как вы знаете, у ссылок есть четыре состояния: простая, активная, посещенная и та, на которую наведен курсор. Состояние ссылок зависит от действия пользователя, и браузер, в зависимости от этих действий может применять разные стили. Для описания этих стилей и существуют </a:t>
            </a:r>
            <a:r>
              <a:rPr lang="ru-RU" dirty="0" err="1" smtClean="0"/>
              <a:t>псевдоклассы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2" name="Picture 2" descr="C:\Users\Сергей\YandexDisk\Скриншоты\2014-12-11 10-41-57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9632" y="3212976"/>
            <a:ext cx="6048672" cy="2502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6405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padding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51520" y="1340768"/>
            <a:ext cx="8676456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dirty="0" smtClean="0"/>
              <a:t>CSS свойство </a:t>
            </a:r>
            <a:r>
              <a:rPr lang="ru-RU" b="1" dirty="0" err="1" smtClean="0"/>
              <a:t>padding</a:t>
            </a:r>
            <a:r>
              <a:rPr lang="ru-RU" dirty="0" smtClean="0"/>
              <a:t> устанавливает расстояние (его также называют "внутренний отступ") между внутренним краем рамки элемента и его содержимым.</a:t>
            </a:r>
            <a:endParaRPr lang="ru-RU" dirty="0"/>
          </a:p>
        </p:txBody>
      </p:sp>
      <p:pic>
        <p:nvPicPr>
          <p:cNvPr id="9218" name="Picture 2" descr="CSS свойство paddi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63688" y="2708920"/>
            <a:ext cx="5040560" cy="26745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6404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Свойство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margin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467544" y="1268760"/>
            <a:ext cx="8352928" cy="156966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Данное свойство устанавливает величину отступа от каждого края элемента. Отступом является пространство от границы текущего элемента до внутренней границы его родительского элемента</a:t>
            </a:r>
            <a:endParaRPr lang="ru-RU" sz="2400" dirty="0"/>
          </a:p>
        </p:txBody>
      </p:sp>
      <p:pic>
        <p:nvPicPr>
          <p:cNvPr id="11266" name="Picture 2" descr="Рис.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3645024"/>
            <a:ext cx="2905042" cy="2880320"/>
          </a:xfrm>
          <a:prstGeom prst="rect">
            <a:avLst/>
          </a:prstGeom>
          <a:noFill/>
        </p:spPr>
      </p:pic>
      <p:pic>
        <p:nvPicPr>
          <p:cNvPr id="11268" name="Picture 4" descr="http://ab-w.net/images/mar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413001" y="3645024"/>
            <a:ext cx="5514975" cy="29241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32667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611560" y="476672"/>
            <a:ext cx="475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Вопросы на повторение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endParaRPr lang="ru-RU" sz="2400" b="1" dirty="0" smtClean="0">
              <a:solidFill>
                <a:srgbClr val="773FA9"/>
              </a:solidFill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14" name="Line 13"/>
          <p:cNvSpPr>
            <a:spLocks noChangeShapeType="1"/>
          </p:cNvSpPr>
          <p:nvPr/>
        </p:nvSpPr>
        <p:spPr bwMode="auto">
          <a:xfrm flipV="1">
            <a:off x="179512" y="980728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" name="TextBox 14"/>
          <p:cNvSpPr txBox="1"/>
          <p:nvPr/>
        </p:nvSpPr>
        <p:spPr>
          <a:xfrm>
            <a:off x="467544" y="1246113"/>
            <a:ext cx="8208912" cy="175432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Назначение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XML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Отличие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XML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от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JSON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3.  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Минусы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парсера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DOM</a:t>
            </a: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4.  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Преимущества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itchFamily="18" charset="0"/>
                <a:ea typeface="Verdana" pitchFamily="34" charset="0"/>
                <a:cs typeface="Times New Roman" pitchFamily="18" charset="0"/>
              </a:rPr>
              <a:t>XPath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Times New Roman" pitchFamily="18" charset="0"/>
              <a:ea typeface="Verdana" pitchFamily="34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1260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Цвета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4" cstate="print"/>
          <a:srcRect l="22272" t="22046" r="41729" b="31429"/>
          <a:stretch>
            <a:fillRect/>
          </a:stretch>
        </p:blipFill>
        <p:spPr bwMode="auto">
          <a:xfrm>
            <a:off x="683568" y="1052736"/>
            <a:ext cx="7920880" cy="554461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669995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Запрет и разрешение Кэширования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20022" t="39326" r="21479" b="41234"/>
          <a:stretch>
            <a:fillRect/>
          </a:stretch>
        </p:blipFill>
        <p:spPr bwMode="auto">
          <a:xfrm>
            <a:off x="179512" y="1268760"/>
            <a:ext cx="8676456" cy="194421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33350" t="35600" r="21429" b="36320"/>
          <a:stretch>
            <a:fillRect/>
          </a:stretch>
        </p:blipFill>
        <p:spPr bwMode="auto">
          <a:xfrm>
            <a:off x="179512" y="3573016"/>
            <a:ext cx="8640960" cy="2808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266905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Подключение шрифтов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4" cstate="print"/>
          <a:srcRect l="13722" t="58045" r="39029" b="15315"/>
          <a:stretch>
            <a:fillRect/>
          </a:stretch>
        </p:blipFill>
        <p:spPr bwMode="auto">
          <a:xfrm>
            <a:off x="323528" y="1484784"/>
            <a:ext cx="8604448" cy="32403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563297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Кроссбраузерность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4016" y="1340768"/>
            <a:ext cx="86764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err="1" smtClean="0"/>
              <a:t>Кроссбраузерность</a:t>
            </a:r>
            <a:r>
              <a:rPr lang="ru-RU" dirty="0" smtClean="0"/>
              <a:t> - это не что иное, как одинаковое отображение сайта в разных браузерах. Дело в том, что разные браузеры обязаны соблюдать общие правила и стандарты, но на деле оказывается все не так оптимистично. Зачастую случается так, что алгоритмы обработки html-кодов и каскадных таблиц </a:t>
            </a:r>
            <a:r>
              <a:rPr lang="ru-RU" dirty="0" err="1" smtClean="0"/>
              <a:t>css</a:t>
            </a:r>
            <a:r>
              <a:rPr lang="ru-RU" dirty="0" smtClean="0"/>
              <a:t> у них заметно различаются и поэтому не всегда один и тот же элемент функционирует одинаково в разных браузерах.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8568952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500" b="1" dirty="0" smtClean="0"/>
              <a:t>Как же добиться </a:t>
            </a:r>
            <a:r>
              <a:rPr lang="ru-RU" sz="1500" b="1" dirty="0" err="1" smtClean="0"/>
              <a:t>кроссбраузерности</a:t>
            </a:r>
            <a:r>
              <a:rPr lang="ru-RU" sz="1500" dirty="0" err="1" smtClean="0"/>
              <a:t>Прежде</a:t>
            </a:r>
            <a:r>
              <a:rPr lang="ru-RU" sz="1500" dirty="0" smtClean="0"/>
              <a:t> всего, обычными средствами </a:t>
            </a:r>
            <a:r>
              <a:rPr lang="ru-RU" sz="1500" dirty="0" err="1" smtClean="0"/>
              <a:t>css</a:t>
            </a:r>
            <a:r>
              <a:rPr lang="ru-RU" sz="1500" dirty="0" smtClean="0"/>
              <a:t>. А если этого не достаточно, то  придется воспользоваться помощью </a:t>
            </a:r>
            <a:r>
              <a:rPr lang="ru-RU" sz="1500" dirty="0" err="1" smtClean="0"/>
              <a:t>хаков</a:t>
            </a:r>
            <a:r>
              <a:rPr lang="ru-RU" sz="1500" dirty="0" smtClean="0"/>
              <a:t> - наборов специальных селекторов или правил, понимаемых только каким-то определенным браузером. Говоря простым языком, хаки – это обыкновенное форматирование элемента страницы, но с точным указанием браузера, для которого это форматирование выполняется. И если необходимо корректно отображать сайт, скажем, в трех браузерах, то нужно написать по "</a:t>
            </a:r>
            <a:r>
              <a:rPr lang="ru-RU" sz="1500" dirty="0" err="1" smtClean="0"/>
              <a:t>хаку</a:t>
            </a:r>
            <a:r>
              <a:rPr lang="ru-RU" sz="1500" dirty="0" smtClean="0"/>
              <a:t>" для каждого из этих браузеров.  Сами хаки можно найти в Интернете. Ресурсов, посвященных </a:t>
            </a:r>
            <a:r>
              <a:rPr lang="ru-RU" sz="1500" dirty="0" err="1" smtClean="0"/>
              <a:t>хакам</a:t>
            </a:r>
            <a:r>
              <a:rPr lang="ru-RU" sz="1500" dirty="0" smtClean="0"/>
              <a:t> и их применению вполне достаточно.</a:t>
            </a:r>
          </a:p>
          <a:p>
            <a:pPr algn="just"/>
            <a:r>
              <a:rPr lang="ru-RU" sz="1500" dirty="0" smtClean="0"/>
              <a:t>    А если браузеров больше трех плюс еще их различные версии, то на "прописывание" </a:t>
            </a:r>
            <a:r>
              <a:rPr lang="ru-RU" sz="1500" dirty="0" err="1" smtClean="0"/>
              <a:t>хаков</a:t>
            </a:r>
            <a:r>
              <a:rPr lang="ru-RU" sz="1500" dirty="0" smtClean="0"/>
              <a:t> уйдет немало времени, а если допустить, что автор сайта является новичком и далек от программирования, то что делать в таком случае?</a:t>
            </a:r>
          </a:p>
          <a:p>
            <a:pPr algn="just"/>
            <a:r>
              <a:rPr lang="ru-RU" sz="1500" dirty="0" smtClean="0"/>
              <a:t>    Ответ однозначен - просто использовать те элементы при верстке html-кода, которые во всех требуемых браузерах отображаются одинаково.</a:t>
            </a: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val="3659375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err="1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Кроссбраузерность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44016" y="1340768"/>
            <a:ext cx="8676456" cy="175432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ru-RU" b="1" dirty="0" err="1" smtClean="0"/>
              <a:t>Кроссбраузерность</a:t>
            </a:r>
            <a:r>
              <a:rPr lang="ru-RU" dirty="0" smtClean="0"/>
              <a:t> - это не что иное, как одинаковое отображение сайта в разных браузерах. Дело в том, что разные браузеры обязаны соблюдать общие правила и стандарты, но на деле оказывается все не так оптимистично. Зачастую случается так, что алгоритмы обработки html-кодов и каскадных таблиц </a:t>
            </a:r>
            <a:r>
              <a:rPr lang="ru-RU" dirty="0" err="1" smtClean="0"/>
              <a:t>css</a:t>
            </a:r>
            <a:r>
              <a:rPr lang="ru-RU" dirty="0" smtClean="0"/>
              <a:t> у них заметно различаются и поэтому не всегда один и тот же элемент функционирует одинаково в разных браузерах.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251520" y="3429000"/>
            <a:ext cx="8568952" cy="286232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1500" b="1" dirty="0" smtClean="0"/>
              <a:t>Как же добиться </a:t>
            </a:r>
            <a:r>
              <a:rPr lang="ru-RU" sz="1500" b="1" dirty="0" err="1" smtClean="0"/>
              <a:t>кроссбраузерности</a:t>
            </a:r>
            <a:r>
              <a:rPr lang="ru-RU" sz="1500" dirty="0" err="1" smtClean="0"/>
              <a:t>Прежде</a:t>
            </a:r>
            <a:r>
              <a:rPr lang="ru-RU" sz="1500" dirty="0" smtClean="0"/>
              <a:t> всего, обычными средствами </a:t>
            </a:r>
            <a:r>
              <a:rPr lang="ru-RU" sz="1500" dirty="0" err="1" smtClean="0"/>
              <a:t>css</a:t>
            </a:r>
            <a:r>
              <a:rPr lang="ru-RU" sz="1500" dirty="0" smtClean="0"/>
              <a:t>. А если этого не достаточно, то  придется воспользоваться помощью </a:t>
            </a:r>
            <a:r>
              <a:rPr lang="ru-RU" sz="1500" dirty="0" err="1" smtClean="0"/>
              <a:t>хаков</a:t>
            </a:r>
            <a:r>
              <a:rPr lang="ru-RU" sz="1500" dirty="0" smtClean="0"/>
              <a:t> - наборов специальных селекторов или правил, понимаемых только каким-то определенным браузером. Говоря простым языком, хаки – это обыкновенное форматирование элемента страницы, но с точным указанием браузера, для которого это форматирование выполняется. И если необходимо корректно отображать сайт, скажем, в трех браузерах, то нужно написать по "</a:t>
            </a:r>
            <a:r>
              <a:rPr lang="ru-RU" sz="1500" dirty="0" err="1" smtClean="0"/>
              <a:t>хаку</a:t>
            </a:r>
            <a:r>
              <a:rPr lang="ru-RU" sz="1500" dirty="0" smtClean="0"/>
              <a:t>" для каждого из этих браузеров.  Сами хаки можно найти в Интернете. Ресурсов, посвященных </a:t>
            </a:r>
            <a:r>
              <a:rPr lang="ru-RU" sz="1500" dirty="0" err="1" smtClean="0"/>
              <a:t>хакам</a:t>
            </a:r>
            <a:r>
              <a:rPr lang="ru-RU" sz="1500" dirty="0" smtClean="0"/>
              <a:t> и их применению вполне достаточно.</a:t>
            </a:r>
          </a:p>
          <a:p>
            <a:pPr algn="just"/>
            <a:r>
              <a:rPr lang="ru-RU" sz="1500" dirty="0" smtClean="0"/>
              <a:t>    А если браузеров больше трех плюс еще их различные версии, то на "прописывание" </a:t>
            </a:r>
            <a:r>
              <a:rPr lang="ru-RU" sz="1500" dirty="0" err="1" smtClean="0"/>
              <a:t>хаков</a:t>
            </a:r>
            <a:r>
              <a:rPr lang="ru-RU" sz="1500" dirty="0" smtClean="0"/>
              <a:t> уйдет немало времени, а если допустить, что автор сайта является новичком и далек от программирования, то что делать в таком случае?</a:t>
            </a:r>
          </a:p>
          <a:p>
            <a:pPr algn="just"/>
            <a:r>
              <a:rPr lang="ru-RU" sz="1500" dirty="0" smtClean="0"/>
              <a:t>    Ответ однозначен - просто использовать те элементы при верстке html-кода, которые во всех требуемых браузерах отображаются одинаково.</a:t>
            </a:r>
            <a:endParaRPr lang="ru-RU" sz="1500" b="1" dirty="0"/>
          </a:p>
        </p:txBody>
      </p:sp>
    </p:spTree>
    <p:extLst>
      <p:ext uri="{BB962C8B-B14F-4D97-AF65-F5344CB8AC3E}">
        <p14:creationId xmlns:p14="http://schemas.microsoft.com/office/powerpoint/2010/main" val="1438224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Условные комментарии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161618"/>
            <a:ext cx="8676456" cy="175432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Браузеры IE давно поддерживают так называемые условные комментарии (</a:t>
            </a:r>
            <a:r>
              <a:rPr lang="ru-RU" dirty="0" err="1" smtClean="0"/>
              <a:t>Conditional</a:t>
            </a:r>
            <a:r>
              <a:rPr lang="ru-RU" dirty="0" smtClean="0"/>
              <a:t> </a:t>
            </a:r>
            <a:r>
              <a:rPr lang="ru-RU" dirty="0" err="1" smtClean="0"/>
              <a:t>Comments</a:t>
            </a:r>
            <a:r>
              <a:rPr lang="ru-RU" dirty="0" smtClean="0"/>
              <a:t>), которые позволяют делать </a:t>
            </a:r>
            <a:r>
              <a:rPr lang="ru-RU" dirty="0" err="1" smtClean="0"/>
              <a:t>контент</a:t>
            </a:r>
            <a:r>
              <a:rPr lang="ru-RU" dirty="0" smtClean="0"/>
              <a:t> видимым только для IE. Условные комментарии – это просто специальным образом сформированные HTML комментарии, которые понимают только определенные версии </a:t>
            </a:r>
            <a:r>
              <a:rPr lang="ru-RU" dirty="0" err="1" smtClean="0"/>
              <a:t>Internet</a:t>
            </a:r>
            <a:r>
              <a:rPr lang="ru-RU" dirty="0" smtClean="0"/>
              <a:t> </a:t>
            </a:r>
            <a:r>
              <a:rPr lang="ru-RU" dirty="0" err="1" smtClean="0"/>
              <a:t>Explorer’a</a:t>
            </a:r>
            <a:r>
              <a:rPr lang="ru-RU" dirty="0" smtClean="0"/>
              <a:t> для </a:t>
            </a:r>
            <a:r>
              <a:rPr lang="ru-RU" dirty="0" err="1" smtClean="0"/>
              <a:t>Windows</a:t>
            </a:r>
            <a:r>
              <a:rPr lang="ru-RU" dirty="0" smtClean="0"/>
              <a:t>. Для примера вы можете использовать условные комментарии для исправления </a:t>
            </a:r>
            <a:r>
              <a:rPr lang="ru-RU" dirty="0" err="1" smtClean="0"/>
              <a:t>бага</a:t>
            </a:r>
            <a:r>
              <a:rPr lang="ru-RU" dirty="0" smtClean="0"/>
              <a:t> прозрачности PNG в IE.</a:t>
            </a:r>
            <a:endParaRPr lang="ru-RU" dirty="0"/>
          </a:p>
        </p:txBody>
      </p:sp>
      <p:sp>
        <p:nvSpPr>
          <p:cNvPr id="21505" name="Rectangle 1"/>
          <p:cNvSpPr>
            <a:spLocks noChangeArrowheads="1"/>
          </p:cNvSpPr>
          <p:nvPr/>
        </p:nvSpPr>
        <p:spPr bwMode="auto">
          <a:xfrm>
            <a:off x="251520" y="3284984"/>
            <a:ext cx="8676456" cy="33239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itchFamily="34" charset="0"/>
                <a:cs typeface="Arial" pitchFamily="34" charset="0"/>
              </a:rPr>
              <a:t>Для их использования нужно :</a:t>
            </a:r>
            <a:endParaRPr kumimoji="0" lang="ru-RU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Сначала создать общую таблицу стилей для всех браузеров, без каких-либо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хаков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, чтобы потом продолжить работу по исправлению ошибок при отображении страницы в IE.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Потом таблица стилей с исправленными ошибками сохраняется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отельно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 и становится таблицей стилей для всех версий IE (например, 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all-ie.css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Сохраните отдельно таблицы стилей с исправлениями ошибок отдельно для каждой версии IE (например, 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Arial Unicode MS" pitchFamily="34" charset="-128"/>
                <a:cs typeface="Arial" pitchFamily="34" charset="0"/>
              </a:rPr>
              <a:t>ie-5.0.css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Verdana" pitchFamily="34" charset="0"/>
                <a:cs typeface="Arial" pitchFamily="34" charset="0"/>
              </a:rPr>
              <a:t>Далее необходимо последовательно подключить эти таблицы стилей через HTML-код с помощью условных комментариев.</a:t>
            </a:r>
            <a:endParaRPr kumimoji="0" lang="ru-RU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85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Синтаксис условных комментариев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161618"/>
            <a:ext cx="8676456" cy="646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Приведенный условный комментарий будет понят браузерами IE5, IE5.5 и IE6, а также IE7 и IE8:</a:t>
            </a:r>
            <a:endParaRPr lang="ru-RU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4" cstate="print"/>
          <a:srcRect t="41039" r="71650" b="51761"/>
          <a:stretch>
            <a:fillRect/>
          </a:stretch>
        </p:blipFill>
        <p:spPr bwMode="auto">
          <a:xfrm>
            <a:off x="611560" y="2276872"/>
            <a:ext cx="7258406" cy="11521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9" name="TextBox 8"/>
          <p:cNvSpPr txBox="1"/>
          <p:nvPr/>
        </p:nvSpPr>
        <p:spPr>
          <a:xfrm>
            <a:off x="251520" y="3861048"/>
            <a:ext cx="8676456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dirty="0" smtClean="0"/>
              <a:t>Приведенный условный комментарий будет понят браузерами IE6</a:t>
            </a:r>
            <a:endParaRPr lang="ru-RU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 cstate="print"/>
          <a:srcRect t="47078" r="71650" b="46442"/>
          <a:stretch>
            <a:fillRect/>
          </a:stretch>
        </p:blipFill>
        <p:spPr bwMode="auto">
          <a:xfrm>
            <a:off x="251520" y="4689140"/>
            <a:ext cx="8316924" cy="11881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6736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ХАКИ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IE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51520" y="1161618"/>
            <a:ext cx="8676456" cy="31393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Чтобы не загромождать HTML-код объявлением нескольких таблиц стилей или, если требуется сохранить единственный CSS-файл можно написать отдельные стили, которые будут работать только в IE. Причем, есть вариант как для IE6, так и для IE7. 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Для IE всех версий.</a:t>
            </a:r>
            <a:r>
              <a:rPr lang="ru-RU" dirty="0" smtClean="0"/>
              <a:t> Если поставить перед свойством две наклонные черты ( // ), оно будет восприниматься лишь браузерами IE всех версий. Другие браузеры такое свойство проигнорируют.</a:t>
            </a:r>
            <a:br>
              <a:rPr lang="ru-RU" dirty="0" smtClean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b="1" dirty="0" smtClean="0"/>
              <a:t>Для IE6</a:t>
            </a:r>
            <a:r>
              <a:rPr lang="ru-RU" dirty="0" smtClean="0"/>
              <a:t> существует возможность поставить минус (-) или нижнее подчеркивание (_) перед свойством, при этом IE7 не отреагирует на него. Можно также использовать конструкцию: </a:t>
            </a:r>
            <a:endParaRPr lang="ru-RU" dirty="0"/>
          </a:p>
        </p:txBody>
      </p:sp>
      <p:pic>
        <p:nvPicPr>
          <p:cNvPr id="66562" name="Picture 2"/>
          <p:cNvPicPr>
            <a:picLocks noChangeAspect="1" noChangeArrowheads="1"/>
          </p:cNvPicPr>
          <p:nvPr/>
        </p:nvPicPr>
        <p:blipFill>
          <a:blip r:embed="rId4" cstate="print"/>
          <a:srcRect l="1350" t="61550" r="75250" b="24050"/>
          <a:stretch>
            <a:fillRect/>
          </a:stretch>
        </p:blipFill>
        <p:spPr bwMode="auto">
          <a:xfrm>
            <a:off x="1331640" y="4509120"/>
            <a:ext cx="6107088" cy="208823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427109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и назначение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JavaScript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251520" y="1484784"/>
            <a:ext cx="8568952" cy="302433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ru-RU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lang="ru-RU" sz="2000" b="1" dirty="0" err="1" smtClean="0"/>
              <a:t>JavaScript</a:t>
            </a:r>
            <a:r>
              <a:rPr lang="ru-RU" sz="2000" dirty="0" smtClean="0"/>
              <a:t> (иногда просто </a:t>
            </a:r>
            <a:r>
              <a:rPr lang="ru-RU" sz="2000" b="1" dirty="0" smtClean="0"/>
              <a:t>JS</a:t>
            </a:r>
            <a:r>
              <a:rPr lang="ru-RU" sz="2000" dirty="0" smtClean="0"/>
              <a:t>)—это интерпретируемый,</a:t>
            </a:r>
            <a:r>
              <a:rPr lang="en-US" sz="2000" dirty="0" smtClean="0"/>
              <a:t> </a:t>
            </a:r>
            <a:r>
              <a:rPr lang="ru-RU" sz="2000" dirty="0" smtClean="0"/>
              <a:t>объектно-ориентированный, </a:t>
            </a:r>
            <a:r>
              <a:rPr lang="ru-RU" sz="2000" dirty="0" err="1" smtClean="0"/>
              <a:t>кросс-платформенный</a:t>
            </a:r>
            <a:r>
              <a:rPr lang="ru-RU" sz="2000" dirty="0" smtClean="0"/>
              <a:t> язык. Основная цель использования </a:t>
            </a:r>
            <a:r>
              <a:rPr lang="en-US" sz="2000" dirty="0" smtClean="0"/>
              <a:t>JS </a:t>
            </a:r>
            <a:r>
              <a:rPr lang="ru-RU" sz="2000" dirty="0" smtClean="0"/>
              <a:t>– взаимодействие с пользователем, получение от них информации, проверка их действий и реагирование на них. Также </a:t>
            </a:r>
            <a:r>
              <a:rPr lang="en-US" sz="2000" dirty="0" smtClean="0"/>
              <a:t>JS </a:t>
            </a:r>
            <a:r>
              <a:rPr lang="ru-RU" sz="2000" dirty="0" smtClean="0"/>
              <a:t>можно применять для различных трюков – например замена одного изображения другим, когда пользователь наводит на него указатель мыши. Также </a:t>
            </a:r>
            <a:r>
              <a:rPr lang="en-US" sz="2000" dirty="0" err="1" smtClean="0"/>
              <a:t>js</a:t>
            </a:r>
            <a:r>
              <a:rPr lang="en-US" sz="2000" dirty="0" smtClean="0"/>
              <a:t> </a:t>
            </a:r>
            <a:r>
              <a:rPr lang="ru-RU" sz="2000" dirty="0" smtClean="0"/>
              <a:t>необходим для отображения всплывающих окон, асинхронного обращения к серверу и т.д.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077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Вставка сценария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в код страницы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HTML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611560" y="1484784"/>
            <a:ext cx="8229600" cy="1800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ru-RU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lang="ru-RU" sz="3200" dirty="0" smtClean="0"/>
              <a:t>Вставка кода </a:t>
            </a:r>
            <a:r>
              <a:rPr lang="en-US" sz="3200" dirty="0" smtClean="0"/>
              <a:t>JS </a:t>
            </a:r>
            <a:r>
              <a:rPr lang="ru-RU" sz="3200" dirty="0" smtClean="0"/>
              <a:t>в </a:t>
            </a:r>
            <a:r>
              <a:rPr lang="ru-RU" sz="3200" dirty="0" err="1" smtClean="0"/>
              <a:t>вэб-страницу</a:t>
            </a:r>
            <a:r>
              <a:rPr lang="ru-RU" sz="3200" dirty="0" smtClean="0"/>
              <a:t> во многом схожа со вставкой </a:t>
            </a:r>
            <a:r>
              <a:rPr lang="en-US" sz="3200" dirty="0" smtClean="0"/>
              <a:t>HTML </a:t>
            </a:r>
            <a:r>
              <a:rPr lang="ru-RU" sz="3200" dirty="0" smtClean="0"/>
              <a:t>содержимого. Сценарий (программа) на </a:t>
            </a:r>
            <a:r>
              <a:rPr lang="en-US" sz="3200" dirty="0" smtClean="0"/>
              <a:t>JS </a:t>
            </a:r>
            <a:r>
              <a:rPr lang="ru-RU" sz="3200" dirty="0" smtClean="0"/>
              <a:t>должен содержаться внутри тэгов</a:t>
            </a:r>
            <a:r>
              <a:rPr lang="en-US" sz="3200" dirty="0" smtClean="0"/>
              <a:t>:</a:t>
            </a:r>
            <a:endParaRPr kumimoji="0" lang="ru-RU" sz="3200" b="0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 flipH="1">
            <a:off x="1835696" y="3573016"/>
            <a:ext cx="5616624" cy="156966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3200" b="1" dirty="0" smtClean="0"/>
              <a:t>&lt;script&gt;</a:t>
            </a:r>
          </a:p>
          <a:p>
            <a:r>
              <a:rPr lang="ru-RU" sz="3200" b="1" dirty="0" smtClean="0"/>
              <a:t>         //Код программы</a:t>
            </a:r>
            <a:endParaRPr lang="en-US" sz="3200" b="1" dirty="0" smtClean="0"/>
          </a:p>
          <a:p>
            <a:r>
              <a:rPr lang="en-US" sz="3200" b="1" dirty="0" smtClean="0"/>
              <a:t>&lt;/script&gt;</a:t>
            </a:r>
            <a:endParaRPr lang="ru-RU" sz="32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072" y="5733256"/>
            <a:ext cx="8873904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ru-RU" b="1" dirty="0" smtClean="0"/>
              <a:t>Код </a:t>
            </a:r>
            <a:r>
              <a:rPr lang="en-US" b="1" dirty="0" smtClean="0"/>
              <a:t> JS </a:t>
            </a:r>
            <a:r>
              <a:rPr lang="ru-RU" b="1" dirty="0" smtClean="0"/>
              <a:t>может быть заключен внутри тэгов </a:t>
            </a:r>
            <a:r>
              <a:rPr lang="en-US" b="1" dirty="0" smtClean="0"/>
              <a:t>&lt;head&gt;&lt;/head&gt; </a:t>
            </a:r>
            <a:r>
              <a:rPr lang="ru-RU" b="1" dirty="0" smtClean="0"/>
              <a:t>либо внутри </a:t>
            </a:r>
            <a:r>
              <a:rPr lang="en-US" b="1" dirty="0" smtClean="0"/>
              <a:t>&lt;body&gt;&lt;/body&gt;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55908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Определение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556792"/>
            <a:ext cx="8229600" cy="1728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/>
          <a:p>
            <a:pPr algn="just"/>
            <a:r>
              <a:rPr lang="ru-RU" sz="2400" b="1" dirty="0" smtClean="0"/>
              <a:t> CSS</a:t>
            </a:r>
            <a:r>
              <a:rPr lang="ru-RU" sz="2400" dirty="0" smtClean="0"/>
              <a:t> (</a:t>
            </a:r>
            <a:r>
              <a:rPr lang="ru-RU" sz="2400" dirty="0" smtClean="0">
                <a:hlinkClick r:id="rId4" tooltip="Английский язык"/>
              </a:rPr>
              <a:t>англ.</a:t>
            </a:r>
            <a:r>
              <a:rPr lang="ru-RU" sz="2400" dirty="0" smtClean="0"/>
              <a:t> </a:t>
            </a:r>
            <a:r>
              <a:rPr lang="ru-RU" sz="2400" i="1" dirty="0" err="1" smtClean="0"/>
              <a:t>Cascading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Style</a:t>
            </a:r>
            <a:r>
              <a:rPr lang="ru-RU" sz="2400" i="1" dirty="0" smtClean="0"/>
              <a:t> </a:t>
            </a:r>
            <a:r>
              <a:rPr lang="ru-RU" sz="2400" i="1" dirty="0" err="1" smtClean="0"/>
              <a:t>Sheets</a:t>
            </a:r>
            <a:r>
              <a:rPr lang="ru-RU" sz="2400" dirty="0" smtClean="0"/>
              <a:t> — </a:t>
            </a:r>
            <a:r>
              <a:rPr lang="ru-RU" sz="2400" i="1" dirty="0" smtClean="0"/>
              <a:t>каскадные таблицы стилей</a:t>
            </a:r>
            <a:r>
              <a:rPr lang="ru-RU" sz="2400" dirty="0" smtClean="0"/>
              <a:t>) — </a:t>
            </a:r>
            <a:r>
              <a:rPr lang="ru-RU" sz="2400" dirty="0" smtClean="0">
                <a:hlinkClick r:id="rId5" tooltip="Формальный язык"/>
              </a:rPr>
              <a:t>формальный язык</a:t>
            </a:r>
            <a:r>
              <a:rPr lang="en-US" sz="2400" dirty="0" smtClean="0"/>
              <a:t>, </a:t>
            </a:r>
            <a:r>
              <a:rPr lang="ru-RU" sz="2400" dirty="0" smtClean="0"/>
              <a:t>обеспечивающий оформление внешнего вида </a:t>
            </a:r>
            <a:r>
              <a:rPr lang="ru-RU" sz="2400" dirty="0" err="1" smtClean="0">
                <a:hlinkClick r:id="rId6" tooltip="Веб-страница"/>
              </a:rPr>
              <a:t>веб-страниц</a:t>
            </a:r>
            <a:r>
              <a:rPr lang="ru-RU" sz="2400" dirty="0" smtClean="0"/>
              <a:t>, написанных с помощью </a:t>
            </a:r>
            <a:r>
              <a:rPr lang="ru-RU" sz="2400" dirty="0" smtClean="0">
                <a:hlinkClick r:id="rId7" tooltip="Язык разметки"/>
              </a:rPr>
              <a:t>языка разметки</a:t>
            </a:r>
            <a:r>
              <a:rPr lang="ru-RU" sz="2400" dirty="0" smtClean="0"/>
              <a:t> </a:t>
            </a:r>
            <a:r>
              <a:rPr lang="ru-RU" sz="2400" dirty="0" smtClean="0">
                <a:hlinkClick r:id="rId8" tooltip="HTML"/>
              </a:rPr>
              <a:t>HTML</a:t>
            </a:r>
            <a:endParaRPr kumimoji="0" lang="ru-RU" sz="24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736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Переменные в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2050" name="Picture 2" descr="C:\Users\Сергей\YandexDisk\Скриншоты\2014-11-19 11-21-28 Скриншот экрана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181" y="1700808"/>
            <a:ext cx="8577795" cy="216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93489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JS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функция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alert() 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и </a:t>
            </a:r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prompt()</a:t>
            </a: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376109" y="1484784"/>
            <a:ext cx="8444363" cy="14401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lvl="0" indent="-342900" algn="just">
              <a:spcBef>
                <a:spcPct val="20000"/>
              </a:spcBef>
              <a:defRPr/>
            </a:pPr>
            <a:r>
              <a:rPr lang="ru-RU" sz="3200" dirty="0" smtClean="0"/>
              <a:t>   Функция </a:t>
            </a:r>
            <a:r>
              <a:rPr lang="en-US" sz="3200" dirty="0" smtClean="0"/>
              <a:t>alert() </a:t>
            </a:r>
            <a:r>
              <a:rPr lang="ru-RU" sz="3200" dirty="0" smtClean="0"/>
              <a:t>выводит модальное окно с сообщением. Посетитель не сможет продолжить работу, пока не нажмет на кнопку "ОК" в модальном окне</a:t>
            </a:r>
            <a:r>
              <a:rPr lang="en-US" sz="3200" dirty="0" smtClean="0"/>
              <a:t>: </a:t>
            </a:r>
            <a:r>
              <a:rPr lang="en-US" sz="3200" b="1" dirty="0" smtClean="0"/>
              <a:t>alert(“</a:t>
            </a:r>
            <a:r>
              <a:rPr lang="ru-RU" sz="3200" b="1" dirty="0" smtClean="0"/>
              <a:t>Сообщение для пользователя</a:t>
            </a:r>
            <a:r>
              <a:rPr lang="en-US" sz="3200" b="1" dirty="0" smtClean="0"/>
              <a:t>”</a:t>
            </a:r>
            <a:r>
              <a:rPr lang="ru-RU" sz="3200" b="1" dirty="0" smtClean="0"/>
              <a:t>)</a:t>
            </a:r>
            <a:r>
              <a:rPr lang="en-US" sz="3200" b="1" dirty="0" smtClean="0"/>
              <a:t>;</a:t>
            </a:r>
            <a:endParaRPr kumimoji="0" lang="ru-RU" sz="32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6109" y="3343924"/>
            <a:ext cx="8444363" cy="267765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ru-RU" sz="2400" dirty="0" smtClean="0"/>
              <a:t>Функция </a:t>
            </a:r>
            <a:r>
              <a:rPr lang="en-US" sz="2400" b="1" dirty="0" smtClean="0"/>
              <a:t>prompt</a:t>
            </a:r>
            <a:r>
              <a:rPr lang="ru-RU" sz="2400" b="1" dirty="0" smtClean="0"/>
              <a:t>(</a:t>
            </a:r>
            <a:r>
              <a:rPr lang="en-US" sz="2400" b="1" dirty="0" smtClean="0"/>
              <a:t>title, default</a:t>
            </a:r>
            <a:r>
              <a:rPr lang="ru-RU" sz="2400" b="1" dirty="0" smtClean="0"/>
              <a:t>)</a:t>
            </a:r>
            <a:r>
              <a:rPr lang="en-US" sz="2400" dirty="0" smtClean="0"/>
              <a:t>  </a:t>
            </a:r>
            <a:r>
              <a:rPr lang="ru-RU" sz="2400" dirty="0" smtClean="0"/>
              <a:t>выводит модальное окно с заголовком </a:t>
            </a:r>
            <a:r>
              <a:rPr lang="en-US" sz="2400" dirty="0" smtClean="0"/>
              <a:t>title</a:t>
            </a:r>
            <a:r>
              <a:rPr lang="ru-RU" sz="2400" dirty="0" smtClean="0"/>
              <a:t>, полем</a:t>
            </a:r>
            <a:r>
              <a:rPr lang="en-US" sz="2400" dirty="0" smtClean="0"/>
              <a:t> </a:t>
            </a:r>
            <a:r>
              <a:rPr lang="ru-RU" sz="2400" dirty="0" smtClean="0"/>
              <a:t>для ввода текста, заполненным строкой по умолчанию </a:t>
            </a:r>
            <a:r>
              <a:rPr lang="en-US" sz="2400" dirty="0" smtClean="0"/>
              <a:t>default </a:t>
            </a:r>
            <a:r>
              <a:rPr lang="ru-RU" sz="2400" dirty="0" smtClean="0"/>
              <a:t>и кнопками </a:t>
            </a:r>
            <a:r>
              <a:rPr lang="en-US" sz="2400" dirty="0" smtClean="0"/>
              <a:t>OK/CANCEL. </a:t>
            </a:r>
            <a:r>
              <a:rPr lang="ru-RU" sz="2400" dirty="0" smtClean="0"/>
              <a:t>Пользователь должен либо что-то ввести и нажать OK, либо отменить ввод кликом на CANCEL или нажатием ESC на клавиатуре.</a:t>
            </a:r>
            <a:r>
              <a:rPr lang="en-US" sz="2400" dirty="0" smtClean="0"/>
              <a:t> </a:t>
            </a:r>
            <a:r>
              <a:rPr lang="ru-RU" sz="2400" b="1" dirty="0" smtClean="0"/>
              <a:t>Вызов </a:t>
            </a:r>
            <a:r>
              <a:rPr lang="ru-RU" sz="2400" b="1" dirty="0" err="1" smtClean="0"/>
              <a:t>prompt</a:t>
            </a:r>
            <a:r>
              <a:rPr lang="ru-RU" sz="2400" b="1" dirty="0" smtClean="0"/>
              <a:t> возвращает то, что ввел посетитель - строку или специальное значение </a:t>
            </a:r>
            <a:r>
              <a:rPr lang="ru-RU" sz="2400" b="1" dirty="0" err="1" smtClean="0"/>
              <a:t>null</a:t>
            </a:r>
            <a:r>
              <a:rPr lang="ru-RU" sz="2400" b="1" dirty="0" smtClean="0"/>
              <a:t>, если ввод отменен.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3803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Объявление стилей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 l="30712" t="50941" r="21448" b="44629"/>
          <a:stretch>
            <a:fillRect/>
          </a:stretch>
        </p:blipFill>
        <p:spPr bwMode="auto">
          <a:xfrm>
            <a:off x="179004" y="2564904"/>
            <a:ext cx="8748972" cy="64807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8" name="TextBox 7"/>
          <p:cNvSpPr txBox="1"/>
          <p:nvPr/>
        </p:nvSpPr>
        <p:spPr>
          <a:xfrm>
            <a:off x="2771800" y="1084094"/>
            <a:ext cx="3086229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Внешнее объявление стилей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395536" y="1628800"/>
            <a:ext cx="853244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Для того, чтобы подключить внешний файл стилей необходимо в секции </a:t>
            </a:r>
            <a:r>
              <a:rPr lang="ru-RU" dirty="0" err="1" smtClean="0"/>
              <a:t>head</a:t>
            </a:r>
            <a:r>
              <a:rPr lang="ru-RU" dirty="0" smtClean="0"/>
              <a:t> каждой страницы </a:t>
            </a:r>
            <a:r>
              <a:rPr lang="ru-RU" dirty="0" err="1" smtClean="0"/>
              <a:t>веб-сайта</a:t>
            </a:r>
            <a:r>
              <a:rPr lang="ru-RU" dirty="0" smtClean="0"/>
              <a:t> указать ссылку на него с помощью элемента </a:t>
            </a:r>
            <a:r>
              <a:rPr lang="ru-RU" b="1" dirty="0" smtClean="0"/>
              <a:t>&lt;</a:t>
            </a:r>
            <a:r>
              <a:rPr lang="ru-RU" b="1" dirty="0" err="1" smtClean="0"/>
              <a:t>link</a:t>
            </a:r>
            <a:r>
              <a:rPr lang="ru-RU" b="1" dirty="0" smtClean="0"/>
              <a:t>&gt;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2771800" y="3582308"/>
            <a:ext cx="3358740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Внутреннее объявление стилей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251520" y="4149080"/>
            <a:ext cx="8532440" cy="64633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dirty="0" smtClean="0"/>
              <a:t>Внутреннее объявление стилей используются в случаях, когда стиль нужно задать только для одного отдельного HTML документа.</a:t>
            </a:r>
            <a:endParaRPr lang="ru-RU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 l="30712" t="59347" r="54523" b="29579"/>
          <a:stretch>
            <a:fillRect/>
          </a:stretch>
        </p:blipFill>
        <p:spPr bwMode="auto">
          <a:xfrm>
            <a:off x="3217736" y="5013176"/>
            <a:ext cx="2640293" cy="158417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14275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Строковое объявление стилей. Приоритет загрузки стилей</a:t>
            </a:r>
            <a:endParaRPr lang="en-US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179004" y="1196752"/>
            <a:ext cx="8748972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dirty="0" smtClean="0"/>
              <a:t>Строковое объявление стилей используется в случаях, когда необходимо оформить только один определенный элемент в HTML документе. Для того, чтобы оформить элементы этим способом Вы должны воспользоваться атрибутом </a:t>
            </a:r>
            <a:r>
              <a:rPr lang="ru-RU" dirty="0" err="1" smtClean="0"/>
              <a:t>style</a:t>
            </a:r>
            <a:r>
              <a:rPr lang="ru-RU" dirty="0" smtClean="0"/>
              <a:t> соответствующего элемента. Атрибут </a:t>
            </a:r>
            <a:r>
              <a:rPr lang="ru-RU" dirty="0" err="1" smtClean="0"/>
              <a:t>style</a:t>
            </a:r>
            <a:r>
              <a:rPr lang="ru-RU" dirty="0" smtClean="0"/>
              <a:t> может содержать любые CSS свойства.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 l="30712" t="60617" r="29126" b="37168"/>
          <a:stretch>
            <a:fillRect/>
          </a:stretch>
        </p:blipFill>
        <p:spPr bwMode="auto">
          <a:xfrm>
            <a:off x="395536" y="2636912"/>
            <a:ext cx="8160907" cy="36004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TextBox 11"/>
          <p:cNvSpPr txBox="1"/>
          <p:nvPr/>
        </p:nvSpPr>
        <p:spPr>
          <a:xfrm>
            <a:off x="3275856" y="3316342"/>
            <a:ext cx="1982787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ru-RU" b="1" dirty="0" smtClean="0">
                <a:solidFill>
                  <a:srgbClr val="FF0000"/>
                </a:solidFill>
              </a:rPr>
              <a:t>Приоритет стилей</a:t>
            </a:r>
            <a:endParaRPr lang="ru-RU" b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51520" y="3933056"/>
            <a:ext cx="8676456" cy="258532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b="1" u="sng" dirty="0" smtClean="0"/>
              <a:t>Стили подключенные разным способом имеют разный приоритет:</a:t>
            </a:r>
          </a:p>
          <a:p>
            <a:pPr>
              <a:buFont typeface="Arial" pitchFamily="34" charset="0"/>
              <a:buChar char="•"/>
            </a:pPr>
            <a:endParaRPr lang="ru-RU" b="1" i="1" dirty="0" smtClean="0">
              <a:solidFill>
                <a:srgbClr val="C00000"/>
              </a:solidFill>
            </a:endParaRPr>
          </a:p>
          <a:p>
            <a:pPr lvl="7">
              <a:buFont typeface="Arial" pitchFamily="34" charset="0"/>
              <a:buChar char="•"/>
            </a:pPr>
            <a:r>
              <a:rPr lang="ru-RU" b="1" i="1" dirty="0" smtClean="0">
                <a:solidFill>
                  <a:srgbClr val="C00000"/>
                </a:solidFill>
              </a:rPr>
              <a:t>Внешние стили: 1</a:t>
            </a:r>
          </a:p>
          <a:p>
            <a:pPr lvl="7">
              <a:buFont typeface="Arial" pitchFamily="34" charset="0"/>
              <a:buChar char="•"/>
            </a:pPr>
            <a:r>
              <a:rPr lang="ru-RU" b="1" i="1" dirty="0" smtClean="0">
                <a:solidFill>
                  <a:srgbClr val="C00000"/>
                </a:solidFill>
              </a:rPr>
              <a:t>Внутренние стили: 2</a:t>
            </a:r>
          </a:p>
          <a:p>
            <a:pPr lvl="7">
              <a:buFont typeface="Arial" pitchFamily="34" charset="0"/>
              <a:buChar char="•"/>
            </a:pPr>
            <a:r>
              <a:rPr lang="ru-RU" b="1" i="1" dirty="0" smtClean="0">
                <a:solidFill>
                  <a:srgbClr val="C00000"/>
                </a:solidFill>
              </a:rPr>
              <a:t>Строковые стили: 3</a:t>
            </a:r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Если один HTML документ имеет несколько стилей </a:t>
            </a:r>
            <a:r>
              <a:rPr lang="ru-RU" dirty="0" err="1" smtClean="0"/>
              <a:t>подлюченных</a:t>
            </a:r>
            <a:r>
              <a:rPr lang="ru-RU" dirty="0" smtClean="0"/>
              <a:t> разным способом и в них заданы разные свойства оформления для одного и того же элемента, то в итоге элемент будет оформлен согласно содержимому стиля с более высоким приоритетом.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5651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синтаксис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70000"/>
              </a:lnSpc>
            </a:pPr>
            <a:r>
              <a:rPr lang="ru-RU" sz="1600" dirty="0" smtClean="0"/>
              <a:t>Таблицы стилей состоят из набора </a:t>
            </a:r>
            <a:r>
              <a:rPr lang="ru-RU" sz="1600" b="1" dirty="0" smtClean="0"/>
              <a:t>правил (1)</a:t>
            </a:r>
            <a:r>
              <a:rPr lang="ru-RU" sz="1600" dirty="0" smtClean="0"/>
              <a:t>. Каждое правило состоит из одного или нескольких </a:t>
            </a:r>
            <a:r>
              <a:rPr lang="ru-RU" sz="1600" b="1" dirty="0" smtClean="0"/>
              <a:t>селекторов(3)</a:t>
            </a:r>
            <a:r>
              <a:rPr lang="ru-RU" sz="1600" dirty="0" smtClean="0"/>
              <a:t> и </a:t>
            </a:r>
            <a:r>
              <a:rPr lang="ru-RU" sz="1600" b="1" dirty="0" smtClean="0"/>
              <a:t>блока определения(2)</a:t>
            </a:r>
            <a:r>
              <a:rPr lang="ru-RU" sz="1600" dirty="0" smtClean="0"/>
              <a:t>, выделяющегося фигурными скобками. Блок определения может содержать одно или несколько </a:t>
            </a:r>
            <a:r>
              <a:rPr lang="ru-RU" sz="1600" b="1" dirty="0" smtClean="0"/>
              <a:t>свойств(4)</a:t>
            </a:r>
            <a:r>
              <a:rPr lang="ru-RU" sz="1600" dirty="0" smtClean="0"/>
              <a:t> отделенных точкой с запятой (;) (после последнего свойства точка с запятой необязательна). Каждое свойство должно иметь </a:t>
            </a:r>
            <a:r>
              <a:rPr lang="ru-RU" sz="1600" b="1" dirty="0" smtClean="0"/>
              <a:t>значение(5)</a:t>
            </a:r>
            <a:r>
              <a:rPr lang="ru-RU" sz="1600" dirty="0" smtClean="0"/>
              <a:t>отделенное двоеточием (:). В CSS комментарии начинаются с "/*", и заканчиваются </a:t>
            </a:r>
            <a:r>
              <a:rPr lang="en-US" sz="1600" dirty="0" smtClean="0"/>
              <a:t>“</a:t>
            </a:r>
            <a:r>
              <a:rPr lang="ru-RU" sz="1600" dirty="0" smtClean="0"/>
              <a:t>*/</a:t>
            </a:r>
            <a:r>
              <a:rPr lang="en-US" sz="1600" dirty="0" smtClean="0"/>
              <a:t>”</a:t>
            </a:r>
            <a:endParaRPr lang="ru-RU" sz="1600" dirty="0"/>
          </a:p>
        </p:txBody>
      </p:sp>
      <p:pic>
        <p:nvPicPr>
          <p:cNvPr id="4098" name="Picture 2" descr="CSS синтакси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933057"/>
            <a:ext cx="5691438" cy="2736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838898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CSS</a:t>
            </a:r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синтаксис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244827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pPr algn="just">
              <a:lnSpc>
                <a:spcPct val="170000"/>
              </a:lnSpc>
            </a:pPr>
            <a:r>
              <a:rPr lang="ru-RU" sz="1600" dirty="0" smtClean="0"/>
              <a:t>Таблицы стилей состоят из набора </a:t>
            </a:r>
            <a:r>
              <a:rPr lang="ru-RU" sz="1600" b="1" dirty="0" smtClean="0"/>
              <a:t>правил (1)</a:t>
            </a:r>
            <a:r>
              <a:rPr lang="ru-RU" sz="1600" dirty="0" smtClean="0"/>
              <a:t>. Каждое правило состоит из одного или нескольких </a:t>
            </a:r>
            <a:r>
              <a:rPr lang="ru-RU" sz="1600" b="1" dirty="0" smtClean="0"/>
              <a:t>селекторов(3)</a:t>
            </a:r>
            <a:r>
              <a:rPr lang="ru-RU" sz="1600" dirty="0" smtClean="0"/>
              <a:t> и </a:t>
            </a:r>
            <a:r>
              <a:rPr lang="ru-RU" sz="1600" b="1" dirty="0" smtClean="0"/>
              <a:t>блока определения(2)</a:t>
            </a:r>
            <a:r>
              <a:rPr lang="ru-RU" sz="1600" dirty="0" smtClean="0"/>
              <a:t>, выделяющегося фигурными скобками. Блок определения может содержать одно или несколько </a:t>
            </a:r>
            <a:r>
              <a:rPr lang="ru-RU" sz="1600" b="1" dirty="0" smtClean="0"/>
              <a:t>свойств(4)</a:t>
            </a:r>
            <a:r>
              <a:rPr lang="ru-RU" sz="1600" dirty="0" smtClean="0"/>
              <a:t> отделенных точкой с запятой (;) (после последнего свойства точка с запятой необязательна). Каждое свойство должно иметь </a:t>
            </a:r>
            <a:r>
              <a:rPr lang="ru-RU" sz="1600" b="1" dirty="0" smtClean="0"/>
              <a:t>значение(5)</a:t>
            </a:r>
            <a:r>
              <a:rPr lang="ru-RU" sz="1600" dirty="0" smtClean="0"/>
              <a:t>отделенное двоеточием (:). В CSS комментарии начинаются с "/*", и заканчиваются </a:t>
            </a:r>
            <a:r>
              <a:rPr lang="en-US" sz="1600" dirty="0" smtClean="0"/>
              <a:t>“</a:t>
            </a:r>
            <a:r>
              <a:rPr lang="ru-RU" sz="1600" dirty="0" smtClean="0"/>
              <a:t>*/</a:t>
            </a:r>
            <a:r>
              <a:rPr lang="en-US" sz="1600" dirty="0" smtClean="0"/>
              <a:t>”</a:t>
            </a:r>
            <a:endParaRPr lang="ru-RU" sz="1600" dirty="0"/>
          </a:p>
        </p:txBody>
      </p:sp>
      <p:pic>
        <p:nvPicPr>
          <p:cNvPr id="4098" name="Picture 2" descr="CSS синтаксис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35696" y="3933057"/>
            <a:ext cx="5691438" cy="27363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32499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Селекторы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50405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ru-RU" sz="1500" dirty="0" smtClean="0"/>
              <a:t>С помощью селекторов Вы можете выбирать элементы на странице, которые хотите оформить. </a:t>
            </a:r>
          </a:p>
          <a:p>
            <a:pPr algn="ctr"/>
            <a:r>
              <a:rPr lang="ru-RU" sz="1600" b="1" u="sng" dirty="0" smtClean="0">
                <a:solidFill>
                  <a:srgbClr val="C00000"/>
                </a:solidFill>
              </a:rPr>
              <a:t>Селекторы тэгов</a:t>
            </a:r>
          </a:p>
          <a:p>
            <a:pPr algn="ctr"/>
            <a:r>
              <a:rPr lang="ru-RU" sz="1500" dirty="0" smtClean="0"/>
              <a:t>Вы можете выбирать элементы на странице для оформления по названию тэга.</a:t>
            </a:r>
            <a:endParaRPr lang="ru-RU" sz="1500" b="1" dirty="0" smtClean="0">
              <a:solidFill>
                <a:srgbClr val="C00000"/>
              </a:solidFill>
            </a:endParaRPr>
          </a:p>
          <a:p>
            <a:endParaRPr lang="ru-RU" sz="1600" dirty="0" smtClean="0"/>
          </a:p>
          <a:p>
            <a:pPr algn="ctr">
              <a:lnSpc>
                <a:spcPct val="250000"/>
              </a:lnSpc>
            </a:pPr>
            <a:r>
              <a:rPr lang="ru-RU" sz="1600" b="1" u="sng" dirty="0" smtClean="0">
                <a:solidFill>
                  <a:srgbClr val="C00000"/>
                </a:solidFill>
              </a:rPr>
              <a:t>Селектор </a:t>
            </a:r>
            <a:r>
              <a:rPr lang="en-US" sz="1600" b="1" u="sng" dirty="0" smtClean="0">
                <a:solidFill>
                  <a:srgbClr val="C00000"/>
                </a:solidFill>
              </a:rPr>
              <a:t>id</a:t>
            </a:r>
            <a:endParaRPr lang="ru-RU" sz="1600" b="1" u="sng" dirty="0" smtClean="0">
              <a:solidFill>
                <a:srgbClr val="C00000"/>
              </a:solidFill>
            </a:endParaRPr>
          </a:p>
          <a:p>
            <a:pPr algn="just"/>
            <a:r>
              <a:rPr lang="ru-RU" sz="1600" dirty="0" smtClean="0"/>
              <a:t>Данный вид селекторов позволяет производить более точную выборку и используется, когда необходимо выбрать только один определенный элемент на странице, с предварительно заданным идентификатором. Идентификатор для элемента задается с помощью атрибута </a:t>
            </a:r>
            <a:r>
              <a:rPr lang="ru-RU" sz="1600" dirty="0" err="1" smtClean="0"/>
              <a:t>id</a:t>
            </a:r>
            <a:r>
              <a:rPr lang="ru-RU" sz="1600" dirty="0" smtClean="0"/>
              <a:t> </a:t>
            </a:r>
            <a:r>
              <a:rPr lang="ru-RU" sz="1600" b="1" dirty="0" smtClean="0">
                <a:solidFill>
                  <a:srgbClr val="FF0000"/>
                </a:solidFill>
              </a:rPr>
              <a:t>(&lt;</a:t>
            </a:r>
            <a:r>
              <a:rPr lang="ru-RU" sz="1600" b="1" dirty="0" err="1" smtClean="0">
                <a:solidFill>
                  <a:srgbClr val="FF0000"/>
                </a:solidFill>
              </a:rPr>
              <a:t>p</a:t>
            </a:r>
            <a:r>
              <a:rPr lang="ru-RU" sz="1600" b="1" dirty="0" smtClean="0">
                <a:solidFill>
                  <a:srgbClr val="FF0000"/>
                </a:solidFill>
              </a:rPr>
              <a:t> </a:t>
            </a:r>
            <a:r>
              <a:rPr lang="ru-RU" sz="1600" b="1" dirty="0" err="1" smtClean="0">
                <a:solidFill>
                  <a:srgbClr val="FF0000"/>
                </a:solidFill>
              </a:rPr>
              <a:t>id=</a:t>
            </a:r>
            <a:r>
              <a:rPr lang="ru-RU" sz="1600" b="1" dirty="0" smtClean="0">
                <a:solidFill>
                  <a:srgbClr val="FF0000"/>
                </a:solidFill>
              </a:rPr>
              <a:t>"идентификатор"&gt;текст&lt;/</a:t>
            </a:r>
            <a:r>
              <a:rPr lang="ru-RU" sz="1600" b="1" dirty="0" err="1" smtClean="0">
                <a:solidFill>
                  <a:srgbClr val="FF0000"/>
                </a:solidFill>
              </a:rPr>
              <a:t>p</a:t>
            </a:r>
            <a:r>
              <a:rPr lang="ru-RU" sz="1600" b="1" dirty="0" smtClean="0">
                <a:solidFill>
                  <a:srgbClr val="FF0000"/>
                </a:solidFill>
              </a:rPr>
              <a:t>&gt;</a:t>
            </a:r>
            <a:r>
              <a:rPr lang="ru-RU" sz="1600" dirty="0" smtClean="0"/>
              <a:t>).</a:t>
            </a:r>
          </a:p>
          <a:p>
            <a:pPr algn="just"/>
            <a:r>
              <a:rPr lang="ru-RU" sz="1600" dirty="0" smtClean="0"/>
              <a:t>Для того, чтобы затем оформить данный элемент необходимо обратиться к идентификатору в таблицах стилей добавив перед ним символ "#" </a:t>
            </a:r>
            <a:r>
              <a:rPr lang="ru-RU" sz="1600" b="1" dirty="0" smtClean="0">
                <a:solidFill>
                  <a:srgbClr val="FF0000"/>
                </a:solidFill>
              </a:rPr>
              <a:t>(#идентификатор {</a:t>
            </a:r>
            <a:r>
              <a:rPr lang="ru-RU" sz="1600" b="1" dirty="0" err="1" smtClean="0">
                <a:solidFill>
                  <a:srgbClr val="FF0000"/>
                </a:solidFill>
              </a:rPr>
              <a:t>color:red</a:t>
            </a:r>
            <a:r>
              <a:rPr lang="ru-RU" sz="1600" b="1" dirty="0" smtClean="0">
                <a:solidFill>
                  <a:srgbClr val="FF0000"/>
                </a:solidFill>
              </a:rPr>
              <a:t>}</a:t>
            </a:r>
            <a:r>
              <a:rPr lang="ru-RU" sz="1600" dirty="0" smtClean="0"/>
              <a:t>).</a:t>
            </a:r>
          </a:p>
          <a:p>
            <a:pPr algn="ctr"/>
            <a:endParaRPr lang="ru-RU" sz="1600" b="1" u="sng" dirty="0" smtClean="0">
              <a:solidFill>
                <a:srgbClr val="C00000"/>
              </a:solidFill>
            </a:endParaRPr>
          </a:p>
          <a:p>
            <a:pPr algn="ctr"/>
            <a:r>
              <a:rPr lang="ru-RU" sz="1600" b="1" u="sng" dirty="0" smtClean="0">
                <a:solidFill>
                  <a:srgbClr val="C00000"/>
                </a:solidFill>
              </a:rPr>
              <a:t>Селектор </a:t>
            </a:r>
            <a:r>
              <a:rPr lang="en-US" sz="1600" b="1" u="sng" dirty="0" smtClean="0">
                <a:solidFill>
                  <a:srgbClr val="C00000"/>
                </a:solidFill>
              </a:rPr>
              <a:t>class</a:t>
            </a:r>
            <a:endParaRPr lang="ru-RU" sz="1600" b="1" u="sng" dirty="0" smtClean="0">
              <a:solidFill>
                <a:srgbClr val="C00000"/>
              </a:solidFill>
            </a:endParaRPr>
          </a:p>
          <a:p>
            <a:pPr algn="just"/>
            <a:r>
              <a:rPr lang="ru-RU" sz="1500" dirty="0" smtClean="0"/>
              <a:t>Данный вид селекторов позволяет выбирать для оформления не единственный элемент, а группу элементов. С помощью атрибута </a:t>
            </a:r>
            <a:r>
              <a:rPr lang="ru-RU" sz="1500" dirty="0" err="1" smtClean="0"/>
              <a:t>class</a:t>
            </a:r>
            <a:r>
              <a:rPr lang="ru-RU" sz="1500" dirty="0" smtClean="0"/>
              <a:t> можно задать, что элемент относится к группе</a:t>
            </a:r>
          </a:p>
          <a:p>
            <a:pPr algn="just"/>
            <a:r>
              <a:rPr lang="ru-RU" sz="1500" dirty="0" smtClean="0"/>
              <a:t>(</a:t>
            </a:r>
            <a:r>
              <a:rPr lang="ru-RU" sz="1500" b="1" dirty="0" smtClean="0">
                <a:solidFill>
                  <a:srgbClr val="FF0000"/>
                </a:solidFill>
              </a:rPr>
              <a:t>&lt;</a:t>
            </a:r>
            <a:r>
              <a:rPr lang="ru-RU" sz="1500" b="1" dirty="0" err="1" smtClean="0">
                <a:solidFill>
                  <a:srgbClr val="FF0000"/>
                </a:solidFill>
              </a:rPr>
              <a:t>p</a:t>
            </a:r>
            <a:r>
              <a:rPr lang="ru-RU" sz="1500" b="1" dirty="0" smtClean="0">
                <a:solidFill>
                  <a:srgbClr val="FF0000"/>
                </a:solidFill>
              </a:rPr>
              <a:t> </a:t>
            </a:r>
            <a:r>
              <a:rPr lang="ru-RU" sz="1500" b="1" dirty="0" err="1" smtClean="0">
                <a:solidFill>
                  <a:srgbClr val="FF0000"/>
                </a:solidFill>
              </a:rPr>
              <a:t>class=</a:t>
            </a:r>
            <a:r>
              <a:rPr lang="ru-RU" sz="1500" b="1" dirty="0" smtClean="0">
                <a:solidFill>
                  <a:srgbClr val="FF0000"/>
                </a:solidFill>
              </a:rPr>
              <a:t>"</a:t>
            </a:r>
            <a:r>
              <a:rPr lang="ru-RU" sz="1500" b="1" dirty="0" err="1" smtClean="0">
                <a:solidFill>
                  <a:srgbClr val="FF0000"/>
                </a:solidFill>
              </a:rPr>
              <a:t>имя_группы</a:t>
            </a:r>
            <a:r>
              <a:rPr lang="ru-RU" sz="1500" b="1" dirty="0" smtClean="0">
                <a:solidFill>
                  <a:srgbClr val="FF0000"/>
                </a:solidFill>
              </a:rPr>
              <a:t>"&gt;текст&lt;/</a:t>
            </a:r>
            <a:r>
              <a:rPr lang="ru-RU" sz="1500" b="1" dirty="0" err="1" smtClean="0">
                <a:solidFill>
                  <a:srgbClr val="FF0000"/>
                </a:solidFill>
              </a:rPr>
              <a:t>p</a:t>
            </a:r>
            <a:r>
              <a:rPr lang="ru-RU" sz="1500" b="1" dirty="0" smtClean="0">
                <a:solidFill>
                  <a:srgbClr val="FF0000"/>
                </a:solidFill>
              </a:rPr>
              <a:t>&gt;</a:t>
            </a:r>
            <a:r>
              <a:rPr lang="ru-RU" sz="1500" dirty="0" smtClean="0"/>
              <a:t>). Для того, чтобы затем оформить эту группу необходимо в таблицах стилей обратится к имени группы добавив перед ней символ "</a:t>
            </a:r>
            <a:r>
              <a:rPr lang="ru-RU" sz="1500" b="1" dirty="0" smtClean="0">
                <a:solidFill>
                  <a:srgbClr val="FF0000"/>
                </a:solidFill>
              </a:rPr>
              <a:t>.</a:t>
            </a:r>
            <a:r>
              <a:rPr lang="ru-RU" sz="1500" dirty="0" smtClean="0"/>
              <a:t>“</a:t>
            </a:r>
            <a:r>
              <a:rPr lang="en-US" sz="1500" dirty="0" smtClean="0"/>
              <a:t>:</a:t>
            </a:r>
            <a:r>
              <a:rPr lang="ru-RU" sz="1500" dirty="0" smtClean="0"/>
              <a:t> </a:t>
            </a:r>
            <a:endParaRPr lang="en-US" sz="1500" dirty="0" smtClean="0"/>
          </a:p>
          <a:p>
            <a:pPr algn="ctr"/>
            <a:r>
              <a:rPr lang="ru-RU" sz="1500" b="1" dirty="0" smtClean="0">
                <a:solidFill>
                  <a:srgbClr val="FF0000"/>
                </a:solidFill>
              </a:rPr>
              <a:t>.</a:t>
            </a:r>
            <a:r>
              <a:rPr lang="ru-RU" sz="1500" b="1" dirty="0" err="1" smtClean="0">
                <a:solidFill>
                  <a:srgbClr val="FF0000"/>
                </a:solidFill>
              </a:rPr>
              <a:t>имя_группы</a:t>
            </a:r>
            <a:r>
              <a:rPr lang="ru-RU" sz="1500" b="1" dirty="0" smtClean="0">
                <a:solidFill>
                  <a:srgbClr val="FF0000"/>
                </a:solidFill>
              </a:rPr>
              <a:t> {</a:t>
            </a:r>
            <a:r>
              <a:rPr lang="ru-RU" sz="1500" b="1" dirty="0" err="1" smtClean="0">
                <a:solidFill>
                  <a:srgbClr val="FF0000"/>
                </a:solidFill>
              </a:rPr>
              <a:t>color:red</a:t>
            </a:r>
            <a:r>
              <a:rPr lang="ru-RU" sz="1500" b="1" dirty="0" smtClean="0">
                <a:solidFill>
                  <a:srgbClr val="FF0000"/>
                </a:solidFill>
              </a:rPr>
              <a:t>}</a:t>
            </a:r>
          </a:p>
          <a:p>
            <a:pPr algn="ctr"/>
            <a:endParaRPr lang="en-US" sz="1600" b="1" u="sng" dirty="0" smtClean="0">
              <a:solidFill>
                <a:srgbClr val="C00000"/>
              </a:solidFill>
            </a:endParaRPr>
          </a:p>
          <a:p>
            <a:pPr algn="just"/>
            <a:endParaRPr lang="ru-RU" sz="1600" dirty="0" smtClean="0"/>
          </a:p>
          <a:p>
            <a:pPr algn="ctr"/>
            <a:endParaRPr lang="ru-RU" sz="1600" dirty="0"/>
          </a:p>
        </p:txBody>
      </p:sp>
      <p:sp>
        <p:nvSpPr>
          <p:cNvPr id="41985" name="Rectangle 1"/>
          <p:cNvSpPr>
            <a:spLocks noChangeArrowheads="1"/>
          </p:cNvSpPr>
          <p:nvPr/>
        </p:nvSpPr>
        <p:spPr bwMode="auto">
          <a:xfrm>
            <a:off x="3203848" y="2212060"/>
            <a:ext cx="3240360" cy="36322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39675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p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{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color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: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green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h2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{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color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:</a:t>
            </a:r>
            <a:r>
              <a:rPr kumimoji="0" lang="ru-RU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red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;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rgbClr val="666600"/>
                </a:solidFill>
                <a:effectLst/>
                <a:latin typeface="+mj-lt"/>
              </a:rPr>
              <a:t>}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000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11560" y="476672"/>
            <a:ext cx="82089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 smtClean="0">
                <a:solidFill>
                  <a:srgbClr val="773FA9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Цвет элемента</a:t>
            </a:r>
            <a:endParaRPr lang="en-US" sz="2000" b="1" dirty="0" smtClean="0">
              <a:solidFill>
                <a:srgbClr val="773FA9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5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20000"/>
          <a:stretch>
            <a:fillRect/>
          </a:stretch>
        </p:blipFill>
        <p:spPr>
          <a:xfrm>
            <a:off x="0" y="0"/>
            <a:ext cx="9144000" cy="304800"/>
          </a:xfrm>
          <a:prstGeom prst="rect">
            <a:avLst/>
          </a:prstGeom>
        </p:spPr>
      </p:pic>
      <p:sp>
        <p:nvSpPr>
          <p:cNvPr id="7" name="Line 13"/>
          <p:cNvSpPr>
            <a:spLocks noChangeShapeType="1"/>
          </p:cNvSpPr>
          <p:nvPr/>
        </p:nvSpPr>
        <p:spPr bwMode="auto">
          <a:xfrm flipV="1">
            <a:off x="251520" y="908720"/>
            <a:ext cx="8676456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" name="Содержимое 2"/>
          <p:cNvSpPr txBox="1">
            <a:spLocks/>
          </p:cNvSpPr>
          <p:nvPr/>
        </p:nvSpPr>
        <p:spPr>
          <a:xfrm>
            <a:off x="467544" y="1340768"/>
            <a:ext cx="8229600" cy="14401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/>
          <a:p>
            <a:r>
              <a:rPr lang="ru-RU" sz="1600" b="1" dirty="0" smtClean="0">
                <a:solidFill>
                  <a:schemeClr val="tx1"/>
                </a:solidFill>
              </a:rPr>
              <a:t>С помощью CSS свойства </a:t>
            </a:r>
            <a:r>
              <a:rPr lang="ru-RU" sz="1600" b="1" dirty="0" err="1" smtClean="0">
                <a:solidFill>
                  <a:srgbClr val="FF0000"/>
                </a:solidFill>
              </a:rPr>
              <a:t>color</a:t>
            </a:r>
            <a:r>
              <a:rPr lang="ru-RU" sz="1600" b="1" dirty="0" smtClean="0">
                <a:solidFill>
                  <a:schemeClr val="tx1"/>
                </a:solidFill>
              </a:rPr>
              <a:t> Вы можете изменять цвет текста HTML элементов.</a:t>
            </a:r>
          </a:p>
          <a:p>
            <a:r>
              <a:rPr lang="ru-RU" sz="1600" dirty="0" smtClean="0"/>
              <a:t>Цвет может быть задан следующими способами: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solidFill>
                  <a:srgbClr val="0070C0"/>
                </a:solidFill>
              </a:rPr>
              <a:t>С помощью названия цвета </a:t>
            </a:r>
            <a:r>
              <a:rPr lang="ru-RU" sz="1600" b="1" dirty="0" smtClean="0">
                <a:solidFill>
                  <a:srgbClr val="00B050"/>
                </a:solidFill>
              </a:rPr>
              <a:t>(например '</a:t>
            </a:r>
            <a:r>
              <a:rPr lang="ru-RU" sz="1600" b="1" dirty="0" err="1" smtClean="0">
                <a:solidFill>
                  <a:srgbClr val="00B050"/>
                </a:solidFill>
              </a:rPr>
              <a:t>red</a:t>
            </a:r>
            <a:r>
              <a:rPr lang="ru-RU" sz="1600" b="1" dirty="0" smtClean="0">
                <a:solidFill>
                  <a:srgbClr val="00B050"/>
                </a:solidFill>
              </a:rPr>
              <a:t>' задаст красный цвет);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solidFill>
                  <a:srgbClr val="0070C0"/>
                </a:solidFill>
              </a:rPr>
              <a:t>С помощью RGB значения </a:t>
            </a:r>
            <a:r>
              <a:rPr lang="ru-RU" sz="1600" b="1" dirty="0" smtClean="0">
                <a:solidFill>
                  <a:srgbClr val="00B050"/>
                </a:solidFill>
              </a:rPr>
              <a:t>(например '</a:t>
            </a:r>
            <a:r>
              <a:rPr lang="ru-RU" sz="1600" b="1" dirty="0" err="1" smtClean="0">
                <a:solidFill>
                  <a:srgbClr val="00B050"/>
                </a:solidFill>
              </a:rPr>
              <a:t>rgb</a:t>
            </a:r>
            <a:r>
              <a:rPr lang="ru-RU" sz="1600" b="1" dirty="0" smtClean="0">
                <a:solidFill>
                  <a:srgbClr val="00B050"/>
                </a:solidFill>
              </a:rPr>
              <a:t>(255,255,255)' задаст белый цвет);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1600" b="1" dirty="0" smtClean="0">
                <a:solidFill>
                  <a:srgbClr val="0070C0"/>
                </a:solidFill>
              </a:rPr>
              <a:t>С помощью шестнадцатеричного значения </a:t>
            </a:r>
            <a:r>
              <a:rPr lang="ru-RU" sz="1600" b="1" dirty="0" smtClean="0">
                <a:solidFill>
                  <a:srgbClr val="00B050"/>
                </a:solidFill>
              </a:rPr>
              <a:t>(например '#00ff</a:t>
            </a:r>
            <a:r>
              <a:rPr lang="en-US" sz="1600" b="1" dirty="0" smtClean="0">
                <a:solidFill>
                  <a:srgbClr val="00B050"/>
                </a:solidFill>
              </a:rPr>
              <a:t> </a:t>
            </a:r>
            <a:r>
              <a:rPr lang="ru-RU" sz="1600" b="1" dirty="0" smtClean="0">
                <a:solidFill>
                  <a:srgbClr val="00B050"/>
                </a:solidFill>
              </a:rPr>
              <a:t>' задаст зеленый цвет).</a:t>
            </a:r>
          </a:p>
          <a:p>
            <a:pPr algn="ctr"/>
            <a:endParaRPr lang="ru-RU" sz="1600" dirty="0"/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 cstate="print"/>
          <a:srcRect l="30712" t="50202" r="54523" b="44630"/>
          <a:stretch>
            <a:fillRect/>
          </a:stretch>
        </p:blipFill>
        <p:spPr bwMode="auto">
          <a:xfrm>
            <a:off x="1835696" y="3429000"/>
            <a:ext cx="5400600" cy="15121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97236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6826</TotalTime>
  <Words>954</Words>
  <Application>Microsoft Office PowerPoint</Application>
  <PresentationFormat>Экран (4:3)</PresentationFormat>
  <Paragraphs>166</Paragraphs>
  <Slides>31</Slides>
  <Notes>31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31</vt:i4>
      </vt:variant>
    </vt:vector>
  </HeadingPairs>
  <TitlesOfParts>
    <vt:vector size="38" baseType="lpstr">
      <vt:lpstr>Arial</vt:lpstr>
      <vt:lpstr>Arial Unicode MS</vt:lpstr>
      <vt:lpstr>Calibri</vt:lpstr>
      <vt:lpstr>Lucida Grande</vt:lpstr>
      <vt:lpstr>Times New Roman</vt:lpstr>
      <vt:lpstr>Verdana</vt:lpstr>
      <vt:lpstr>Тема Office</vt:lpstr>
      <vt:lpstr> Урок №19   Тема: Разработка web приложений    Герасименко Сергей Валерьевич  24 марта 2023 г.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Java-1</dc:title>
  <dc:creator>user</dc:creator>
  <cp:lastModifiedBy>Сергей Герасименко</cp:lastModifiedBy>
  <cp:revision>516</cp:revision>
  <dcterms:created xsi:type="dcterms:W3CDTF">2013-08-07T14:23:10Z</dcterms:created>
  <dcterms:modified xsi:type="dcterms:W3CDTF">2023-03-24T18:14:10Z</dcterms:modified>
</cp:coreProperties>
</file>