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59" r:id="rId7"/>
    <p:sldId id="270"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8693B-CB5D-4545-991D-A6B54E913A52}" v="1" dt="2023-02-08T05:48:57.423"/>
    <p1510:client id="{C4820B02-2D8C-4052-81EB-C15D5F521087}" v="12" dt="2023-02-07T17:34:53.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funnisa Shaik[CAPG-101]" userId="S::capgwsb1005@manipalprolearn.co::5f03e837-ec9b-43dd-9b2e-a0a8d545d707" providerId="AD" clId="Web-{17E8693B-CB5D-4545-991D-A6B54E913A52}"/>
    <pc:docChg chg="modSld">
      <pc:chgData name="Sharfunnisa Shaik[CAPG-101]" userId="S::capgwsb1005@manipalprolearn.co::5f03e837-ec9b-43dd-9b2e-a0a8d545d707" providerId="AD" clId="Web-{17E8693B-CB5D-4545-991D-A6B54E913A52}" dt="2023-02-08T05:48:57.423" v="0" actId="1076"/>
      <pc:docMkLst>
        <pc:docMk/>
      </pc:docMkLst>
      <pc:sldChg chg="modSp">
        <pc:chgData name="Sharfunnisa Shaik[CAPG-101]" userId="S::capgwsb1005@manipalprolearn.co::5f03e837-ec9b-43dd-9b2e-a0a8d545d707" providerId="AD" clId="Web-{17E8693B-CB5D-4545-991D-A6B54E913A52}" dt="2023-02-08T05:48:57.423" v="0" actId="1076"/>
        <pc:sldMkLst>
          <pc:docMk/>
          <pc:sldMk cId="2536237681" sldId="270"/>
        </pc:sldMkLst>
        <pc:spChg chg="mod">
          <ac:chgData name="Sharfunnisa Shaik[CAPG-101]" userId="S::capgwsb1005@manipalprolearn.co::5f03e837-ec9b-43dd-9b2e-a0a8d545d707" providerId="AD" clId="Web-{17E8693B-CB5D-4545-991D-A6B54E913A52}" dt="2023-02-08T05:48:57.423" v="0" actId="1076"/>
          <ac:spMkLst>
            <pc:docMk/>
            <pc:sldMk cId="2536237681" sldId="270"/>
            <ac:spMk id="3" creationId="{A05B1296-07F0-0CFF-C222-CAFC65C643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59911E-776A-41F0-999E-BF94C4FF1066}"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97722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9911E-776A-41F0-999E-BF94C4FF1066}"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22218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9911E-776A-41F0-999E-BF94C4FF1066}"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72233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9911E-776A-41F0-999E-BF94C4FF1066}"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10932-137A-4C3E-A231-A1BDD228298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488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9911E-776A-41F0-999E-BF94C4FF1066}"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343790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59911E-776A-41F0-999E-BF94C4FF1066}"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3518704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59911E-776A-41F0-999E-BF94C4FF1066}"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2757705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9911E-776A-41F0-999E-BF94C4FF1066}"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36692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9911E-776A-41F0-999E-BF94C4FF1066}"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361778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9911E-776A-41F0-999E-BF94C4FF1066}"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317786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9911E-776A-41F0-999E-BF94C4FF1066}"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208673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59911E-776A-41F0-999E-BF94C4FF1066}"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124452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59911E-776A-41F0-999E-BF94C4FF1066}" type="datetimeFigureOut">
              <a:rPr lang="en-IN" smtClean="0"/>
              <a:t>07-02-2023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328411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59911E-776A-41F0-999E-BF94C4FF1066}"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333049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9911E-776A-41F0-999E-BF94C4FF1066}" type="datetimeFigureOut">
              <a:rPr lang="en-IN" smtClean="0"/>
              <a:t>07-02-2023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130326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9911E-776A-41F0-999E-BF94C4FF1066}"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248476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9911E-776A-41F0-999E-BF94C4FF1066}"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10932-137A-4C3E-A231-A1BDD2282987}" type="slidenum">
              <a:rPr lang="en-IN" smtClean="0"/>
              <a:t>‹#›</a:t>
            </a:fld>
            <a:endParaRPr lang="en-IN"/>
          </a:p>
        </p:txBody>
      </p:sp>
    </p:spTree>
    <p:extLst>
      <p:ext uri="{BB962C8B-B14F-4D97-AF65-F5344CB8AC3E}">
        <p14:creationId xmlns:p14="http://schemas.microsoft.com/office/powerpoint/2010/main" val="167978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59911E-776A-41F0-999E-BF94C4FF1066}" type="datetimeFigureOut">
              <a:rPr lang="en-IN" smtClean="0"/>
              <a:t>07-02-2023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D10932-137A-4C3E-A231-A1BDD2282987}" type="slidenum">
              <a:rPr lang="en-IN" smtClean="0"/>
              <a:t>‹#›</a:t>
            </a:fld>
            <a:endParaRPr lang="en-IN"/>
          </a:p>
        </p:txBody>
      </p:sp>
    </p:spTree>
    <p:extLst>
      <p:ext uri="{BB962C8B-B14F-4D97-AF65-F5344CB8AC3E}">
        <p14:creationId xmlns:p14="http://schemas.microsoft.com/office/powerpoint/2010/main" val="1666802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072EB-2824-93B6-0D47-D9714C72CE17}"/>
              </a:ext>
            </a:extLst>
          </p:cNvPr>
          <p:cNvSpPr>
            <a:spLocks noGrp="1"/>
          </p:cNvSpPr>
          <p:nvPr>
            <p:ph type="ctrTitle"/>
          </p:nvPr>
        </p:nvSpPr>
        <p:spPr>
          <a:xfrm>
            <a:off x="1282703" y="1289888"/>
            <a:ext cx="5854698" cy="4278224"/>
          </a:xfrm>
        </p:spPr>
        <p:txBody>
          <a:bodyPr anchor="ctr">
            <a:normAutofit/>
          </a:bodyPr>
          <a:lstStyle/>
          <a:p>
            <a:pPr algn="r"/>
            <a:r>
              <a:rPr lang="en-IN" sz="5400" dirty="0"/>
              <a:t>IPL FANTASY LEAGUE</a:t>
            </a:r>
          </a:p>
        </p:txBody>
      </p:sp>
      <p:sp>
        <p:nvSpPr>
          <p:cNvPr id="3" name="Subtitle 2">
            <a:extLst>
              <a:ext uri="{FF2B5EF4-FFF2-40B4-BE49-F238E27FC236}">
                <a16:creationId xmlns:a16="http://schemas.microsoft.com/office/drawing/2014/main" id="{4D55B582-4287-0EAD-63B3-CA08F740857F}"/>
              </a:ext>
            </a:extLst>
          </p:cNvPr>
          <p:cNvSpPr>
            <a:spLocks noGrp="1"/>
          </p:cNvSpPr>
          <p:nvPr>
            <p:ph type="subTitle" idx="1"/>
          </p:nvPr>
        </p:nvSpPr>
        <p:spPr>
          <a:xfrm>
            <a:off x="7918221" y="1289889"/>
            <a:ext cx="3857219" cy="4278223"/>
          </a:xfrm>
        </p:spPr>
        <p:txBody>
          <a:bodyPr anchor="ctr">
            <a:normAutofit/>
          </a:bodyPr>
          <a:lstStyle/>
          <a:p>
            <a:pPr algn="l"/>
            <a:r>
              <a:rPr lang="en-IN" u="sng" dirty="0"/>
              <a:t>PROJECT  MEMBERS:</a:t>
            </a:r>
          </a:p>
          <a:p>
            <a:pPr algn="l"/>
            <a:r>
              <a:rPr lang="en-IN" dirty="0"/>
              <a:t>BEEVI FATHIMA</a:t>
            </a:r>
          </a:p>
          <a:p>
            <a:pPr algn="l"/>
            <a:r>
              <a:rPr lang="en-IN" dirty="0"/>
              <a:t>NISHI J I SANGAMIRTHAM</a:t>
            </a:r>
          </a:p>
          <a:p>
            <a:pPr algn="l"/>
            <a:r>
              <a:rPr lang="en-IN" dirty="0"/>
              <a:t>SHARFUNNISA SHAIK</a:t>
            </a:r>
          </a:p>
          <a:p>
            <a:pPr algn="l"/>
            <a:r>
              <a:rPr lang="en-IN" dirty="0"/>
              <a:t>BANDHA ALEKHYA</a:t>
            </a:r>
          </a:p>
          <a:p>
            <a:pPr algn="l"/>
            <a:r>
              <a:rPr lang="en-IN" dirty="0"/>
              <a:t>SANKARI K</a:t>
            </a:r>
          </a:p>
        </p:txBody>
      </p:sp>
      <p:cxnSp>
        <p:nvCxnSpPr>
          <p:cNvPr id="11" name="Straight Connector 9">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12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FC037-682B-F1D8-9586-628A457BF8FE}"/>
              </a:ext>
            </a:extLst>
          </p:cNvPr>
          <p:cNvSpPr>
            <a:spLocks noGrp="1"/>
          </p:cNvSpPr>
          <p:nvPr>
            <p:ph type="title"/>
          </p:nvPr>
        </p:nvSpPr>
        <p:spPr>
          <a:xfrm>
            <a:off x="696686" y="1122001"/>
            <a:ext cx="3040685" cy="4613999"/>
          </a:xfrm>
        </p:spPr>
        <p:txBody>
          <a:bodyPr anchor="ctr">
            <a:normAutofit/>
          </a:bodyPr>
          <a:lstStyle/>
          <a:p>
            <a:pPr algn="l"/>
            <a:r>
              <a:rPr lang="en-IN" sz="2800" dirty="0">
                <a:solidFill>
                  <a:srgbClr val="FFFFFF"/>
                </a:solidFill>
              </a:rPr>
              <a:t>USE CASE DIAGRAM</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oup of people with solid fill">
            <a:extLst>
              <a:ext uri="{FF2B5EF4-FFF2-40B4-BE49-F238E27FC236}">
                <a16:creationId xmlns:a16="http://schemas.microsoft.com/office/drawing/2014/main" id="{B5397058-106D-DD84-6D6F-4946B21CC78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2209" y="2971800"/>
            <a:ext cx="914400" cy="914400"/>
          </a:xfrm>
          <a:prstGeom prst="rect">
            <a:avLst/>
          </a:prstGeom>
        </p:spPr>
      </p:pic>
      <p:sp>
        <p:nvSpPr>
          <p:cNvPr id="5" name="TextBox 4">
            <a:extLst>
              <a:ext uri="{FF2B5EF4-FFF2-40B4-BE49-F238E27FC236}">
                <a16:creationId xmlns:a16="http://schemas.microsoft.com/office/drawing/2014/main" id="{2BCD40EF-CA69-615A-5FAF-D7CF5851EF08}"/>
              </a:ext>
            </a:extLst>
          </p:cNvPr>
          <p:cNvSpPr txBox="1"/>
          <p:nvPr/>
        </p:nvSpPr>
        <p:spPr>
          <a:xfrm>
            <a:off x="4572000" y="4046483"/>
            <a:ext cx="1206843" cy="461665"/>
          </a:xfrm>
          <a:prstGeom prst="rect">
            <a:avLst/>
          </a:prstGeom>
          <a:noFill/>
        </p:spPr>
        <p:txBody>
          <a:bodyPr wrap="square" rtlCol="0">
            <a:spAutoFit/>
          </a:bodyPr>
          <a:lstStyle/>
          <a:p>
            <a:r>
              <a:rPr lang="en-IN" dirty="0"/>
              <a:t>   </a:t>
            </a:r>
            <a:r>
              <a:rPr lang="en-IN" sz="2400" dirty="0"/>
              <a:t>USER</a:t>
            </a:r>
          </a:p>
        </p:txBody>
      </p:sp>
      <p:sp>
        <p:nvSpPr>
          <p:cNvPr id="6" name="Oval 5">
            <a:extLst>
              <a:ext uri="{FF2B5EF4-FFF2-40B4-BE49-F238E27FC236}">
                <a16:creationId xmlns:a16="http://schemas.microsoft.com/office/drawing/2014/main" id="{3A68A351-DA27-7536-01D8-81ADA69A259D}"/>
              </a:ext>
            </a:extLst>
          </p:cNvPr>
          <p:cNvSpPr/>
          <p:nvPr/>
        </p:nvSpPr>
        <p:spPr>
          <a:xfrm>
            <a:off x="7482834" y="268566"/>
            <a:ext cx="3247696" cy="46653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a:t>
            </a:r>
          </a:p>
        </p:txBody>
      </p:sp>
      <p:sp>
        <p:nvSpPr>
          <p:cNvPr id="9" name="Oval 8">
            <a:extLst>
              <a:ext uri="{FF2B5EF4-FFF2-40B4-BE49-F238E27FC236}">
                <a16:creationId xmlns:a16="http://schemas.microsoft.com/office/drawing/2014/main" id="{54C7944B-8DCF-3A98-1091-4914597CD9A6}"/>
              </a:ext>
            </a:extLst>
          </p:cNvPr>
          <p:cNvSpPr/>
          <p:nvPr/>
        </p:nvSpPr>
        <p:spPr>
          <a:xfrm>
            <a:off x="7494974" y="928613"/>
            <a:ext cx="3247696" cy="5754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REGISTER</a:t>
            </a:r>
          </a:p>
        </p:txBody>
      </p:sp>
      <p:sp>
        <p:nvSpPr>
          <p:cNvPr id="11" name="Oval 10">
            <a:extLst>
              <a:ext uri="{FF2B5EF4-FFF2-40B4-BE49-F238E27FC236}">
                <a16:creationId xmlns:a16="http://schemas.microsoft.com/office/drawing/2014/main" id="{01D98EDE-81B4-7BAA-B021-25841E195EF0}"/>
              </a:ext>
            </a:extLst>
          </p:cNvPr>
          <p:cNvSpPr/>
          <p:nvPr/>
        </p:nvSpPr>
        <p:spPr>
          <a:xfrm>
            <a:off x="7475606" y="1707315"/>
            <a:ext cx="3247696" cy="5754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VIEW ALL MATCH</a:t>
            </a:r>
          </a:p>
        </p:txBody>
      </p:sp>
      <p:sp>
        <p:nvSpPr>
          <p:cNvPr id="12" name="Oval 11">
            <a:extLst>
              <a:ext uri="{FF2B5EF4-FFF2-40B4-BE49-F238E27FC236}">
                <a16:creationId xmlns:a16="http://schemas.microsoft.com/office/drawing/2014/main" id="{52690A58-147E-63FD-D030-CC2677E68879}"/>
              </a:ext>
            </a:extLst>
          </p:cNvPr>
          <p:cNvSpPr/>
          <p:nvPr/>
        </p:nvSpPr>
        <p:spPr>
          <a:xfrm>
            <a:off x="7482834" y="2472804"/>
            <a:ext cx="3247696" cy="5754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ADD BID</a:t>
            </a:r>
          </a:p>
        </p:txBody>
      </p:sp>
      <p:sp>
        <p:nvSpPr>
          <p:cNvPr id="13" name="Oval 12">
            <a:extLst>
              <a:ext uri="{FF2B5EF4-FFF2-40B4-BE49-F238E27FC236}">
                <a16:creationId xmlns:a16="http://schemas.microsoft.com/office/drawing/2014/main" id="{D741BD58-0F32-08DA-0B49-5730430C334B}"/>
              </a:ext>
            </a:extLst>
          </p:cNvPr>
          <p:cNvSpPr/>
          <p:nvPr/>
        </p:nvSpPr>
        <p:spPr>
          <a:xfrm>
            <a:off x="7482834" y="3185796"/>
            <a:ext cx="3247696" cy="5754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UPDATE BID</a:t>
            </a:r>
          </a:p>
        </p:txBody>
      </p:sp>
      <p:sp>
        <p:nvSpPr>
          <p:cNvPr id="14" name="Oval 13">
            <a:extLst>
              <a:ext uri="{FF2B5EF4-FFF2-40B4-BE49-F238E27FC236}">
                <a16:creationId xmlns:a16="http://schemas.microsoft.com/office/drawing/2014/main" id="{B360EB53-D8F3-8543-749C-12E5A11CF2F3}"/>
              </a:ext>
            </a:extLst>
          </p:cNvPr>
          <p:cNvSpPr/>
          <p:nvPr/>
        </p:nvSpPr>
        <p:spPr>
          <a:xfrm>
            <a:off x="7482834" y="3920880"/>
            <a:ext cx="3247696" cy="5754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DELETE BID</a:t>
            </a:r>
          </a:p>
        </p:txBody>
      </p:sp>
      <p:sp>
        <p:nvSpPr>
          <p:cNvPr id="15" name="Oval 14">
            <a:extLst>
              <a:ext uri="{FF2B5EF4-FFF2-40B4-BE49-F238E27FC236}">
                <a16:creationId xmlns:a16="http://schemas.microsoft.com/office/drawing/2014/main" id="{281E50F1-811F-5270-F786-2A8A3825B239}"/>
              </a:ext>
            </a:extLst>
          </p:cNvPr>
          <p:cNvSpPr/>
          <p:nvPr/>
        </p:nvSpPr>
        <p:spPr>
          <a:xfrm>
            <a:off x="7463828" y="4679693"/>
            <a:ext cx="3247696" cy="5754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VIEW POINTS</a:t>
            </a:r>
          </a:p>
        </p:txBody>
      </p:sp>
      <p:sp>
        <p:nvSpPr>
          <p:cNvPr id="16" name="Oval 15">
            <a:extLst>
              <a:ext uri="{FF2B5EF4-FFF2-40B4-BE49-F238E27FC236}">
                <a16:creationId xmlns:a16="http://schemas.microsoft.com/office/drawing/2014/main" id="{403894AD-4F01-81F9-F746-C6C97F16A796}"/>
              </a:ext>
            </a:extLst>
          </p:cNvPr>
          <p:cNvSpPr/>
          <p:nvPr/>
        </p:nvSpPr>
        <p:spPr>
          <a:xfrm>
            <a:off x="7494974" y="5389440"/>
            <a:ext cx="3247696" cy="5754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GET RESULT</a:t>
            </a:r>
          </a:p>
        </p:txBody>
      </p:sp>
      <p:cxnSp>
        <p:nvCxnSpPr>
          <p:cNvPr id="18" name="Straight Connector 17">
            <a:extLst>
              <a:ext uri="{FF2B5EF4-FFF2-40B4-BE49-F238E27FC236}">
                <a16:creationId xmlns:a16="http://schemas.microsoft.com/office/drawing/2014/main" id="{0A10A8D5-20CC-28D7-706D-7745CA788079}"/>
              </a:ext>
            </a:extLst>
          </p:cNvPr>
          <p:cNvCxnSpPr>
            <a:cxnSpLocks/>
            <a:stCxn id="4" idx="3"/>
            <a:endCxn id="6" idx="2"/>
          </p:cNvCxnSpPr>
          <p:nvPr/>
        </p:nvCxnSpPr>
        <p:spPr>
          <a:xfrm flipV="1">
            <a:off x="5666609" y="501833"/>
            <a:ext cx="1816225" cy="2927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313842C-3C35-8C09-4C19-796C69B121EE}"/>
              </a:ext>
            </a:extLst>
          </p:cNvPr>
          <p:cNvCxnSpPr>
            <a:stCxn id="4" idx="3"/>
            <a:endCxn id="9" idx="2"/>
          </p:cNvCxnSpPr>
          <p:nvPr/>
        </p:nvCxnSpPr>
        <p:spPr>
          <a:xfrm flipV="1">
            <a:off x="5666609" y="1216345"/>
            <a:ext cx="1828365" cy="2212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B2C7ED-F87B-4F15-3714-4AC91D32C362}"/>
              </a:ext>
            </a:extLst>
          </p:cNvPr>
          <p:cNvCxnSpPr>
            <a:stCxn id="4" idx="3"/>
            <a:endCxn id="11" idx="2"/>
          </p:cNvCxnSpPr>
          <p:nvPr/>
        </p:nvCxnSpPr>
        <p:spPr>
          <a:xfrm flipV="1">
            <a:off x="5666609" y="1995047"/>
            <a:ext cx="1808997" cy="1433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B68391-0676-6E6E-BD24-FAA6B89F7952}"/>
              </a:ext>
            </a:extLst>
          </p:cNvPr>
          <p:cNvCxnSpPr>
            <a:stCxn id="4" idx="3"/>
            <a:endCxn id="12" idx="2"/>
          </p:cNvCxnSpPr>
          <p:nvPr/>
        </p:nvCxnSpPr>
        <p:spPr>
          <a:xfrm flipV="1">
            <a:off x="5666609" y="2760536"/>
            <a:ext cx="1816225" cy="668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2D8F19A-29F2-E2A4-112C-FD01377E8AF9}"/>
              </a:ext>
            </a:extLst>
          </p:cNvPr>
          <p:cNvCxnSpPr>
            <a:stCxn id="4" idx="3"/>
            <a:endCxn id="13" idx="2"/>
          </p:cNvCxnSpPr>
          <p:nvPr/>
        </p:nvCxnSpPr>
        <p:spPr>
          <a:xfrm>
            <a:off x="5666609" y="3429000"/>
            <a:ext cx="1816225" cy="44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95D29E-C9EB-3065-D803-C651124BDA04}"/>
              </a:ext>
            </a:extLst>
          </p:cNvPr>
          <p:cNvCxnSpPr>
            <a:stCxn id="4" idx="3"/>
            <a:endCxn id="14" idx="2"/>
          </p:cNvCxnSpPr>
          <p:nvPr/>
        </p:nvCxnSpPr>
        <p:spPr>
          <a:xfrm>
            <a:off x="5666609" y="3429000"/>
            <a:ext cx="1816225" cy="779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1BF9991-3680-97C9-901A-469E818E5DB5}"/>
              </a:ext>
            </a:extLst>
          </p:cNvPr>
          <p:cNvCxnSpPr>
            <a:stCxn id="4" idx="3"/>
            <a:endCxn id="15" idx="2"/>
          </p:cNvCxnSpPr>
          <p:nvPr/>
        </p:nvCxnSpPr>
        <p:spPr>
          <a:xfrm>
            <a:off x="5666609" y="3429000"/>
            <a:ext cx="1797219" cy="153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6C1B14-C583-4CF1-F6D1-47234FABC638}"/>
              </a:ext>
            </a:extLst>
          </p:cNvPr>
          <p:cNvCxnSpPr>
            <a:stCxn id="4" idx="3"/>
            <a:endCxn id="16" idx="2"/>
          </p:cNvCxnSpPr>
          <p:nvPr/>
        </p:nvCxnSpPr>
        <p:spPr>
          <a:xfrm>
            <a:off x="5666609" y="3429000"/>
            <a:ext cx="1828365" cy="2248172"/>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EB5C7AEA-4689-C7FB-C38A-1A5F609D825C}"/>
              </a:ext>
            </a:extLst>
          </p:cNvPr>
          <p:cNvSpPr/>
          <p:nvPr/>
        </p:nvSpPr>
        <p:spPr>
          <a:xfrm>
            <a:off x="7494974" y="6130368"/>
            <a:ext cx="3247696" cy="5754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VIEW LEADER BOARD</a:t>
            </a:r>
          </a:p>
        </p:txBody>
      </p:sp>
      <p:cxnSp>
        <p:nvCxnSpPr>
          <p:cNvPr id="47" name="Straight Connector 46">
            <a:extLst>
              <a:ext uri="{FF2B5EF4-FFF2-40B4-BE49-F238E27FC236}">
                <a16:creationId xmlns:a16="http://schemas.microsoft.com/office/drawing/2014/main" id="{D1E4DCDB-2BCF-7173-2C8F-DFE61083EFC7}"/>
              </a:ext>
            </a:extLst>
          </p:cNvPr>
          <p:cNvCxnSpPr>
            <a:stCxn id="4" idx="3"/>
            <a:endCxn id="45" idx="2"/>
          </p:cNvCxnSpPr>
          <p:nvPr/>
        </p:nvCxnSpPr>
        <p:spPr>
          <a:xfrm>
            <a:off x="5666609" y="3429000"/>
            <a:ext cx="1828365" cy="29891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73520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49E5-E122-0B3B-2A8D-06ED7B343353}"/>
              </a:ext>
            </a:extLst>
          </p:cNvPr>
          <p:cNvSpPr>
            <a:spLocks noGrp="1"/>
          </p:cNvSpPr>
          <p:nvPr>
            <p:ph type="title"/>
          </p:nvPr>
        </p:nvSpPr>
        <p:spPr>
          <a:xfrm>
            <a:off x="696686" y="1122001"/>
            <a:ext cx="3040685" cy="4613999"/>
          </a:xfrm>
        </p:spPr>
        <p:txBody>
          <a:bodyPr anchor="ctr">
            <a:normAutofit/>
          </a:bodyPr>
          <a:lstStyle/>
          <a:p>
            <a:pPr algn="l"/>
            <a:r>
              <a:rPr lang="en-IN" sz="2800" dirty="0">
                <a:solidFill>
                  <a:srgbClr val="FFFFFF"/>
                </a:solidFill>
              </a:rPr>
              <a:t>Swagger input</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B6AF13-6076-D0A1-EBBB-5C968B1D8181}"/>
              </a:ext>
            </a:extLst>
          </p:cNvPr>
          <p:cNvSpPr>
            <a:spLocks noGrp="1"/>
          </p:cNvSpPr>
          <p:nvPr>
            <p:ph idx="1"/>
          </p:nvPr>
        </p:nvSpPr>
        <p:spPr>
          <a:xfrm>
            <a:off x="4711641" y="1122001"/>
            <a:ext cx="6566564" cy="4761274"/>
          </a:xfrm>
        </p:spPr>
        <p:txBody>
          <a:bodyPr anchor="ctr">
            <a:normAutofit fontScale="92500" lnSpcReduction="20000"/>
          </a:bodyPr>
          <a:lstStyle/>
          <a:p>
            <a:pPr marL="0" indent="0">
              <a:buNone/>
            </a:pPr>
            <a:r>
              <a:rPr lang="en-IN" sz="2800" u="sng" dirty="0">
                <a:latin typeface="+mj-lt"/>
              </a:rPr>
              <a:t>ADMIN :</a:t>
            </a:r>
          </a:p>
          <a:p>
            <a:r>
              <a:rPr lang="en-IN" sz="2400" dirty="0">
                <a:effectLst/>
                <a:latin typeface="Times New Roman" panose="02020603050405020304" pitchFamily="18" charset="0"/>
                <a:cs typeface="Times New Roman" panose="02020603050405020304" pitchFamily="18" charset="0"/>
              </a:rPr>
              <a:t>http://localhost:8080/admin/login</a:t>
            </a:r>
          </a:p>
          <a:p>
            <a:r>
              <a:rPr lang="en-IN" sz="2400" dirty="0">
                <a:effectLst/>
                <a:latin typeface="Times New Roman" panose="02020603050405020304" pitchFamily="18" charset="0"/>
                <a:cs typeface="Times New Roman" panose="02020603050405020304" pitchFamily="18" charset="0"/>
              </a:rPr>
              <a:t>http://localhost:8080/admin/team</a:t>
            </a:r>
          </a:p>
          <a:p>
            <a:r>
              <a:rPr lang="en-IN" sz="2400" dirty="0">
                <a:effectLst/>
                <a:latin typeface="Times New Roman" panose="02020603050405020304" pitchFamily="18" charset="0"/>
                <a:cs typeface="Times New Roman" panose="02020603050405020304" pitchFamily="18" charset="0"/>
              </a:rPr>
              <a:t>http://localhost:8080/admin/team/teamId</a:t>
            </a:r>
          </a:p>
          <a:p>
            <a:r>
              <a:rPr lang="en-IN" sz="2400" dirty="0">
                <a:effectLst/>
                <a:latin typeface="Times New Roman" panose="02020603050405020304" pitchFamily="18" charset="0"/>
                <a:cs typeface="Times New Roman" panose="02020603050405020304" pitchFamily="18" charset="0"/>
              </a:rPr>
              <a:t>http://localhost:8080/admin/match</a:t>
            </a:r>
          </a:p>
          <a:p>
            <a:r>
              <a:rPr lang="en-IN" sz="2400" dirty="0">
                <a:effectLst/>
                <a:latin typeface="Times New Roman" panose="02020603050405020304" pitchFamily="18" charset="0"/>
                <a:cs typeface="Times New Roman" panose="02020603050405020304" pitchFamily="18" charset="0"/>
              </a:rPr>
              <a:t>http://localhost:8080/admin/matchId</a:t>
            </a:r>
          </a:p>
          <a:p>
            <a:r>
              <a:rPr lang="en-IN" sz="2400" dirty="0">
                <a:effectLst/>
                <a:latin typeface="Times New Roman" panose="02020603050405020304" pitchFamily="18" charset="0"/>
                <a:cs typeface="Times New Roman" panose="02020603050405020304" pitchFamily="18" charset="0"/>
              </a:rPr>
              <a:t>http://localhost:8080/admin/result/matchId/teamId</a:t>
            </a:r>
          </a:p>
          <a:p>
            <a:r>
              <a:rPr lang="en-IN" sz="2400" dirty="0">
                <a:effectLst/>
                <a:latin typeface="Times New Roman" panose="02020603050405020304" pitchFamily="18" charset="0"/>
                <a:cs typeface="Times New Roman" panose="02020603050405020304" pitchFamily="18" charset="0"/>
              </a:rPr>
              <a:t>http://localhost:8080/admin/finale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1800" dirty="0"/>
              <a:t> </a:t>
            </a:r>
          </a:p>
          <a:p>
            <a:endParaRPr lang="en-IN" sz="1800" dirty="0"/>
          </a:p>
          <a:p>
            <a:endParaRPr lang="en-IN" sz="1800" dirty="0"/>
          </a:p>
        </p:txBody>
      </p:sp>
    </p:spTree>
    <p:extLst>
      <p:ext uri="{BB962C8B-B14F-4D97-AF65-F5344CB8AC3E}">
        <p14:creationId xmlns:p14="http://schemas.microsoft.com/office/powerpoint/2010/main" val="40963290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024F2-F48C-F8FF-78BB-9E5D978227AC}"/>
              </a:ext>
            </a:extLst>
          </p:cNvPr>
          <p:cNvSpPr>
            <a:spLocks noGrp="1"/>
          </p:cNvSpPr>
          <p:nvPr>
            <p:ph type="title"/>
          </p:nvPr>
        </p:nvSpPr>
        <p:spPr>
          <a:xfrm>
            <a:off x="696686" y="1122001"/>
            <a:ext cx="3040685" cy="4613999"/>
          </a:xfrm>
        </p:spPr>
        <p:txBody>
          <a:bodyPr anchor="ctr">
            <a:normAutofit/>
          </a:bodyPr>
          <a:lstStyle/>
          <a:p>
            <a:pPr algn="l"/>
            <a:r>
              <a:rPr lang="en-IN" sz="2800" dirty="0">
                <a:solidFill>
                  <a:srgbClr val="FFFFFF"/>
                </a:solidFill>
              </a:rPr>
              <a:t>SWAGGER INPUT</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8CD00F-A284-3ABE-1F44-0ECA1A33D03E}"/>
              </a:ext>
            </a:extLst>
          </p:cNvPr>
          <p:cNvSpPr>
            <a:spLocks noGrp="1"/>
          </p:cNvSpPr>
          <p:nvPr>
            <p:ph idx="1"/>
          </p:nvPr>
        </p:nvSpPr>
        <p:spPr>
          <a:xfrm>
            <a:off x="4843783" y="1938078"/>
            <a:ext cx="6566564" cy="4761274"/>
          </a:xfrm>
        </p:spPr>
        <p:txBody>
          <a:bodyPr anchor="ctr">
            <a:normAutofit/>
          </a:bodyPr>
          <a:lstStyle/>
          <a:p>
            <a:pPr marL="0" indent="0">
              <a:buNone/>
            </a:pPr>
            <a:r>
              <a:rPr lang="en-IN" sz="2800" u="sng" dirty="0">
                <a:latin typeface="Times New Roman" panose="02020603050405020304" pitchFamily="18" charset="0"/>
                <a:cs typeface="Times New Roman" panose="02020603050405020304" pitchFamily="18" charset="0"/>
              </a:rPr>
              <a:t> BIDDER :</a:t>
            </a:r>
          </a:p>
          <a:p>
            <a:r>
              <a:rPr lang="en-IN" sz="2400" dirty="0">
                <a:effectLst/>
                <a:latin typeface="Times New Roman" panose="02020603050405020304" pitchFamily="18" charset="0"/>
                <a:cs typeface="Times New Roman" panose="02020603050405020304" pitchFamily="18" charset="0"/>
              </a:rPr>
              <a:t>http://localhost:8080/bidder/login</a:t>
            </a:r>
          </a:p>
          <a:p>
            <a:r>
              <a:rPr lang="en-IN" sz="2400" dirty="0">
                <a:effectLst/>
                <a:latin typeface="Times New Roman" panose="02020603050405020304" pitchFamily="18" charset="0"/>
                <a:cs typeface="Times New Roman" panose="02020603050405020304" pitchFamily="18" charset="0"/>
              </a:rPr>
              <a:t>http://localhost:8080/bidder/register</a:t>
            </a:r>
          </a:p>
          <a:p>
            <a:r>
              <a:rPr lang="en-IN" sz="2400" dirty="0">
                <a:effectLst/>
                <a:latin typeface="Times New Roman" panose="02020603050405020304" pitchFamily="18" charset="0"/>
                <a:cs typeface="Times New Roman" panose="02020603050405020304" pitchFamily="18" charset="0"/>
              </a:rPr>
              <a:t>http://localhost:8080/bidder/bidding</a:t>
            </a:r>
          </a:p>
          <a:p>
            <a:r>
              <a:rPr lang="en-IN" sz="2400" dirty="0">
                <a:effectLst/>
                <a:latin typeface="Times New Roman" panose="02020603050405020304" pitchFamily="18" charset="0"/>
                <a:cs typeface="Times New Roman" panose="02020603050405020304" pitchFamily="18" charset="0"/>
              </a:rPr>
              <a:t>http://localhost:8080/bidder/updateBid</a:t>
            </a:r>
          </a:p>
          <a:p>
            <a:r>
              <a:rPr lang="en-IN" sz="2400" dirty="0">
                <a:effectLst/>
                <a:latin typeface="Times New Roman" panose="02020603050405020304" pitchFamily="18" charset="0"/>
                <a:cs typeface="Times New Roman" panose="02020603050405020304" pitchFamily="18" charset="0"/>
              </a:rPr>
              <a:t>http://localhost:8080/bidder/deleteBid</a:t>
            </a:r>
          </a:p>
          <a:p>
            <a:r>
              <a:rPr lang="en-IN" sz="2400" dirty="0">
                <a:effectLst/>
                <a:latin typeface="Times New Roman" panose="02020603050405020304" pitchFamily="18" charset="0"/>
                <a:cs typeface="Times New Roman" panose="02020603050405020304" pitchFamily="18" charset="0"/>
              </a:rPr>
              <a:t>http://localhost:8080/bidder/result</a:t>
            </a:r>
          </a:p>
          <a:p>
            <a:r>
              <a:rPr lang="en-IN" sz="2400" dirty="0">
                <a:effectLst/>
                <a:latin typeface="Times New Roman" panose="02020603050405020304" pitchFamily="18" charset="0"/>
                <a:cs typeface="Times New Roman" panose="02020603050405020304" pitchFamily="18" charset="0"/>
              </a:rPr>
              <a:t>http://localhost:8080/bidder/all matches</a:t>
            </a:r>
          </a:p>
          <a:p>
            <a:endParaRPr lang="en-IN" sz="2400" dirty="0">
              <a:effectLst/>
              <a:latin typeface="Times New Roman" panose="02020603050405020304" pitchFamily="18" charset="0"/>
              <a:cs typeface="Times New Roman" panose="02020603050405020304" pitchFamily="18" charset="0"/>
            </a:endParaRPr>
          </a:p>
          <a:p>
            <a:endParaRPr lang="en-IN" sz="2800" u="sng" dirty="0">
              <a:effectLst/>
              <a:latin typeface="Times New Roman" panose="02020603050405020304" pitchFamily="18" charset="0"/>
              <a:cs typeface="Times New Roman" panose="02020603050405020304" pitchFamily="18" charset="0"/>
            </a:endParaRPr>
          </a:p>
          <a:p>
            <a:endParaRPr lang="en-IN" sz="2800" u="sng" dirty="0">
              <a:latin typeface="Times New Roman" panose="02020603050405020304" pitchFamily="18" charset="0"/>
              <a:cs typeface="Times New Roman" panose="02020603050405020304" pitchFamily="18" charset="0"/>
            </a:endParaRPr>
          </a:p>
          <a:p>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99099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3CF97-D2EC-00C6-3A3B-7D120DEF9A62}"/>
              </a:ext>
            </a:extLst>
          </p:cNvPr>
          <p:cNvSpPr>
            <a:spLocks noGrp="1"/>
          </p:cNvSpPr>
          <p:nvPr>
            <p:ph type="title"/>
          </p:nvPr>
        </p:nvSpPr>
        <p:spPr>
          <a:xfrm>
            <a:off x="696686" y="1122001"/>
            <a:ext cx="3040685" cy="4613999"/>
          </a:xfrm>
        </p:spPr>
        <p:txBody>
          <a:bodyPr anchor="ctr">
            <a:normAutofit/>
          </a:bodyPr>
          <a:lstStyle/>
          <a:p>
            <a:pPr algn="l"/>
            <a:r>
              <a:rPr lang="en-IN" sz="2800" dirty="0">
                <a:solidFill>
                  <a:srgbClr val="FFFFFF"/>
                </a:solidFill>
              </a:rPr>
              <a:t>CONCLUSION</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715C41-26E5-470D-06AF-C89077226F0F}"/>
              </a:ext>
            </a:extLst>
          </p:cNvPr>
          <p:cNvSpPr>
            <a:spLocks noGrp="1"/>
          </p:cNvSpPr>
          <p:nvPr>
            <p:ph idx="1"/>
          </p:nvPr>
        </p:nvSpPr>
        <p:spPr>
          <a:xfrm>
            <a:off x="4711641" y="1122001"/>
            <a:ext cx="6566564" cy="4761274"/>
          </a:xfrm>
        </p:spPr>
        <p:txBody>
          <a:bodyPr anchor="ctr">
            <a:normAutofit lnSpcReduction="10000"/>
          </a:bodyPr>
          <a:lstStyle/>
          <a:p>
            <a:pPr marL="0" indent="0">
              <a:buNone/>
            </a:pPr>
            <a:r>
              <a:rPr lang="en-IN" b="0" i="0" dirty="0">
                <a:effectLst/>
                <a:latin typeface="Times New Roman" panose="02020603050405020304" pitchFamily="18" charset="0"/>
                <a:cs typeface="Times New Roman" panose="02020603050405020304" pitchFamily="18" charset="0"/>
              </a:rPr>
              <a:t>In conclusion, the Indian Premier League (IPL) fantasy league is a unique and engaging way for fans to experience and participate in the IPL in a new and exciting way. By picking their own virtual teams and competing against other fans, participants can use their knowledge and understanding of the game to create a truly personal and enjoyable experience. The IPL fantasy league has grown in popularity over the years, attracting fans from around the world and providing a platform for fans to come together and connect over their shared love of cricket. With the IPL set to continue to be a major event in the world of cricket, the IPL fantasy league will likely continue to grow in popularity, providing fans with endless opportunities for fun, excitement, and competition</a:t>
            </a:r>
            <a:r>
              <a:rPr lang="en-IN" sz="1400" b="0" i="0" dirty="0">
                <a:effectLst/>
                <a:latin typeface="-apple-system"/>
              </a:rPr>
              <a:t>.</a:t>
            </a:r>
          </a:p>
          <a:p>
            <a:pPr marL="0" indent="0">
              <a:buNone/>
            </a:pPr>
            <a:endParaRPr lang="en-IN" sz="1600" dirty="0"/>
          </a:p>
        </p:txBody>
      </p:sp>
    </p:spTree>
    <p:extLst>
      <p:ext uri="{BB962C8B-B14F-4D97-AF65-F5344CB8AC3E}">
        <p14:creationId xmlns:p14="http://schemas.microsoft.com/office/powerpoint/2010/main" val="284382653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FAC36-9779-6931-6F34-446A70D3D1D7}"/>
              </a:ext>
            </a:extLst>
          </p:cNvPr>
          <p:cNvSpPr>
            <a:spLocks noGrp="1"/>
          </p:cNvSpPr>
          <p:nvPr>
            <p:ph type="title"/>
          </p:nvPr>
        </p:nvSpPr>
        <p:spPr>
          <a:xfrm>
            <a:off x="1282703" y="1289888"/>
            <a:ext cx="5854698" cy="4278224"/>
          </a:xfrm>
        </p:spPr>
        <p:txBody>
          <a:bodyPr vert="horz" lIns="91440" tIns="45720" rIns="91440" bIns="45720" rtlCol="0" anchor="ctr">
            <a:normAutofit/>
          </a:bodyPr>
          <a:lstStyle/>
          <a:p>
            <a:pPr algn="r"/>
            <a:r>
              <a:rPr lang="en-US" sz="5400" dirty="0"/>
              <a:t>THANK YOU</a:t>
            </a:r>
          </a:p>
        </p:txBody>
      </p:sp>
      <p:cxnSp>
        <p:nvCxnSpPr>
          <p:cNvPr id="17" name="Straight Connector 16">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35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8A321-E9A9-03F9-9227-8B440FF2B13D}"/>
              </a:ext>
            </a:extLst>
          </p:cNvPr>
          <p:cNvSpPr>
            <a:spLocks noGrp="1"/>
          </p:cNvSpPr>
          <p:nvPr>
            <p:ph type="title"/>
          </p:nvPr>
        </p:nvSpPr>
        <p:spPr>
          <a:xfrm>
            <a:off x="696686" y="1122001"/>
            <a:ext cx="3040685" cy="4613999"/>
          </a:xfrm>
        </p:spPr>
        <p:txBody>
          <a:bodyPr anchor="ctr">
            <a:normAutofit/>
          </a:bodyPr>
          <a:lstStyle/>
          <a:p>
            <a:pPr algn="l"/>
            <a:r>
              <a:rPr lang="en-IN" sz="2800" dirty="0">
                <a:solidFill>
                  <a:srgbClr val="FFFFFF"/>
                </a:solidFill>
              </a:rPr>
              <a:t>CONTENTS</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8ED951-7B77-83B6-A228-48EA02C346D1}"/>
              </a:ext>
            </a:extLst>
          </p:cNvPr>
          <p:cNvSpPr>
            <a:spLocks noGrp="1"/>
          </p:cNvSpPr>
          <p:nvPr>
            <p:ph idx="1"/>
          </p:nvPr>
        </p:nvSpPr>
        <p:spPr>
          <a:xfrm>
            <a:off x="4341528" y="1743075"/>
            <a:ext cx="7153786" cy="4874895"/>
          </a:xfrm>
        </p:spPr>
        <p:txBody>
          <a:bodyPr anchor="ctr">
            <a:normAutofit fontScale="25000" lnSpcReduction="20000"/>
          </a:bodyPr>
          <a:lstStyle/>
          <a:p>
            <a:r>
              <a:rPr lang="en-IN" sz="8000" dirty="0">
                <a:effectLst/>
                <a:latin typeface="Times New Roman" panose="02020603050405020304" pitchFamily="18" charset="0"/>
                <a:cs typeface="Times New Roman" panose="02020603050405020304" pitchFamily="18" charset="0"/>
              </a:rPr>
              <a:t>Problem Statement</a:t>
            </a:r>
          </a:p>
          <a:p>
            <a:r>
              <a:rPr lang="en-IN" sz="8000" dirty="0">
                <a:effectLst/>
                <a:latin typeface="Times New Roman" panose="02020603050405020304" pitchFamily="18" charset="0"/>
                <a:cs typeface="Times New Roman" panose="02020603050405020304" pitchFamily="18" charset="0"/>
              </a:rPr>
              <a:t>Project Structure</a:t>
            </a:r>
          </a:p>
          <a:p>
            <a:r>
              <a:rPr lang="en-IN" sz="8000" dirty="0">
                <a:effectLst/>
                <a:latin typeface="Times New Roman" panose="02020603050405020304" pitchFamily="18" charset="0"/>
                <a:cs typeface="Times New Roman" panose="02020603050405020304" pitchFamily="18" charset="0"/>
              </a:rPr>
              <a:t>Introduction</a:t>
            </a:r>
          </a:p>
          <a:p>
            <a:r>
              <a:rPr lang="en-IN" sz="8000" dirty="0">
                <a:effectLst/>
                <a:latin typeface="Times New Roman" panose="02020603050405020304" pitchFamily="18" charset="0"/>
                <a:cs typeface="Times New Roman" panose="02020603050405020304" pitchFamily="18" charset="0"/>
              </a:rPr>
              <a:t>Developed Using Spring Boot</a:t>
            </a:r>
          </a:p>
          <a:p>
            <a:r>
              <a:rPr lang="en-IN" sz="8000" dirty="0">
                <a:effectLst/>
                <a:latin typeface="Times New Roman" panose="02020603050405020304" pitchFamily="18" charset="0"/>
                <a:cs typeface="Times New Roman" panose="02020603050405020304" pitchFamily="18" charset="0"/>
              </a:rPr>
              <a:t>Used Dependency Jar</a:t>
            </a:r>
          </a:p>
          <a:p>
            <a:r>
              <a:rPr lang="en-IN" sz="8000" dirty="0">
                <a:effectLst/>
                <a:latin typeface="Times New Roman" panose="02020603050405020304" pitchFamily="18" charset="0"/>
                <a:cs typeface="Times New Roman" panose="02020603050405020304" pitchFamily="18" charset="0"/>
              </a:rPr>
              <a:t>Class Diagram</a:t>
            </a:r>
          </a:p>
          <a:p>
            <a:r>
              <a:rPr lang="en-IN" sz="8000" dirty="0">
                <a:effectLst/>
                <a:latin typeface="Times New Roman" panose="02020603050405020304" pitchFamily="18" charset="0"/>
                <a:cs typeface="Times New Roman" panose="02020603050405020304" pitchFamily="18" charset="0"/>
              </a:rPr>
              <a:t>Use Case Diagram</a:t>
            </a:r>
          </a:p>
          <a:p>
            <a:pPr marL="0" indent="0">
              <a:buNone/>
            </a:pPr>
            <a:r>
              <a:rPr lang="en-IN" sz="8000" dirty="0">
                <a:effectLst/>
                <a:latin typeface="Times New Roman" panose="02020603050405020304" pitchFamily="18" charset="0"/>
                <a:cs typeface="Times New Roman" panose="02020603050405020304" pitchFamily="18" charset="0"/>
              </a:rPr>
              <a:t>           * Admin</a:t>
            </a:r>
          </a:p>
          <a:p>
            <a:pPr marL="0" indent="0">
              <a:buNone/>
            </a:pPr>
            <a:r>
              <a:rPr lang="en-IN" sz="8000" dirty="0">
                <a:effectLst/>
                <a:latin typeface="Times New Roman" panose="02020603050405020304" pitchFamily="18" charset="0"/>
                <a:cs typeface="Times New Roman" panose="02020603050405020304" pitchFamily="18" charset="0"/>
              </a:rPr>
              <a:t>            *User</a:t>
            </a:r>
          </a:p>
          <a:p>
            <a:r>
              <a:rPr lang="en-IN" sz="8000" dirty="0">
                <a:effectLst/>
                <a:latin typeface="Times New Roman" panose="02020603050405020304" pitchFamily="18" charset="0"/>
                <a:cs typeface="Times New Roman" panose="02020603050405020304" pitchFamily="18" charset="0"/>
              </a:rPr>
              <a:t>Swagger Details</a:t>
            </a:r>
          </a:p>
          <a:p>
            <a:pPr marL="0" indent="0">
              <a:buNone/>
            </a:pPr>
            <a:r>
              <a:rPr lang="en-IN" sz="8000" dirty="0">
                <a:effectLst/>
                <a:latin typeface="Times New Roman" panose="02020603050405020304" pitchFamily="18" charset="0"/>
                <a:cs typeface="Times New Roman" panose="02020603050405020304" pitchFamily="18" charset="0"/>
              </a:rPr>
              <a:t>            *Admin</a:t>
            </a:r>
          </a:p>
          <a:p>
            <a:pPr marL="0" indent="0">
              <a:buNone/>
            </a:pPr>
            <a:r>
              <a:rPr lang="en-IN" sz="8000" dirty="0">
                <a:effectLst/>
                <a:latin typeface="Times New Roman" panose="02020603050405020304" pitchFamily="18" charset="0"/>
                <a:cs typeface="Times New Roman" panose="02020603050405020304" pitchFamily="18" charset="0"/>
              </a:rPr>
              <a:t>            *User</a:t>
            </a:r>
          </a:p>
          <a:p>
            <a:r>
              <a:rPr lang="en-IN" sz="8000" dirty="0">
                <a:effectLst/>
                <a:latin typeface="Times New Roman" panose="02020603050405020304" pitchFamily="18" charset="0"/>
                <a:cs typeface="Times New Roman" panose="02020603050405020304" pitchFamily="18" charset="0"/>
              </a:rPr>
              <a:t>Conclusion</a:t>
            </a:r>
          </a:p>
          <a:p>
            <a:endParaRPr lang="en-IN" sz="2400" dirty="0">
              <a:effectLst/>
              <a:latin typeface="Times New Roman" panose="02020603050405020304" pitchFamily="18" charset="0"/>
              <a:cs typeface="Times New Roman" panose="02020603050405020304" pitchFamily="18" charset="0"/>
            </a:endParaRPr>
          </a:p>
          <a:p>
            <a:endParaRPr lang="en-IN" sz="2400" dirty="0">
              <a:effectLst/>
              <a:latin typeface="Times New Roman" panose="02020603050405020304" pitchFamily="18" charset="0"/>
              <a:cs typeface="Times New Roman" panose="02020603050405020304" pitchFamily="18" charset="0"/>
            </a:endParaRPr>
          </a:p>
          <a:p>
            <a:pPr marL="0" indent="0">
              <a:buNone/>
            </a:pPr>
            <a:endParaRPr lang="en-IN" sz="2400" dirty="0">
              <a:effectLst/>
              <a:latin typeface="Times New Roman" panose="02020603050405020304" pitchFamily="18" charset="0"/>
              <a:cs typeface="Times New Roman" panose="02020603050405020304" pitchFamily="18" charset="0"/>
            </a:endParaRPr>
          </a:p>
          <a:p>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59990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448B3-EF0F-58E4-F649-25DFA3A3EF69}"/>
              </a:ext>
            </a:extLst>
          </p:cNvPr>
          <p:cNvSpPr>
            <a:spLocks noGrp="1"/>
          </p:cNvSpPr>
          <p:nvPr>
            <p:ph type="title"/>
          </p:nvPr>
        </p:nvSpPr>
        <p:spPr>
          <a:xfrm>
            <a:off x="696686" y="1122001"/>
            <a:ext cx="3040685" cy="4613999"/>
          </a:xfrm>
        </p:spPr>
        <p:txBody>
          <a:bodyPr anchor="ctr">
            <a:normAutofit/>
          </a:bodyPr>
          <a:lstStyle/>
          <a:p>
            <a:pPr algn="l"/>
            <a:r>
              <a:rPr lang="en-IN" sz="2800" dirty="0">
                <a:solidFill>
                  <a:srgbClr val="FFFFFF"/>
                </a:solidFill>
              </a:rPr>
              <a:t>PROBLEM statement</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2F1450-9FF9-D4F7-D821-6C8D6EBCCFF7}"/>
              </a:ext>
            </a:extLst>
          </p:cNvPr>
          <p:cNvSpPr>
            <a:spLocks noGrp="1"/>
          </p:cNvSpPr>
          <p:nvPr>
            <p:ph idx="1"/>
          </p:nvPr>
        </p:nvSpPr>
        <p:spPr>
          <a:xfrm>
            <a:off x="4336025" y="85725"/>
            <a:ext cx="7732149" cy="6638926"/>
          </a:xfrm>
        </p:spPr>
        <p:txBody>
          <a:bodyPr anchor="ctr">
            <a:normAutofit/>
          </a:bodyPr>
          <a:lstStyle/>
          <a:p>
            <a:pPr marL="0" indent="0">
              <a:buNone/>
            </a:pPr>
            <a:r>
              <a:rPr lang="en-IN" b="0" i="0" dirty="0">
                <a:effectLst/>
                <a:latin typeface="Times New Roman" panose="02020603050405020304" pitchFamily="18" charset="0"/>
                <a:cs typeface="Times New Roman" panose="02020603050405020304" pitchFamily="18" charset="0"/>
              </a:rPr>
              <a:t>IPL Fantasy League System is a web based application for bidding.</a:t>
            </a:r>
          </a:p>
          <a:p>
            <a:pPr marL="0" indent="0">
              <a:buNone/>
            </a:pPr>
            <a:r>
              <a:rPr lang="en-IN" b="0" i="0" dirty="0">
                <a:effectLst/>
                <a:latin typeface="Times New Roman" panose="02020603050405020304" pitchFamily="18" charset="0"/>
                <a:cs typeface="Times New Roman" panose="02020603050405020304" pitchFamily="18" charset="0"/>
              </a:rPr>
              <a:t>Basically this application will have two types of users namely, admin and bidder. Both users have their own set of authorities to use the application. This system should all a new users to register themselves and use all the authorized functionalities. A bidder can sign in with the help of email-id. Bidders can get all the match schedules and he/she will be able to bid on a team in a match before the start of the match using the application. The application shows the match details which includes the playing team  Admin is responsible for scheduling and rescheduling of matches. When bidders bid on a match the admin should be able to view all the bidders bidding on a particular team.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350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859B6-2324-E136-C6E0-E4BF3050403D}"/>
              </a:ext>
            </a:extLst>
          </p:cNvPr>
          <p:cNvSpPr>
            <a:spLocks noGrp="1"/>
          </p:cNvSpPr>
          <p:nvPr>
            <p:ph type="title"/>
          </p:nvPr>
        </p:nvSpPr>
        <p:spPr>
          <a:xfrm>
            <a:off x="462456" y="1122001"/>
            <a:ext cx="3274916" cy="4613999"/>
          </a:xfrm>
        </p:spPr>
        <p:txBody>
          <a:bodyPr anchor="ctr">
            <a:normAutofit/>
          </a:bodyPr>
          <a:lstStyle/>
          <a:p>
            <a:pPr algn="l"/>
            <a:r>
              <a:rPr lang="en-IN" sz="2800" dirty="0">
                <a:solidFill>
                  <a:srgbClr val="FFFFFF"/>
                </a:solidFill>
              </a:rPr>
              <a:t>INTRODUCTION</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5B1296-07F0-0CFF-C222-CAFC65C6438C}"/>
              </a:ext>
            </a:extLst>
          </p:cNvPr>
          <p:cNvSpPr>
            <a:spLocks noGrp="1"/>
          </p:cNvSpPr>
          <p:nvPr>
            <p:ph idx="1"/>
          </p:nvPr>
        </p:nvSpPr>
        <p:spPr>
          <a:xfrm>
            <a:off x="4179509" y="1508923"/>
            <a:ext cx="7893848" cy="4064517"/>
          </a:xfrm>
        </p:spPr>
        <p:txBody>
          <a:bodyPr anchor="ctr">
            <a:normAutofit/>
          </a:bodyPr>
          <a:lstStyle/>
          <a:p>
            <a:pPr marL="0" indent="0">
              <a:buNone/>
            </a:pPr>
            <a:r>
              <a:rPr lang="en-IN" b="0" i="0" dirty="0">
                <a:effectLst/>
                <a:latin typeface="Times New Roman" panose="02020603050405020304" pitchFamily="18" charset="0"/>
                <a:cs typeface="Times New Roman" panose="02020603050405020304" pitchFamily="18" charset="0"/>
              </a:rPr>
              <a:t>Indian Premier League (IPL) </a:t>
            </a:r>
          </a:p>
          <a:p>
            <a:pPr marL="0" indent="0">
              <a:buNone/>
            </a:pPr>
            <a:r>
              <a:rPr lang="en-IN" b="0" i="0" dirty="0">
                <a:effectLst/>
                <a:latin typeface="Times New Roman" panose="02020603050405020304" pitchFamily="18" charset="0"/>
                <a:cs typeface="Times New Roman" panose="02020603050405020304" pitchFamily="18" charset="0"/>
              </a:rPr>
              <a:t>Fantasy League is a virtual game where players create their own team of real-life IPL cricketers and earn points based on their on-field performance. The objective of the game is to outscore other players and become the champion of the league. The application provides an easy-to-use interface where users can create, join or participate in private or public leagues, make transfers, and monitor their team's progress. Players can also earn Points based on their overall rank in the league. IPL Fantasy League provides a unique and exciting way for fans to engage with the sport and adds an extra layer of excitement to the real-life matches.</a:t>
            </a:r>
          </a:p>
          <a:p>
            <a:pPr marL="0" indent="0">
              <a:buNone/>
            </a:pPr>
            <a:endParaRPr lang="en-IN" sz="1600" dirty="0"/>
          </a:p>
        </p:txBody>
      </p:sp>
    </p:spTree>
    <p:extLst>
      <p:ext uri="{BB962C8B-B14F-4D97-AF65-F5344CB8AC3E}">
        <p14:creationId xmlns:p14="http://schemas.microsoft.com/office/powerpoint/2010/main" val="253623768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1F918-7A2E-9FC2-2EE8-75113D582F34}"/>
              </a:ext>
            </a:extLst>
          </p:cNvPr>
          <p:cNvSpPr>
            <a:spLocks noGrp="1"/>
          </p:cNvSpPr>
          <p:nvPr>
            <p:ph type="title"/>
          </p:nvPr>
        </p:nvSpPr>
        <p:spPr>
          <a:xfrm>
            <a:off x="696686" y="1122001"/>
            <a:ext cx="3040685" cy="4613999"/>
          </a:xfrm>
        </p:spPr>
        <p:txBody>
          <a:bodyPr anchor="ctr">
            <a:normAutofit/>
          </a:bodyPr>
          <a:lstStyle/>
          <a:p>
            <a:pPr algn="l"/>
            <a:r>
              <a:rPr lang="en-IN" sz="2800" dirty="0">
                <a:solidFill>
                  <a:srgbClr val="FFFFFF"/>
                </a:solidFill>
              </a:rPr>
              <a:t>PROJECT STRUCTURE</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89B487D-383A-F0F6-83BE-30EE48C4512E}"/>
              </a:ext>
            </a:extLst>
          </p:cNvPr>
          <p:cNvPicPr>
            <a:picLocks noChangeAspect="1"/>
          </p:cNvPicPr>
          <p:nvPr/>
        </p:nvPicPr>
        <p:blipFill rotWithShape="1">
          <a:blip r:embed="rId2"/>
          <a:srcRect l="23666" t="9184" r="43167" b="13927"/>
          <a:stretch/>
        </p:blipFill>
        <p:spPr>
          <a:xfrm>
            <a:off x="4145280" y="30480"/>
            <a:ext cx="4246155" cy="6725920"/>
          </a:xfrm>
          <a:prstGeom prst="rect">
            <a:avLst/>
          </a:prstGeom>
        </p:spPr>
      </p:pic>
      <p:pic>
        <p:nvPicPr>
          <p:cNvPr id="22" name="Content Placeholder 21">
            <a:extLst>
              <a:ext uri="{FF2B5EF4-FFF2-40B4-BE49-F238E27FC236}">
                <a16:creationId xmlns:a16="http://schemas.microsoft.com/office/drawing/2014/main" id="{29AA4C74-0214-A149-CBC7-990E8F61B696}"/>
              </a:ext>
            </a:extLst>
          </p:cNvPr>
          <p:cNvPicPr>
            <a:picLocks noGrp="1" noChangeAspect="1"/>
          </p:cNvPicPr>
          <p:nvPr>
            <p:ph idx="1"/>
          </p:nvPr>
        </p:nvPicPr>
        <p:blipFill rotWithShape="1">
          <a:blip r:embed="rId3"/>
          <a:srcRect l="23629" t="20275" r="43278" b="16495"/>
          <a:stretch/>
        </p:blipFill>
        <p:spPr>
          <a:xfrm>
            <a:off x="8463280" y="762000"/>
            <a:ext cx="3728719" cy="5730240"/>
          </a:xfrm>
        </p:spPr>
      </p:pic>
    </p:spTree>
    <p:extLst>
      <p:ext uri="{BB962C8B-B14F-4D97-AF65-F5344CB8AC3E}">
        <p14:creationId xmlns:p14="http://schemas.microsoft.com/office/powerpoint/2010/main" val="31091179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5C28B-40F8-9A9A-0229-5FA7AE38860D}"/>
              </a:ext>
            </a:extLst>
          </p:cNvPr>
          <p:cNvSpPr>
            <a:spLocks noGrp="1"/>
          </p:cNvSpPr>
          <p:nvPr>
            <p:ph type="title"/>
          </p:nvPr>
        </p:nvSpPr>
        <p:spPr>
          <a:xfrm>
            <a:off x="696686" y="1122001"/>
            <a:ext cx="3040685" cy="4613999"/>
          </a:xfrm>
        </p:spPr>
        <p:txBody>
          <a:bodyPr anchor="ctr">
            <a:normAutofit/>
          </a:bodyPr>
          <a:lstStyle/>
          <a:p>
            <a:pPr algn="l"/>
            <a:r>
              <a:rPr lang="en-IN" sz="2800" dirty="0">
                <a:solidFill>
                  <a:srgbClr val="FFFFFF"/>
                </a:solidFill>
              </a:rPr>
              <a:t>DEVELOPED USING SPRING BOOT</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CC5008A-DAF4-66F3-408D-1CF1F243D73A}"/>
              </a:ext>
            </a:extLst>
          </p:cNvPr>
          <p:cNvSpPr/>
          <p:nvPr/>
        </p:nvSpPr>
        <p:spPr>
          <a:xfrm>
            <a:off x="6339840" y="548640"/>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Content Placeholder 14">
            <a:extLst>
              <a:ext uri="{FF2B5EF4-FFF2-40B4-BE49-F238E27FC236}">
                <a16:creationId xmlns:a16="http://schemas.microsoft.com/office/drawing/2014/main" id="{6CC2CE23-483F-C0E4-6E6F-39F6F82286FA}"/>
              </a:ext>
            </a:extLst>
          </p:cNvPr>
          <p:cNvPicPr>
            <a:picLocks noGrp="1" noChangeAspect="1"/>
          </p:cNvPicPr>
          <p:nvPr>
            <p:ph idx="1"/>
          </p:nvPr>
        </p:nvPicPr>
        <p:blipFill rotWithShape="1">
          <a:blip r:embed="rId2"/>
          <a:srcRect l="596" t="11137" r="47489" b="17012"/>
          <a:stretch/>
        </p:blipFill>
        <p:spPr>
          <a:xfrm>
            <a:off x="4368797" y="238413"/>
            <a:ext cx="7597058" cy="4069284"/>
          </a:xfrm>
        </p:spPr>
      </p:pic>
      <p:pic>
        <p:nvPicPr>
          <p:cNvPr id="17" name="Picture 16">
            <a:extLst>
              <a:ext uri="{FF2B5EF4-FFF2-40B4-BE49-F238E27FC236}">
                <a16:creationId xmlns:a16="http://schemas.microsoft.com/office/drawing/2014/main" id="{90D18505-43CE-2EA8-7092-24162B0F2767}"/>
              </a:ext>
            </a:extLst>
          </p:cNvPr>
          <p:cNvPicPr>
            <a:picLocks noChangeAspect="1"/>
          </p:cNvPicPr>
          <p:nvPr/>
        </p:nvPicPr>
        <p:blipFill rotWithShape="1">
          <a:blip r:embed="rId3"/>
          <a:srcRect t="46526" r="47625" b="18614"/>
          <a:stretch/>
        </p:blipFill>
        <p:spPr>
          <a:xfrm>
            <a:off x="4368797" y="4188541"/>
            <a:ext cx="7597058" cy="2431046"/>
          </a:xfrm>
          <a:prstGeom prst="rect">
            <a:avLst/>
          </a:prstGeom>
        </p:spPr>
      </p:pic>
    </p:spTree>
    <p:extLst>
      <p:ext uri="{BB962C8B-B14F-4D97-AF65-F5344CB8AC3E}">
        <p14:creationId xmlns:p14="http://schemas.microsoft.com/office/powerpoint/2010/main" val="14036861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FF631-6038-6BB1-3CB8-2F663A72B8C7}"/>
              </a:ext>
            </a:extLst>
          </p:cNvPr>
          <p:cNvSpPr>
            <a:spLocks noGrp="1"/>
          </p:cNvSpPr>
          <p:nvPr>
            <p:ph type="title"/>
          </p:nvPr>
        </p:nvSpPr>
        <p:spPr>
          <a:xfrm>
            <a:off x="696686" y="1122001"/>
            <a:ext cx="3040685" cy="4613999"/>
          </a:xfrm>
        </p:spPr>
        <p:txBody>
          <a:bodyPr anchor="ctr">
            <a:normAutofit/>
          </a:bodyPr>
          <a:lstStyle/>
          <a:p>
            <a:pPr algn="l"/>
            <a:r>
              <a:rPr lang="en-IN" sz="2800" dirty="0">
                <a:solidFill>
                  <a:srgbClr val="FFFFFF"/>
                </a:solidFill>
              </a:rPr>
              <a:t>USED DEPENDENCY JAR</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97E9A8-6DAE-E432-F3B5-C03A5A29D0AC}"/>
              </a:ext>
            </a:extLst>
          </p:cNvPr>
          <p:cNvSpPr>
            <a:spLocks noGrp="1"/>
          </p:cNvSpPr>
          <p:nvPr>
            <p:ph idx="1"/>
          </p:nvPr>
        </p:nvSpPr>
        <p:spPr>
          <a:xfrm>
            <a:off x="4711641" y="1122001"/>
            <a:ext cx="6566564" cy="4761274"/>
          </a:xfrm>
        </p:spPr>
        <p:txBody>
          <a:bodyPr anchor="ctr">
            <a:normAutofit/>
          </a:bodyPr>
          <a:lstStyle/>
          <a:p>
            <a:endParaRPr lang="en-IN" sz="1600"/>
          </a:p>
        </p:txBody>
      </p:sp>
      <p:pic>
        <p:nvPicPr>
          <p:cNvPr id="5" name="Picture 4">
            <a:extLst>
              <a:ext uri="{FF2B5EF4-FFF2-40B4-BE49-F238E27FC236}">
                <a16:creationId xmlns:a16="http://schemas.microsoft.com/office/drawing/2014/main" id="{0A49B8AC-0FDC-6791-6941-B0DFE9650C32}"/>
              </a:ext>
            </a:extLst>
          </p:cNvPr>
          <p:cNvPicPr>
            <a:picLocks noChangeAspect="1"/>
          </p:cNvPicPr>
          <p:nvPr/>
        </p:nvPicPr>
        <p:blipFill rotWithShape="1">
          <a:blip r:embed="rId2"/>
          <a:srcRect l="47845" t="10882" r="5714" b="16360"/>
          <a:stretch/>
        </p:blipFill>
        <p:spPr>
          <a:xfrm>
            <a:off x="4434058" y="357352"/>
            <a:ext cx="7411101" cy="6148551"/>
          </a:xfrm>
          <a:prstGeom prst="rect">
            <a:avLst/>
          </a:prstGeom>
        </p:spPr>
      </p:pic>
    </p:spTree>
    <p:extLst>
      <p:ext uri="{BB962C8B-B14F-4D97-AF65-F5344CB8AC3E}">
        <p14:creationId xmlns:p14="http://schemas.microsoft.com/office/powerpoint/2010/main" val="218544387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9D979-62A8-1AFF-71C7-4F7A059A3257}"/>
              </a:ext>
            </a:extLst>
          </p:cNvPr>
          <p:cNvSpPr>
            <a:spLocks noGrp="1"/>
          </p:cNvSpPr>
          <p:nvPr>
            <p:ph type="title"/>
          </p:nvPr>
        </p:nvSpPr>
        <p:spPr>
          <a:xfrm>
            <a:off x="510722" y="1122000"/>
            <a:ext cx="3040685" cy="4613999"/>
          </a:xfrm>
        </p:spPr>
        <p:txBody>
          <a:bodyPr anchor="ctr">
            <a:normAutofit/>
          </a:bodyPr>
          <a:lstStyle/>
          <a:p>
            <a:pPr algn="l"/>
            <a:r>
              <a:rPr lang="en-IN" sz="2800">
                <a:solidFill>
                  <a:srgbClr val="FFFFFF"/>
                </a:solidFill>
              </a:rPr>
              <a:t>CLASS diagram</a:t>
            </a:r>
            <a:endParaRPr lang="en-IN" sz="2800" dirty="0">
              <a:solidFill>
                <a:srgbClr val="FFFFFF"/>
              </a:solidFill>
            </a:endParaRP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3330C9-3FC3-1150-D58C-E8647F7CC583}"/>
              </a:ext>
            </a:extLst>
          </p:cNvPr>
          <p:cNvSpPr txBox="1"/>
          <p:nvPr/>
        </p:nvSpPr>
        <p:spPr>
          <a:xfrm flipH="1">
            <a:off x="10085069" y="4057650"/>
            <a:ext cx="1089662" cy="338554"/>
          </a:xfrm>
          <a:prstGeom prst="rect">
            <a:avLst/>
          </a:prstGeom>
          <a:noFill/>
        </p:spPr>
        <p:txBody>
          <a:bodyPr wrap="square" rtlCol="0">
            <a:spAutoFit/>
          </a:bodyPr>
          <a:lstStyle/>
          <a:p>
            <a:r>
              <a:rPr lang="en-IN" sz="1600" dirty="0"/>
              <a:t>team</a:t>
            </a:r>
          </a:p>
        </p:txBody>
      </p:sp>
      <p:pic>
        <p:nvPicPr>
          <p:cNvPr id="1028" name="Picture 4">
            <a:extLst>
              <a:ext uri="{FF2B5EF4-FFF2-40B4-BE49-F238E27FC236}">
                <a16:creationId xmlns:a16="http://schemas.microsoft.com/office/drawing/2014/main" id="{1DD363D9-9FD3-57B1-7415-E45FF342F3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2129" y="60960"/>
            <a:ext cx="8129870" cy="646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47126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FC2F-39BA-90EE-4683-CC31B1C510A1}"/>
              </a:ext>
            </a:extLst>
          </p:cNvPr>
          <p:cNvSpPr>
            <a:spLocks noGrp="1"/>
          </p:cNvSpPr>
          <p:nvPr>
            <p:ph type="title"/>
          </p:nvPr>
        </p:nvSpPr>
        <p:spPr>
          <a:xfrm>
            <a:off x="696686" y="1122001"/>
            <a:ext cx="3040685" cy="4910937"/>
          </a:xfrm>
        </p:spPr>
        <p:txBody>
          <a:bodyPr anchor="ctr">
            <a:normAutofit/>
          </a:bodyPr>
          <a:lstStyle/>
          <a:p>
            <a:pPr algn="l"/>
            <a:r>
              <a:rPr lang="en-IN" sz="2800" dirty="0">
                <a:solidFill>
                  <a:srgbClr val="FFFFFF"/>
                </a:solidFill>
              </a:rPr>
              <a:t>Use case diagram</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User Crown Male with solid fill">
            <a:extLst>
              <a:ext uri="{FF2B5EF4-FFF2-40B4-BE49-F238E27FC236}">
                <a16:creationId xmlns:a16="http://schemas.microsoft.com/office/drawing/2014/main" id="{5C1C822D-95E0-D43C-141E-0855E58700F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9617" y="2846662"/>
            <a:ext cx="914400" cy="914400"/>
          </a:xfrm>
        </p:spPr>
      </p:pic>
      <p:sp>
        <p:nvSpPr>
          <p:cNvPr id="11" name="Oval 10">
            <a:extLst>
              <a:ext uri="{FF2B5EF4-FFF2-40B4-BE49-F238E27FC236}">
                <a16:creationId xmlns:a16="http://schemas.microsoft.com/office/drawing/2014/main" id="{B474B99F-B354-3389-CE9F-B7DE9EC14DFD}"/>
              </a:ext>
            </a:extLst>
          </p:cNvPr>
          <p:cNvSpPr/>
          <p:nvPr/>
        </p:nvSpPr>
        <p:spPr>
          <a:xfrm>
            <a:off x="7157881" y="209624"/>
            <a:ext cx="2762865" cy="550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Add Match</a:t>
            </a:r>
          </a:p>
        </p:txBody>
      </p:sp>
      <p:sp>
        <p:nvSpPr>
          <p:cNvPr id="13" name="Oval 12">
            <a:extLst>
              <a:ext uri="{FF2B5EF4-FFF2-40B4-BE49-F238E27FC236}">
                <a16:creationId xmlns:a16="http://schemas.microsoft.com/office/drawing/2014/main" id="{981CC205-D0A5-DB0F-36C9-7B2D36A8D7E5}"/>
              </a:ext>
            </a:extLst>
          </p:cNvPr>
          <p:cNvSpPr/>
          <p:nvPr/>
        </p:nvSpPr>
        <p:spPr>
          <a:xfrm>
            <a:off x="7157882" y="1692408"/>
            <a:ext cx="2762865" cy="550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Delete Match</a:t>
            </a:r>
          </a:p>
        </p:txBody>
      </p:sp>
      <p:sp>
        <p:nvSpPr>
          <p:cNvPr id="14" name="Oval 13">
            <a:extLst>
              <a:ext uri="{FF2B5EF4-FFF2-40B4-BE49-F238E27FC236}">
                <a16:creationId xmlns:a16="http://schemas.microsoft.com/office/drawing/2014/main" id="{CBB6F50B-C045-6CCB-1E74-B706CA38F94B}"/>
              </a:ext>
            </a:extLst>
          </p:cNvPr>
          <p:cNvSpPr/>
          <p:nvPr/>
        </p:nvSpPr>
        <p:spPr>
          <a:xfrm>
            <a:off x="7157883" y="944737"/>
            <a:ext cx="2762865" cy="550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Add Team</a:t>
            </a:r>
          </a:p>
        </p:txBody>
      </p:sp>
      <p:sp>
        <p:nvSpPr>
          <p:cNvPr id="15" name="Oval 14">
            <a:extLst>
              <a:ext uri="{FF2B5EF4-FFF2-40B4-BE49-F238E27FC236}">
                <a16:creationId xmlns:a16="http://schemas.microsoft.com/office/drawing/2014/main" id="{A9FB658C-E87F-1FD0-B728-4465AB4A56F6}"/>
              </a:ext>
            </a:extLst>
          </p:cNvPr>
          <p:cNvSpPr/>
          <p:nvPr/>
        </p:nvSpPr>
        <p:spPr>
          <a:xfrm>
            <a:off x="7157882" y="2440080"/>
            <a:ext cx="2762865" cy="550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Delete Team</a:t>
            </a:r>
          </a:p>
        </p:txBody>
      </p:sp>
      <p:sp>
        <p:nvSpPr>
          <p:cNvPr id="16" name="Oval 15">
            <a:extLst>
              <a:ext uri="{FF2B5EF4-FFF2-40B4-BE49-F238E27FC236}">
                <a16:creationId xmlns:a16="http://schemas.microsoft.com/office/drawing/2014/main" id="{7CFFA493-1B4B-0213-8F8F-4C0F62A10950}"/>
              </a:ext>
            </a:extLst>
          </p:cNvPr>
          <p:cNvSpPr/>
          <p:nvPr/>
        </p:nvSpPr>
        <p:spPr>
          <a:xfrm>
            <a:off x="7157882" y="3210456"/>
            <a:ext cx="2762865" cy="550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Update Match</a:t>
            </a:r>
          </a:p>
        </p:txBody>
      </p:sp>
      <p:sp>
        <p:nvSpPr>
          <p:cNvPr id="17" name="Oval 16">
            <a:extLst>
              <a:ext uri="{FF2B5EF4-FFF2-40B4-BE49-F238E27FC236}">
                <a16:creationId xmlns:a16="http://schemas.microsoft.com/office/drawing/2014/main" id="{C37D0B9B-28AC-5917-723A-10FE194F12AF}"/>
              </a:ext>
            </a:extLst>
          </p:cNvPr>
          <p:cNvSpPr/>
          <p:nvPr/>
        </p:nvSpPr>
        <p:spPr>
          <a:xfrm>
            <a:off x="7157882" y="3980832"/>
            <a:ext cx="2762865" cy="550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Update Score</a:t>
            </a:r>
          </a:p>
        </p:txBody>
      </p:sp>
      <p:sp>
        <p:nvSpPr>
          <p:cNvPr id="18" name="Oval 17">
            <a:extLst>
              <a:ext uri="{FF2B5EF4-FFF2-40B4-BE49-F238E27FC236}">
                <a16:creationId xmlns:a16="http://schemas.microsoft.com/office/drawing/2014/main" id="{A447FC02-CA8F-958B-E74D-53B1BF239738}"/>
              </a:ext>
            </a:extLst>
          </p:cNvPr>
          <p:cNvSpPr/>
          <p:nvPr/>
        </p:nvSpPr>
        <p:spPr>
          <a:xfrm>
            <a:off x="7162796" y="4746949"/>
            <a:ext cx="2762865" cy="550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Declare Result</a:t>
            </a:r>
          </a:p>
        </p:txBody>
      </p:sp>
      <p:sp>
        <p:nvSpPr>
          <p:cNvPr id="19" name="Oval 18">
            <a:extLst>
              <a:ext uri="{FF2B5EF4-FFF2-40B4-BE49-F238E27FC236}">
                <a16:creationId xmlns:a16="http://schemas.microsoft.com/office/drawing/2014/main" id="{1BC34983-FCFC-0F90-4894-07F995CEB61D}"/>
              </a:ext>
            </a:extLst>
          </p:cNvPr>
          <p:cNvSpPr/>
          <p:nvPr/>
        </p:nvSpPr>
        <p:spPr>
          <a:xfrm>
            <a:off x="7226710" y="5602715"/>
            <a:ext cx="2762865" cy="550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View Bidder</a:t>
            </a:r>
          </a:p>
        </p:txBody>
      </p:sp>
      <p:cxnSp>
        <p:nvCxnSpPr>
          <p:cNvPr id="21" name="Straight Connector 20">
            <a:extLst>
              <a:ext uri="{FF2B5EF4-FFF2-40B4-BE49-F238E27FC236}">
                <a16:creationId xmlns:a16="http://schemas.microsoft.com/office/drawing/2014/main" id="{5A872700-3D0D-1C5F-3B18-0EF4DDBA20F8}"/>
              </a:ext>
            </a:extLst>
          </p:cNvPr>
          <p:cNvCxnSpPr>
            <a:stCxn id="5" idx="3"/>
            <a:endCxn id="11" idx="2"/>
          </p:cNvCxnSpPr>
          <p:nvPr/>
        </p:nvCxnSpPr>
        <p:spPr>
          <a:xfrm flipV="1">
            <a:off x="5584017" y="484927"/>
            <a:ext cx="1573864" cy="2818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346017-50D3-9FE8-9591-140544FF7B85}"/>
              </a:ext>
            </a:extLst>
          </p:cNvPr>
          <p:cNvCxnSpPr>
            <a:stCxn id="5" idx="3"/>
            <a:endCxn id="14" idx="2"/>
          </p:cNvCxnSpPr>
          <p:nvPr/>
        </p:nvCxnSpPr>
        <p:spPr>
          <a:xfrm flipV="1">
            <a:off x="5584017" y="1220040"/>
            <a:ext cx="1573866" cy="2083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D86482E-438D-22E8-383D-ADBBEC615876}"/>
              </a:ext>
            </a:extLst>
          </p:cNvPr>
          <p:cNvCxnSpPr>
            <a:stCxn id="5" idx="3"/>
            <a:endCxn id="13" idx="2"/>
          </p:cNvCxnSpPr>
          <p:nvPr/>
        </p:nvCxnSpPr>
        <p:spPr>
          <a:xfrm flipV="1">
            <a:off x="5584017" y="1967711"/>
            <a:ext cx="1573865" cy="1336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CADC35-0668-A378-C71B-A4CF24F17FBD}"/>
              </a:ext>
            </a:extLst>
          </p:cNvPr>
          <p:cNvCxnSpPr/>
          <p:nvPr/>
        </p:nvCxnSpPr>
        <p:spPr>
          <a:xfrm>
            <a:off x="5554188"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95894E7-3CC2-6EFB-1532-037CB168E0A6}"/>
              </a:ext>
            </a:extLst>
          </p:cNvPr>
          <p:cNvCxnSpPr>
            <a:stCxn id="5" idx="3"/>
            <a:endCxn id="15" idx="2"/>
          </p:cNvCxnSpPr>
          <p:nvPr/>
        </p:nvCxnSpPr>
        <p:spPr>
          <a:xfrm flipV="1">
            <a:off x="5584017" y="2715383"/>
            <a:ext cx="1573865" cy="58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7F0080-5D8D-C31C-234C-7680EC74FFBE}"/>
              </a:ext>
            </a:extLst>
          </p:cNvPr>
          <p:cNvCxnSpPr>
            <a:stCxn id="5" idx="3"/>
            <a:endCxn id="16" idx="2"/>
          </p:cNvCxnSpPr>
          <p:nvPr/>
        </p:nvCxnSpPr>
        <p:spPr>
          <a:xfrm>
            <a:off x="5584017" y="3303862"/>
            <a:ext cx="1573865" cy="181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222E91-96B3-1306-927A-AA125DC96BA7}"/>
              </a:ext>
            </a:extLst>
          </p:cNvPr>
          <p:cNvCxnSpPr>
            <a:stCxn id="5" idx="3"/>
            <a:endCxn id="17" idx="2"/>
          </p:cNvCxnSpPr>
          <p:nvPr/>
        </p:nvCxnSpPr>
        <p:spPr>
          <a:xfrm>
            <a:off x="5584017" y="3303862"/>
            <a:ext cx="1573865" cy="95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6A4BA5-C988-8AA5-3561-48CDE119312C}"/>
              </a:ext>
            </a:extLst>
          </p:cNvPr>
          <p:cNvCxnSpPr>
            <a:stCxn id="5" idx="3"/>
            <a:endCxn id="18" idx="2"/>
          </p:cNvCxnSpPr>
          <p:nvPr/>
        </p:nvCxnSpPr>
        <p:spPr>
          <a:xfrm>
            <a:off x="5584017" y="3303862"/>
            <a:ext cx="1578779" cy="1718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CE6B92D-82BD-BDDB-F324-CA0C78C29AF7}"/>
              </a:ext>
            </a:extLst>
          </p:cNvPr>
          <p:cNvCxnSpPr>
            <a:stCxn id="5" idx="3"/>
            <a:endCxn id="19" idx="2"/>
          </p:cNvCxnSpPr>
          <p:nvPr/>
        </p:nvCxnSpPr>
        <p:spPr>
          <a:xfrm>
            <a:off x="5584017" y="3303862"/>
            <a:ext cx="1642693" cy="2574156"/>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21FCE87-6D5A-C3AA-EDA2-1D2482F3F437}"/>
              </a:ext>
            </a:extLst>
          </p:cNvPr>
          <p:cNvSpPr txBox="1"/>
          <p:nvPr/>
        </p:nvSpPr>
        <p:spPr>
          <a:xfrm>
            <a:off x="4561491" y="3761062"/>
            <a:ext cx="1271750" cy="461665"/>
          </a:xfrm>
          <a:prstGeom prst="rect">
            <a:avLst/>
          </a:prstGeom>
          <a:noFill/>
        </p:spPr>
        <p:txBody>
          <a:bodyPr wrap="square" rtlCol="0">
            <a:spAutoFit/>
          </a:bodyPr>
          <a:lstStyle/>
          <a:p>
            <a:r>
              <a:rPr lang="en-IN" dirty="0"/>
              <a:t> </a:t>
            </a:r>
            <a:r>
              <a:rPr lang="en-IN" sz="2400" dirty="0"/>
              <a:t>ADMIN</a:t>
            </a:r>
          </a:p>
        </p:txBody>
      </p:sp>
    </p:spTree>
    <p:extLst>
      <p:ext uri="{BB962C8B-B14F-4D97-AF65-F5344CB8AC3E}">
        <p14:creationId xmlns:p14="http://schemas.microsoft.com/office/powerpoint/2010/main" val="7638977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33AE12DAED7F44F93E25A75E150E8A2" ma:contentTypeVersion="11" ma:contentTypeDescription="Create a new document." ma:contentTypeScope="" ma:versionID="e6fc4ab192fe3ff86bab4d445d26f50c">
  <xsd:schema xmlns:xsd="http://www.w3.org/2001/XMLSchema" xmlns:xs="http://www.w3.org/2001/XMLSchema" xmlns:p="http://schemas.microsoft.com/office/2006/metadata/properties" xmlns:ns2="195b1728-e40a-4b73-8d35-ba2418e57bd1" xmlns:ns3="ef049ff0-ed6c-414d-8515-ef774b4481c0" targetNamespace="http://schemas.microsoft.com/office/2006/metadata/properties" ma:root="true" ma:fieldsID="d7f3c41c9faa1b2120296b43e0e4b10d" ns2:_="" ns3:_="">
    <xsd:import namespace="195b1728-e40a-4b73-8d35-ba2418e57bd1"/>
    <xsd:import namespace="ef049ff0-ed6c-414d-8515-ef774b4481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b1728-e40a-4b73-8d35-ba2418e57b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049ff0-ed6c-414d-8515-ef774b4481c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6b7b9184-9e24-4596-917e-60f77d091dd1}" ma:internalName="TaxCatchAll" ma:showField="CatchAllData" ma:web="ef049ff0-ed6c-414d-8515-ef774b4481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f049ff0-ed6c-414d-8515-ef774b4481c0" xsi:nil="true"/>
    <lcf76f155ced4ddcb4097134ff3c332f xmlns="195b1728-e40a-4b73-8d35-ba2418e57bd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B05B3C2-8D47-4136-B066-934D134C0A9D}">
  <ds:schemaRefs>
    <ds:schemaRef ds:uri="http://schemas.microsoft.com/sharepoint/v3/contenttype/forms"/>
  </ds:schemaRefs>
</ds:datastoreItem>
</file>

<file path=customXml/itemProps2.xml><?xml version="1.0" encoding="utf-8"?>
<ds:datastoreItem xmlns:ds="http://schemas.openxmlformats.org/officeDocument/2006/customXml" ds:itemID="{625D4144-018C-41A3-B78A-1F9876D5B8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5b1728-e40a-4b73-8d35-ba2418e57bd1"/>
    <ds:schemaRef ds:uri="ef049ff0-ed6c-414d-8515-ef774b4481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CADB28-786B-47EA-80AD-83C2346B4C9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38b4a3c9-b04a-436f-b789-29bfc7cf2393"/>
    <ds:schemaRef ds:uri="http://www.w3.org/XML/1998/namespace"/>
    <ds:schemaRef ds:uri="ef049ff0-ed6c-414d-8515-ef774b4481c0"/>
    <ds:schemaRef ds:uri="195b1728-e40a-4b73-8d35-ba2418e57bd1"/>
  </ds:schemaRefs>
</ds:datastoreItem>
</file>

<file path=docProps/app.xml><?xml version="1.0" encoding="utf-8"?>
<Properties xmlns="http://schemas.openxmlformats.org/officeDocument/2006/extended-properties" xmlns:vt="http://schemas.openxmlformats.org/officeDocument/2006/docPropsVTypes">
  <Template>TM04033921[[fn=Damask]]</Template>
  <TotalTime>651</TotalTime>
  <Words>662</Words>
  <Application>Microsoft Office PowerPoint</Application>
  <PresentationFormat>Widescreen</PresentationFormat>
  <Paragraphs>82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Damask</vt:lpstr>
      <vt:lpstr>IPL FANTASY LEAGUE</vt:lpstr>
      <vt:lpstr>CONTENTS</vt:lpstr>
      <vt:lpstr>PROBLEM statement</vt:lpstr>
      <vt:lpstr>INTRODUCTION</vt:lpstr>
      <vt:lpstr>PROJECT STRUCTURE</vt:lpstr>
      <vt:lpstr>DEVELOPED USING SPRING BOOT</vt:lpstr>
      <vt:lpstr>USED DEPENDENCY JAR</vt:lpstr>
      <vt:lpstr>CLASS diagram</vt:lpstr>
      <vt:lpstr>Use case diagram</vt:lpstr>
      <vt:lpstr>USE CASE DIAGRAM</vt:lpstr>
      <vt:lpstr>Swagger input</vt:lpstr>
      <vt:lpstr>SWAGGER INPUT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FANTASY LEAGUE</dc:title>
  <dc:creator>Sangamirtham, Nishi</dc:creator>
  <cp:lastModifiedBy>Sangamirtham, Nishi</cp:lastModifiedBy>
  <cp:revision>3</cp:revision>
  <dcterms:created xsi:type="dcterms:W3CDTF">2023-02-07T04:32:27Z</dcterms:created>
  <dcterms:modified xsi:type="dcterms:W3CDTF">2023-02-08T05:48:57Z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0x0101006FD76C292EAC274AB40AE00E884B2921</vt:lpwstr>
  </property>
  <property fmtid="{D5CDD505-2E9C-101B-9397-08002B2CF9AE}" pid="3" name="MediaServiceImageTags">
    <vt:lpwstr/>
  </property>
</Properties>
</file>