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6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0883" y="257369"/>
            <a:ext cx="8772208" cy="873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sz="2400" dirty="0" smtClean="0"/>
              <a:t>Apache </a:t>
            </a:r>
            <a:r>
              <a:rPr lang="ru-RU" sz="2400" dirty="0" err="1" smtClean="0"/>
              <a:t>Cassandra</a:t>
            </a:r>
            <a:r>
              <a:rPr lang="ru-RU" sz="2400" dirty="0" smtClean="0"/>
              <a:t> </a:t>
            </a:r>
            <a:r>
              <a:rPr lang="ru-RU" sz="2400" dirty="0"/>
              <a:t>― это реализация семейства </a:t>
            </a:r>
            <a:r>
              <a:rPr lang="ru-RU" sz="2400" dirty="0" err="1"/>
              <a:t>NoSQL</a:t>
            </a:r>
            <a:r>
              <a:rPr lang="ru-RU" sz="2400" dirty="0"/>
              <a:t> </a:t>
            </a:r>
            <a:r>
              <a:rPr lang="ru-RU" sz="2400" dirty="0" err="1"/>
              <a:t>Column</a:t>
            </a:r>
            <a:r>
              <a:rPr lang="ru-RU" sz="2400" dirty="0"/>
              <a:t>, поддерживающая модель данных </a:t>
            </a:r>
            <a:r>
              <a:rPr lang="ru-RU" sz="2400" dirty="0" err="1"/>
              <a:t>Big</a:t>
            </a:r>
            <a:r>
              <a:rPr lang="ru-RU" sz="2400" dirty="0"/>
              <a:t> </a:t>
            </a:r>
            <a:r>
              <a:rPr lang="ru-RU" sz="2400" dirty="0" err="1" smtClean="0"/>
              <a:t>Tabl</a:t>
            </a:r>
            <a:r>
              <a:rPr lang="en-US" sz="2400" dirty="0" smtClean="0"/>
              <a:t>e.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5" y="1246909"/>
            <a:ext cx="7940513" cy="5320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04666" y="384839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71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6815" y="215241"/>
            <a:ext cx="4205535" cy="48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* FROM employees;</a:t>
            </a:r>
            <a:endParaRPr lang="ru-RU" sz="2400" dirty="0"/>
          </a:p>
        </p:txBody>
      </p:sp>
      <p:pic>
        <p:nvPicPr>
          <p:cNvPr id="2050" name="Picture 2" descr="https://habrastorage.org/getpro/habr/post_images/10b/aef/b40/10baefb4056fc53498bc5ba38610fe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9" y="1001096"/>
            <a:ext cx="43910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abrastorage.org/getpro/habr/post_images/1a6/587/a2f/1a6587a2ff23e911ee0b11ed8dac7c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68" y="3958331"/>
            <a:ext cx="94202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02821" y="439727"/>
            <a:ext cx="57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10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43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8373" y="710215"/>
            <a:ext cx="11514337" cy="5999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CREATE TABLE example (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A </a:t>
            </a:r>
            <a:r>
              <a:rPr lang="en-US" sz="2800" dirty="0"/>
              <a:t>text, </a:t>
            </a:r>
            <a:r>
              <a:rPr lang="en-US" sz="2800" dirty="0" smtClean="0"/>
              <a:t>B </a:t>
            </a:r>
            <a:r>
              <a:rPr lang="en-US" sz="2800" dirty="0"/>
              <a:t>text, </a:t>
            </a:r>
            <a:r>
              <a:rPr lang="en-US" sz="2800" dirty="0" smtClean="0"/>
              <a:t>C </a:t>
            </a:r>
            <a:r>
              <a:rPr lang="en-US" sz="2800" dirty="0"/>
              <a:t>text, </a:t>
            </a:r>
            <a:r>
              <a:rPr lang="en-US" sz="2800" dirty="0" smtClean="0"/>
              <a:t>D </a:t>
            </a:r>
            <a:r>
              <a:rPr lang="en-US" sz="2800" dirty="0"/>
              <a:t>text, E text, F text,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PRIMARY </a:t>
            </a:r>
            <a:r>
              <a:rPr lang="en-US" sz="2800" dirty="0"/>
              <a:t>KEY ((A,B), C, D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);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INSERT </a:t>
            </a:r>
            <a:r>
              <a:rPr lang="en-US" sz="2800" dirty="0"/>
              <a:t>INTO example (A, B, C, D, E, F) VALUES ('a', 'b', 'c', 'd', 'e', 'f</a:t>
            </a:r>
            <a:r>
              <a:rPr lang="en-US" sz="2800" dirty="0" smtClean="0"/>
              <a:t>');</a:t>
            </a:r>
          </a:p>
          <a:p>
            <a:pPr marL="0" indent="0">
              <a:buNone/>
            </a:pPr>
            <a:r>
              <a:rPr lang="en-US" sz="2800" dirty="0" smtClean="0"/>
              <a:t>INSERT </a:t>
            </a:r>
            <a:r>
              <a:rPr lang="en-US" sz="2800" dirty="0"/>
              <a:t>INTO example (A, B, C, D, E, F) VALUES ('a', 'b', 'c', 'g', 'h', '</a:t>
            </a:r>
            <a:r>
              <a:rPr lang="en-US" sz="2800" dirty="0" err="1"/>
              <a:t>i</a:t>
            </a:r>
            <a:r>
              <a:rPr lang="en-US" sz="2800" dirty="0" smtClean="0"/>
              <a:t>');</a:t>
            </a:r>
          </a:p>
          <a:p>
            <a:pPr marL="0" indent="0">
              <a:buNone/>
            </a:pPr>
            <a:r>
              <a:rPr lang="en-US" sz="2800" dirty="0" smtClean="0"/>
              <a:t>INSERT </a:t>
            </a:r>
            <a:r>
              <a:rPr lang="en-US" sz="2800" dirty="0"/>
              <a:t>INTO example (A, B, C, D, E, F) VALUES ('a', 'b', 'j', 'k', 'l', 'm</a:t>
            </a:r>
            <a:r>
              <a:rPr lang="en-US" sz="2800" dirty="0" smtClean="0"/>
              <a:t>');</a:t>
            </a:r>
          </a:p>
          <a:p>
            <a:pPr marL="0" indent="0">
              <a:buNone/>
            </a:pPr>
            <a:r>
              <a:rPr lang="en-US" sz="2800" dirty="0" smtClean="0"/>
              <a:t>INSERT </a:t>
            </a:r>
            <a:r>
              <a:rPr lang="en-US" sz="2800" dirty="0"/>
              <a:t>INTO example (A, B, C, D, E, F) VALUES ('a', 'n', 'o', 'p', 'q', 'r</a:t>
            </a:r>
            <a:r>
              <a:rPr lang="en-US" sz="2800" dirty="0" smtClean="0"/>
              <a:t>');</a:t>
            </a:r>
          </a:p>
          <a:p>
            <a:pPr marL="0" indent="0">
              <a:buNone/>
            </a:pPr>
            <a:r>
              <a:rPr lang="en-US" sz="2800" dirty="0" smtClean="0"/>
              <a:t>INSERT </a:t>
            </a:r>
            <a:r>
              <a:rPr lang="en-US" sz="2800" dirty="0"/>
              <a:t>INTO example (A, B, C, D, E, F) VALUES ('s', 't', 'u', 'v', 'w', 'x');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02821" y="439727"/>
            <a:ext cx="57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11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15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6815" y="241874"/>
            <a:ext cx="3885939" cy="58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* FROM example;</a:t>
            </a:r>
            <a:endParaRPr lang="ru-RU" sz="2400" dirty="0"/>
          </a:p>
        </p:txBody>
      </p:sp>
      <p:pic>
        <p:nvPicPr>
          <p:cNvPr id="3074" name="Picture 2" descr="https://habrastorage.org/getpro/habr/post_images/fa2/721/ff8/fa2721ff859a398d2004c6fc27a148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08" y="974462"/>
            <a:ext cx="35623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abrastorage.org/getpro/habr/post_images/0c0/e31/aaa/0c0e31aaa25a8a91db74b00b1028b2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20" y="4002718"/>
            <a:ext cx="65627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02821" y="439727"/>
            <a:ext cx="57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12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3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Ð°ÑÑÐ¸Ð½ÐºÐ¸ Ð¿Ð¾ Ð·Ð°Ð¿ÑÐ¾ÑÑ ÑÐ¾Ð½ Ð»ÑÑ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 rot="21152993">
            <a:off x="2290004" y="3013502"/>
            <a:ext cx="695326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Почему так сложно?</a:t>
            </a:r>
            <a:endParaRPr lang="ru-RU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9604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29" y="843379"/>
            <a:ext cx="7706488" cy="5761763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08759" y="177511"/>
            <a:ext cx="2114845" cy="665868"/>
          </a:xfrm>
        </p:spPr>
        <p:txBody>
          <a:bodyPr/>
          <a:lstStyle/>
          <a:p>
            <a:r>
              <a:rPr lang="ru-RU" sz="3600" dirty="0" smtClean="0"/>
              <a:t>Запись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0502821" y="439727"/>
            <a:ext cx="57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14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91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8759" y="177511"/>
            <a:ext cx="2114845" cy="665868"/>
          </a:xfrm>
        </p:spPr>
        <p:txBody>
          <a:bodyPr/>
          <a:lstStyle/>
          <a:p>
            <a:r>
              <a:rPr lang="ru-RU" sz="3600" dirty="0" smtClean="0"/>
              <a:t>Чтение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4" y="843379"/>
            <a:ext cx="7403976" cy="5801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02821" y="439727"/>
            <a:ext cx="57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15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204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8759" y="177511"/>
            <a:ext cx="3757214" cy="665868"/>
          </a:xfrm>
        </p:spPr>
        <p:txBody>
          <a:bodyPr/>
          <a:lstStyle/>
          <a:p>
            <a:r>
              <a:rPr lang="ru-RU" sz="3600" dirty="0" smtClean="0"/>
              <a:t>Чтение</a:t>
            </a:r>
            <a:r>
              <a:rPr lang="en-US" sz="3600" dirty="0" smtClean="0"/>
              <a:t>/</a:t>
            </a:r>
            <a:r>
              <a:rPr lang="ru-RU" sz="3600" dirty="0" smtClean="0"/>
              <a:t>Запись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12" y="843379"/>
            <a:ext cx="7870342" cy="578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02821" y="439727"/>
            <a:ext cx="57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16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30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149" y="1911928"/>
            <a:ext cx="9326646" cy="3300152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/>
              <a:t>высокая масштабируемость и </a:t>
            </a:r>
            <a:r>
              <a:rPr lang="ru-RU" sz="2400" dirty="0" smtClean="0"/>
              <a:t>надежность;</a:t>
            </a:r>
            <a:endParaRPr lang="ru-RU" sz="2400" dirty="0"/>
          </a:p>
          <a:p>
            <a:pPr fontAlgn="base"/>
            <a:r>
              <a:rPr lang="ru-RU" sz="2400" dirty="0" smtClean="0"/>
              <a:t>высокая </a:t>
            </a:r>
            <a:r>
              <a:rPr lang="ru-RU" sz="2400" dirty="0"/>
              <a:t>пропускная способность для операций записи и </a:t>
            </a:r>
            <a:r>
              <a:rPr lang="ru-RU" sz="2400" dirty="0" smtClean="0"/>
              <a:t>неплохая для считывания</a:t>
            </a:r>
            <a:r>
              <a:rPr lang="ru-RU" sz="2400" dirty="0"/>
              <a:t>;</a:t>
            </a:r>
          </a:p>
          <a:p>
            <a:pPr fontAlgn="base"/>
            <a:r>
              <a:rPr lang="ru-RU" sz="2400" dirty="0"/>
              <a:t>SQL-подобный язык </a:t>
            </a:r>
            <a:r>
              <a:rPr lang="ru-RU" sz="2400" dirty="0" smtClean="0"/>
              <a:t>запросов</a:t>
            </a:r>
            <a:r>
              <a:rPr lang="en-US" sz="2400" dirty="0" smtClean="0"/>
              <a:t>;</a:t>
            </a:r>
          </a:p>
          <a:p>
            <a:pPr fontAlgn="base"/>
            <a:r>
              <a:rPr lang="ru-RU" sz="2400" dirty="0" smtClean="0"/>
              <a:t>настраиваемая </a:t>
            </a:r>
            <a:r>
              <a:rPr lang="ru-RU" sz="2400" dirty="0"/>
              <a:t>согласованность и поддержка репликации;</a:t>
            </a:r>
          </a:p>
          <a:p>
            <a:pPr fontAlgn="base"/>
            <a:r>
              <a:rPr lang="ru-RU" sz="2400" dirty="0"/>
              <a:t>гибкая схема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04666" y="384839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2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67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4" y="108064"/>
            <a:ext cx="7440405" cy="6549109"/>
          </a:xfrm>
        </p:spPr>
      </p:pic>
      <p:sp>
        <p:nvSpPr>
          <p:cNvPr id="5" name="Прямоугольник 4"/>
          <p:cNvSpPr/>
          <p:nvPr/>
        </p:nvSpPr>
        <p:spPr>
          <a:xfrm>
            <a:off x="8253373" y="1359402"/>
            <a:ext cx="37003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Модель </a:t>
            </a:r>
            <a:r>
              <a:rPr lang="ru-RU" sz="2000" dirty="0"/>
              <a:t>данных </a:t>
            </a:r>
            <a:r>
              <a:rPr lang="ru-RU" sz="2000" dirty="0" err="1"/>
              <a:t>Cassandra</a:t>
            </a:r>
            <a:r>
              <a:rPr lang="ru-RU" sz="2000" dirty="0"/>
              <a:t> состоит из столбцов, строк, семейств столбцов и пространства ключей.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53373" y="4257515"/>
            <a:ext cx="3700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Термин столбец вводит в заблуждение, и для лучшего понимания его следовало бы назвать ячейкой. Но я оставлю столбец, так как это общепринятый термин.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04666" y="384839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3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4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133252" cy="763523"/>
          </a:xfrm>
        </p:spPr>
        <p:txBody>
          <a:bodyPr/>
          <a:lstStyle/>
          <a:p>
            <a:r>
              <a:rPr lang="ru-RU" dirty="0" smtClean="0"/>
              <a:t>Отличия от РСУБД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824" y="1553593"/>
            <a:ext cx="9873927" cy="4749553"/>
          </a:xfrm>
        </p:spPr>
        <p:txBody>
          <a:bodyPr>
            <a:noAutofit/>
          </a:bodyPr>
          <a:lstStyle/>
          <a:p>
            <a:pPr fontAlgn="base"/>
            <a:r>
              <a:rPr lang="ru-RU" sz="2400" dirty="0" smtClean="0"/>
              <a:t>Двумерное пространство данных не однородно. Разные строки могу содержать разное кол-во элементов</a:t>
            </a:r>
            <a:r>
              <a:rPr lang="en-US" sz="2400" dirty="0" smtClean="0"/>
              <a:t>;</a:t>
            </a:r>
            <a:endParaRPr lang="ru-RU" sz="2400" dirty="0"/>
          </a:p>
          <a:p>
            <a:pPr fontAlgn="base"/>
            <a:r>
              <a:rPr lang="ru-RU" sz="2400" dirty="0" smtClean="0"/>
              <a:t>Схема </a:t>
            </a:r>
            <a:r>
              <a:rPr lang="en-US" sz="2400" dirty="0" smtClean="0"/>
              <a:t>Cassandra </a:t>
            </a:r>
            <a:r>
              <a:rPr lang="ru-RU" sz="2400" dirty="0" smtClean="0"/>
              <a:t>может быть изменена во время выполнения</a:t>
            </a:r>
            <a:r>
              <a:rPr lang="en-US" sz="2400" dirty="0" smtClean="0"/>
              <a:t>;</a:t>
            </a:r>
            <a:endParaRPr lang="ru-RU" sz="2400" dirty="0"/>
          </a:p>
          <a:p>
            <a:pPr fontAlgn="base"/>
            <a:r>
              <a:rPr lang="en-US" sz="2400" dirty="0"/>
              <a:t>C</a:t>
            </a:r>
            <a:r>
              <a:rPr lang="ru-RU" sz="2400" dirty="0" err="1" smtClean="0"/>
              <a:t>толбцы</a:t>
            </a:r>
            <a:r>
              <a:rPr lang="en-US" sz="2400" dirty="0" smtClean="0"/>
              <a:t> </a:t>
            </a:r>
            <a:r>
              <a:rPr lang="ru-RU" sz="2400" dirty="0" smtClean="0"/>
              <a:t>всегда </a:t>
            </a:r>
            <a:r>
              <a:rPr lang="ru-RU" sz="2400" dirty="0"/>
              <a:t>отсортированы по </a:t>
            </a:r>
            <a:r>
              <a:rPr lang="ru-RU" sz="2400" dirty="0" smtClean="0"/>
              <a:t>именам внутри строки</a:t>
            </a:r>
            <a:r>
              <a:rPr lang="en-US" sz="2400" dirty="0" smtClean="0"/>
              <a:t>;</a:t>
            </a:r>
            <a:endParaRPr lang="ru-RU" sz="2400" dirty="0"/>
          </a:p>
          <a:p>
            <a:pPr fontAlgn="base"/>
            <a:r>
              <a:rPr lang="ru-RU" sz="2400" dirty="0"/>
              <a:t>И</a:t>
            </a:r>
            <a:r>
              <a:rPr lang="ru-RU" sz="2400" dirty="0" smtClean="0"/>
              <a:t>мена </a:t>
            </a:r>
            <a:r>
              <a:rPr lang="ru-RU" sz="2400" dirty="0"/>
              <a:t>столбцов могут включать </a:t>
            </a:r>
            <a:r>
              <a:rPr lang="ru-RU" sz="2400" dirty="0" smtClean="0"/>
              <a:t>данные</a:t>
            </a:r>
            <a:r>
              <a:rPr lang="en-US" sz="2400" dirty="0" smtClean="0"/>
              <a:t>;</a:t>
            </a:r>
          </a:p>
          <a:p>
            <a:pPr fontAlgn="base"/>
            <a:r>
              <a:rPr lang="ru-RU" sz="2400" dirty="0" err="1" smtClean="0"/>
              <a:t>Cassandra</a:t>
            </a:r>
            <a:r>
              <a:rPr lang="ru-RU" sz="2400" dirty="0" smtClean="0"/>
              <a:t> </a:t>
            </a:r>
            <a:r>
              <a:rPr lang="ru-RU" sz="2400" dirty="0"/>
              <a:t>не поддерживает соединений и большинство SQL-методов </a:t>
            </a:r>
            <a:r>
              <a:rPr lang="ru-RU" sz="2400" dirty="0" smtClean="0"/>
              <a:t>поиска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fontAlgn="base"/>
            <a:r>
              <a:rPr lang="ru-RU" sz="2400" dirty="0" smtClean="0"/>
              <a:t>Запросы</a:t>
            </a:r>
            <a:r>
              <a:rPr lang="ru-RU" sz="2400" dirty="0"/>
              <a:t>, необходимые для приложения, должны быть определены в </a:t>
            </a:r>
            <a:r>
              <a:rPr lang="ru-RU" sz="2400" dirty="0" smtClean="0"/>
              <a:t>схеме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04666" y="384839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96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774969" cy="949954"/>
          </a:xfrm>
        </p:spPr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09" y="1402672"/>
            <a:ext cx="5568258" cy="51308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2760" y="1402672"/>
            <a:ext cx="51490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Cassandra</a:t>
            </a:r>
            <a:r>
              <a:rPr lang="ru-RU" sz="2400" dirty="0"/>
              <a:t> ― распределенная система. Она состоит из нескольких узлов и распределяет данные между этими </a:t>
            </a:r>
            <a:r>
              <a:rPr lang="ru-RU" sz="2400" dirty="0" smtClean="0"/>
              <a:t>узлами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42179" y="3561665"/>
            <a:ext cx="5883414" cy="2971843"/>
          </a:xfrm>
        </p:spPr>
        <p:txBody>
          <a:bodyPr/>
          <a:lstStyle/>
          <a:p>
            <a:r>
              <a:rPr lang="ru-RU" dirty="0" smtClean="0"/>
              <a:t>Данные распределяются </a:t>
            </a:r>
            <a:r>
              <a:rPr lang="ru-RU" dirty="0"/>
              <a:t>между узлами прозрачно для </a:t>
            </a:r>
            <a:r>
              <a:rPr lang="ru-RU" dirty="0" smtClean="0"/>
              <a:t>пользователей</a:t>
            </a:r>
            <a:r>
              <a:rPr lang="en-US" dirty="0" smtClean="0"/>
              <a:t>;</a:t>
            </a:r>
          </a:p>
          <a:p>
            <a:r>
              <a:rPr lang="ru-RU" dirty="0"/>
              <a:t>П</a:t>
            </a:r>
            <a:r>
              <a:rPr lang="ru-RU" dirty="0" smtClean="0"/>
              <a:t>розрачность обеспечения создания </a:t>
            </a:r>
            <a:r>
              <a:rPr lang="ru-RU" dirty="0"/>
              <a:t>реплик и </a:t>
            </a:r>
            <a:r>
              <a:rPr lang="ru-RU" dirty="0" smtClean="0"/>
              <a:t>управления </a:t>
            </a:r>
            <a:r>
              <a:rPr lang="ru-RU" dirty="0"/>
              <a:t>ими</a:t>
            </a:r>
            <a:r>
              <a:rPr lang="ru-RU" dirty="0" smtClean="0"/>
              <a:t>;</a:t>
            </a:r>
          </a:p>
          <a:p>
            <a:r>
              <a:rPr lang="ru-RU" dirty="0"/>
              <a:t>Н</a:t>
            </a:r>
            <a:r>
              <a:rPr lang="ru-RU" dirty="0" smtClean="0"/>
              <a:t>астраиваемая согласованность</a:t>
            </a:r>
            <a:r>
              <a:rPr lang="en-US" dirty="0" smtClean="0"/>
              <a:t>;</a:t>
            </a:r>
          </a:p>
          <a:p>
            <a:r>
              <a:rPr lang="ru-RU" dirty="0" smtClean="0"/>
              <a:t>Очень быстрая </a:t>
            </a:r>
            <a:r>
              <a:rPr lang="ru-RU" dirty="0"/>
              <a:t>запись, более </a:t>
            </a:r>
            <a:r>
              <a:rPr lang="ru-RU" dirty="0" smtClean="0"/>
              <a:t>быстрая, </a:t>
            </a:r>
            <a:r>
              <a:rPr lang="ru-RU" dirty="0"/>
              <a:t>чем </a:t>
            </a:r>
            <a:r>
              <a:rPr lang="ru-RU" dirty="0" smtClean="0"/>
              <a:t>чтение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604666" y="384839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89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6477" y="1751078"/>
            <a:ext cx="9718568" cy="3184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KEYSPACE </a:t>
            </a:r>
            <a:r>
              <a:rPr lang="en-US" sz="2800" dirty="0" err="1" smtClean="0"/>
              <a:t>test_space</a:t>
            </a:r>
            <a:r>
              <a:rPr lang="en-US" sz="2800" dirty="0" smtClean="0"/>
              <a:t> </a:t>
            </a:r>
            <a:r>
              <a:rPr lang="en-US" sz="2800" dirty="0"/>
              <a:t>WITH replication =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'class': '</a:t>
            </a:r>
            <a:r>
              <a:rPr lang="en-US" sz="2800" dirty="0" err="1" smtClean="0"/>
              <a:t>SimpleStrategy</a:t>
            </a:r>
            <a:r>
              <a:rPr lang="en-US" sz="2800" dirty="0"/>
              <a:t>',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'</a:t>
            </a:r>
            <a:r>
              <a:rPr lang="en-US" sz="2800" dirty="0" err="1" smtClean="0"/>
              <a:t>replication_factor</a:t>
            </a:r>
            <a:r>
              <a:rPr lang="en-US" sz="2800" dirty="0"/>
              <a:t>': '3'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}; </a:t>
            </a:r>
          </a:p>
          <a:p>
            <a:pPr marL="0" indent="0">
              <a:buNone/>
            </a:pPr>
            <a:r>
              <a:rPr lang="en-US" sz="2800" dirty="0" smtClean="0"/>
              <a:t>USE </a:t>
            </a:r>
            <a:r>
              <a:rPr lang="en-US" sz="2800" dirty="0" err="1" smtClean="0"/>
              <a:t>test_space</a:t>
            </a:r>
            <a:r>
              <a:rPr lang="en-US" sz="2800" dirty="0" smtClean="0"/>
              <a:t>;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604666" y="384839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69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997" y="845555"/>
            <a:ext cx="11458591" cy="5209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TABLE employees (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name text,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age </a:t>
            </a:r>
            <a:r>
              <a:rPr lang="en-US" sz="2400" dirty="0" err="1" smtClean="0"/>
              <a:t>int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role text,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PRIMARY </a:t>
            </a:r>
            <a:r>
              <a:rPr lang="en-US" sz="2400" dirty="0"/>
              <a:t>KEY (</a:t>
            </a:r>
            <a:r>
              <a:rPr lang="en-US" sz="2400" dirty="0" smtClean="0"/>
              <a:t>name</a:t>
            </a:r>
            <a:r>
              <a:rPr lang="en-US" sz="2400" dirty="0"/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INSERT </a:t>
            </a:r>
            <a:r>
              <a:rPr lang="en-US" sz="2400" dirty="0"/>
              <a:t>INTO employees (name, age, role) VALUES ('john', 37, '</a:t>
            </a:r>
            <a:r>
              <a:rPr lang="en-US" sz="2400" dirty="0" err="1"/>
              <a:t>dev</a:t>
            </a:r>
            <a:r>
              <a:rPr lang="en-US" sz="2400" dirty="0" smtClean="0"/>
              <a:t>');</a:t>
            </a:r>
          </a:p>
          <a:p>
            <a:pPr marL="0" indent="0">
              <a:buNone/>
            </a:pPr>
            <a:r>
              <a:rPr lang="en-US" sz="2400" dirty="0" smtClean="0"/>
              <a:t>INSERT </a:t>
            </a:r>
            <a:r>
              <a:rPr lang="en-US" sz="2400" dirty="0"/>
              <a:t>INTO employees (name, age, role) VALUES ('</a:t>
            </a:r>
            <a:r>
              <a:rPr lang="en-US" sz="2400" dirty="0" err="1"/>
              <a:t>eric</a:t>
            </a:r>
            <a:r>
              <a:rPr lang="en-US" sz="2400" dirty="0"/>
              <a:t>', 38, '</a:t>
            </a:r>
            <a:r>
              <a:rPr lang="en-US" sz="2400" dirty="0" err="1"/>
              <a:t>ceo</a:t>
            </a:r>
            <a:r>
              <a:rPr lang="en-US" sz="2400" dirty="0"/>
              <a:t>');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04666" y="384839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30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9394" y="418570"/>
            <a:ext cx="4545367" cy="423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SELECT * FROM employees;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67" y="1429536"/>
            <a:ext cx="3922019" cy="2059388"/>
          </a:xfrm>
          <a:prstGeom prst="rect">
            <a:avLst/>
          </a:prstGeom>
        </p:spPr>
      </p:pic>
      <p:pic>
        <p:nvPicPr>
          <p:cNvPr id="1026" name="Picture 2" descr="https://habrastorage.org/getpro/habr/post_images/28c/126/671/28c126671270843cb14152d088d9624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9" y="4287914"/>
            <a:ext cx="9601498" cy="175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04666" y="384839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8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942" y="292963"/>
            <a:ext cx="11345661" cy="6391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CREATE TABLE employees (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company </a:t>
            </a:r>
            <a:r>
              <a:rPr lang="en-US" sz="2100" dirty="0"/>
              <a:t>text,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name </a:t>
            </a:r>
            <a:r>
              <a:rPr lang="en-US" sz="2100" dirty="0"/>
              <a:t>text,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age </a:t>
            </a:r>
            <a:r>
              <a:rPr lang="en-US" sz="2100" dirty="0" err="1"/>
              <a:t>int</a:t>
            </a:r>
            <a:r>
              <a:rPr lang="en-US" sz="2100" dirty="0"/>
              <a:t>,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role </a:t>
            </a:r>
            <a:r>
              <a:rPr lang="en-US" sz="2100" dirty="0"/>
              <a:t>text,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PRIMARY </a:t>
            </a:r>
            <a:r>
              <a:rPr lang="en-US" sz="2100" dirty="0"/>
              <a:t>KEY (</a:t>
            </a:r>
            <a:r>
              <a:rPr lang="en-US" sz="2100" dirty="0" err="1" smtClean="0"/>
              <a:t>company,name</a:t>
            </a:r>
            <a:r>
              <a:rPr lang="en-US" sz="2100" dirty="0" smtClean="0"/>
              <a:t>)</a:t>
            </a:r>
          </a:p>
          <a:p>
            <a:pPr marL="0" indent="0">
              <a:buNone/>
            </a:pPr>
            <a:r>
              <a:rPr lang="en-US" sz="2100" dirty="0" smtClean="0"/>
              <a:t>);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INSERT </a:t>
            </a:r>
            <a:r>
              <a:rPr lang="en-US" sz="2100" dirty="0"/>
              <a:t>INTO employees (company, name, age, role) VALUES ('OSC', '</a:t>
            </a:r>
            <a:r>
              <a:rPr lang="en-US" sz="2100" dirty="0" err="1"/>
              <a:t>eric</a:t>
            </a:r>
            <a:r>
              <a:rPr lang="en-US" sz="2100" dirty="0"/>
              <a:t>', 38, '</a:t>
            </a:r>
            <a:r>
              <a:rPr lang="en-US" sz="2100" dirty="0" err="1"/>
              <a:t>ceo</a:t>
            </a:r>
            <a:r>
              <a:rPr lang="en-US" sz="2100" dirty="0"/>
              <a:t>');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INSERT </a:t>
            </a:r>
            <a:r>
              <a:rPr lang="en-US" sz="2100" dirty="0"/>
              <a:t>INTO employees (company, name, age, role) VALUES ('OSC', 'john', 37, '</a:t>
            </a:r>
            <a:r>
              <a:rPr lang="en-US" sz="2100" dirty="0" err="1"/>
              <a:t>dev</a:t>
            </a:r>
            <a:r>
              <a:rPr lang="en-US" sz="2100" dirty="0"/>
              <a:t>');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INSERT </a:t>
            </a:r>
            <a:r>
              <a:rPr lang="en-US" sz="2100" dirty="0"/>
              <a:t>INTO employees (company, name, age, role) VALUES ('RKG', '</a:t>
            </a:r>
            <a:r>
              <a:rPr lang="en-US" sz="2100" dirty="0" err="1"/>
              <a:t>anya</a:t>
            </a:r>
            <a:r>
              <a:rPr lang="en-US" sz="2100" dirty="0"/>
              <a:t>', 29, 'lead');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INSERT </a:t>
            </a:r>
            <a:r>
              <a:rPr lang="en-US" sz="2100" dirty="0"/>
              <a:t>INTO employees (company, name, age, role) VALUES ('RKG', 'ben', 27, '</a:t>
            </a:r>
            <a:r>
              <a:rPr lang="en-US" sz="2100" dirty="0" err="1"/>
              <a:t>dev</a:t>
            </a:r>
            <a:r>
              <a:rPr lang="en-US" sz="2100" dirty="0" smtClean="0"/>
              <a:t>');</a:t>
            </a:r>
          </a:p>
          <a:p>
            <a:pPr marL="0" indent="0">
              <a:buNone/>
            </a:pPr>
            <a:r>
              <a:rPr lang="en-US" sz="2100" dirty="0" smtClean="0"/>
              <a:t>INSERT </a:t>
            </a:r>
            <a:r>
              <a:rPr lang="en-US" sz="2100" dirty="0"/>
              <a:t>INTO employees (company, name, age, role) VALUES ('RKG', '</a:t>
            </a:r>
            <a:r>
              <a:rPr lang="en-US" sz="2100" dirty="0" err="1"/>
              <a:t>chan</a:t>
            </a:r>
            <a:r>
              <a:rPr lang="en-US" sz="2100" dirty="0"/>
              <a:t>', 35, 'ops');</a:t>
            </a:r>
            <a:endParaRPr lang="ru-RU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10604666" y="384839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9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54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213</Words>
  <Application>Microsoft Office PowerPoint</Application>
  <PresentationFormat>Широкоэкранный</PresentationFormat>
  <Paragraphs>81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Ион</vt:lpstr>
      <vt:lpstr>Презентация PowerPoint</vt:lpstr>
      <vt:lpstr>Преимущества</vt:lpstr>
      <vt:lpstr>Презентация PowerPoint</vt:lpstr>
      <vt:lpstr>Отличия от РСУБД</vt:lpstr>
      <vt:lpstr>Архитектура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Запись</vt:lpstr>
      <vt:lpstr>Чтение</vt:lpstr>
      <vt:lpstr>Чтение/Запись</vt:lpstr>
    </vt:vector>
  </TitlesOfParts>
  <Company>Chuckeevo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Befezdow</dc:creator>
  <cp:lastModifiedBy>Befezdow</cp:lastModifiedBy>
  <cp:revision>20</cp:revision>
  <dcterms:created xsi:type="dcterms:W3CDTF">2018-03-26T18:14:03Z</dcterms:created>
  <dcterms:modified xsi:type="dcterms:W3CDTF">2018-03-31T16:20:49Z</dcterms:modified>
</cp:coreProperties>
</file>