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4" r:id="rId8"/>
    <p:sldId id="267" r:id="rId9"/>
    <p:sldId id="262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1"/>
    <p:restoredTop sz="94665"/>
  </p:normalViewPr>
  <p:slideViewPr>
    <p:cSldViewPr snapToGrid="0">
      <p:cViewPr varScale="1">
        <p:scale>
          <a:sx n="159" d="100"/>
          <a:sy n="15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2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86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66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24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2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1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01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4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70D2-6D1D-B576-B3E9-D03AC2AF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B0A2-8418-F933-B8A6-E031DAEBF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821" y="1951264"/>
            <a:ext cx="10148208" cy="4102217"/>
          </a:xfrm>
        </p:spPr>
        <p:txBody>
          <a:bodyPr/>
          <a:lstStyle/>
          <a:p>
            <a:r>
              <a:rPr lang="en-US" dirty="0"/>
              <a:t>How to choose a model?</a:t>
            </a:r>
          </a:p>
          <a:p>
            <a:pPr lvl="1"/>
            <a:r>
              <a:rPr lang="en-US" dirty="0"/>
              <a:t>There were a few questions on this, I’ll make a guide workbook, but it’ll make more sense later. </a:t>
            </a:r>
          </a:p>
          <a:p>
            <a:r>
              <a:rPr lang="en-US" dirty="0"/>
              <a:t>Assignment 2:</a:t>
            </a:r>
          </a:p>
          <a:p>
            <a:pPr lvl="1"/>
            <a:r>
              <a:rPr lang="en-US" dirty="0"/>
              <a:t>There’s a sample bit of data cleaning in the workbook, you’ll need to do similar things. </a:t>
            </a:r>
          </a:p>
          <a:p>
            <a:pPr lvl="1"/>
            <a:r>
              <a:rPr lang="en-US" dirty="0"/>
              <a:t>The data clean up will require a bit of exploration and trial-error.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Regression trees. </a:t>
            </a:r>
          </a:p>
          <a:p>
            <a:pPr lvl="1"/>
            <a:r>
              <a:rPr lang="en-US" dirty="0"/>
              <a:t>Tree pruning. </a:t>
            </a:r>
          </a:p>
          <a:p>
            <a:pPr lvl="1"/>
            <a:r>
              <a:rPr lang="en-US" dirty="0"/>
              <a:t>Depending on time, possibly stochastic gradient descent. </a:t>
            </a:r>
          </a:p>
        </p:txBody>
      </p:sp>
    </p:spTree>
    <p:extLst>
      <p:ext uri="{BB962C8B-B14F-4D97-AF65-F5344CB8AC3E}">
        <p14:creationId xmlns:p14="http://schemas.microsoft.com/office/powerpoint/2010/main" val="392769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C7F8-0548-DEE1-5910-1154C108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56321-0935-3705-322E-B3F7F19D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" y="1853752"/>
            <a:ext cx="6291633" cy="426129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When looking at classification trees we saw pruning.</a:t>
            </a:r>
          </a:p>
          <a:p>
            <a:pPr>
              <a:lnSpc>
                <a:spcPct val="110000"/>
              </a:lnSpc>
            </a:pPr>
            <a:r>
              <a:rPr lang="en-US" dirty="0"/>
              <a:t>Pruning is a form of regularization – a technique to reduce variance in a model. </a:t>
            </a:r>
          </a:p>
          <a:p>
            <a:pPr>
              <a:lnSpc>
                <a:spcPct val="110000"/>
              </a:lnSpc>
            </a:pPr>
            <a:r>
              <a:rPr lang="en-US" dirty="0"/>
              <a:t>Regularization adds a ‘penalty’ term to the cost.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Instead of minimizing cost, minimize cost + penalty.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penalty here is a ([HP constant] * [# leaf nodes]).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Acts to increase the cost as the tree grows larger. </a:t>
            </a:r>
          </a:p>
          <a:p>
            <a:pPr>
              <a:lnSpc>
                <a:spcPct val="110000"/>
              </a:lnSpc>
            </a:pPr>
            <a:r>
              <a:rPr lang="en-US" dirty="0"/>
              <a:t>For the tree to grow, the cost needs to shrink enough: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a normal tree, any improvement will make a split.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With pruning, improvements need to exceed the penalty.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2EFED-E2BE-617C-8EC6-5480D26DD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783" y="1853753"/>
            <a:ext cx="5843218" cy="38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2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87B6-29E9-7664-73A5-3D1B78F3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A8F8-F733-6C0E-3EDD-94F6ECE9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893" y="1853754"/>
            <a:ext cx="10678886" cy="4289871"/>
          </a:xfrm>
        </p:spPr>
        <p:txBody>
          <a:bodyPr/>
          <a:lstStyle/>
          <a:p>
            <a:r>
              <a:rPr lang="en-US" dirty="0"/>
              <a:t>Suppose:</a:t>
            </a:r>
          </a:p>
          <a:p>
            <a:pPr lvl="1"/>
            <a:r>
              <a:rPr lang="en-US" dirty="0"/>
              <a:t>A node has an MSE of 4 right now. </a:t>
            </a:r>
          </a:p>
          <a:p>
            <a:pPr lvl="1"/>
            <a:r>
              <a:rPr lang="en-US" dirty="0"/>
              <a:t>Splitting will yield a weighted average MSE of 3.5. </a:t>
            </a:r>
          </a:p>
          <a:p>
            <a:pPr lvl="1"/>
            <a:r>
              <a:rPr lang="en-US" dirty="0"/>
              <a:t>This split only happen if the penalty term is &lt; .5 – if not, the improvement is too small to be worth it. </a:t>
            </a:r>
          </a:p>
          <a:p>
            <a:r>
              <a:rPr lang="en-US" dirty="0"/>
              <a:t>Pruning limits overfitting in a similar way to other techniques, by limiting growth of the model. </a:t>
            </a:r>
          </a:p>
          <a:p>
            <a:r>
              <a:rPr lang="en-US" dirty="0"/>
              <a:t>We don’t really know ahead of time which option (depth, split HPs, pruning) will be best. </a:t>
            </a:r>
          </a:p>
          <a:p>
            <a:pPr lvl="1"/>
            <a:r>
              <a:rPr lang="en-US" dirty="0"/>
              <a:t>A grid search testing different options will probably be the best. </a:t>
            </a:r>
          </a:p>
          <a:p>
            <a:r>
              <a:rPr lang="en-US" dirty="0"/>
              <a:t>Incentivizes a model that is both correct and small. </a:t>
            </a:r>
          </a:p>
          <a:p>
            <a:pPr lvl="1"/>
            <a:r>
              <a:rPr lang="en-US" dirty="0"/>
              <a:t>Both growing (adding complexity to the model) and being wrong will negatively impact the cost.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38805-9579-2BC5-56AB-5DB54887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020" y="0"/>
            <a:ext cx="3692980" cy="24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78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B674-3BCD-20D5-C302-E0DC39DA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2D4C-E05E-1CED-25ED-4115742E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53754"/>
            <a:ext cx="10719707" cy="4199727"/>
          </a:xfrm>
        </p:spPr>
        <p:txBody>
          <a:bodyPr>
            <a:normAutofit/>
          </a:bodyPr>
          <a:lstStyle/>
          <a:p>
            <a:r>
              <a:rPr lang="en-US" dirty="0"/>
              <a:t>Regression tree strengths and weaknesses are similar to classification trees:</a:t>
            </a:r>
          </a:p>
          <a:p>
            <a:pPr lvl="1"/>
            <a:r>
              <a:rPr lang="en-US" dirty="0"/>
              <a:t>Strengths: adapt to any relationship, able to be very accurate, explainable, fast. </a:t>
            </a:r>
          </a:p>
          <a:p>
            <a:pPr lvl="1"/>
            <a:r>
              <a:rPr lang="en-US" dirty="0"/>
              <a:t>Weaknesses: overfitting by default, improvements limit interpretability, limited output values. </a:t>
            </a:r>
          </a:p>
          <a:p>
            <a:r>
              <a:rPr lang="en-US" dirty="0"/>
              <a:t>Regression trees are also commonly used in gradient boosting models that are top class. </a:t>
            </a:r>
          </a:p>
          <a:p>
            <a:r>
              <a:rPr lang="en-US" dirty="0"/>
              <a:t>If the output domain is limited, relationships in data are non-linear, and interpretability is important, reg trees are a strong option. </a:t>
            </a:r>
          </a:p>
          <a:p>
            <a:r>
              <a:rPr lang="en-US" dirty="0"/>
              <a:t>In most other cases, some other model will likely win out. </a:t>
            </a:r>
          </a:p>
          <a:p>
            <a:pPr lvl="1"/>
            <a:r>
              <a:rPr lang="en-US" dirty="0"/>
              <a:t>Trees are more common in classification. </a:t>
            </a:r>
          </a:p>
          <a:p>
            <a:r>
              <a:rPr lang="en-US" dirty="0"/>
              <a:t>The concepts of model size, fitting, HP tuning, regularization, and cost carry over to other models. </a:t>
            </a:r>
          </a:p>
        </p:txBody>
      </p:sp>
    </p:spTree>
    <p:extLst>
      <p:ext uri="{BB962C8B-B14F-4D97-AF65-F5344CB8AC3E}">
        <p14:creationId xmlns:p14="http://schemas.microsoft.com/office/powerpoint/2010/main" val="426760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7C4F-7342-953A-C5EC-2245430AD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555E3-BB0C-AEF1-19B3-1B2985076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3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C578-EBB9-3E0D-47BC-337BEB1D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25FD-A806-B1BA-394F-9D947385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2"/>
            <a:ext cx="6286499" cy="4037749"/>
          </a:xfrm>
        </p:spPr>
        <p:txBody>
          <a:bodyPr/>
          <a:lstStyle/>
          <a:p>
            <a:r>
              <a:rPr lang="en-US" dirty="0"/>
              <a:t>Thus far we’ve only looked at classification trees. </a:t>
            </a:r>
          </a:p>
          <a:p>
            <a:r>
              <a:rPr lang="en-US" dirty="0"/>
              <a:t>We can use a tree to do regression as well. </a:t>
            </a:r>
          </a:p>
          <a:p>
            <a:r>
              <a:rPr lang="en-US" dirty="0"/>
              <a:t>The logic of how a tree works remains the same, some details change:</a:t>
            </a:r>
          </a:p>
          <a:p>
            <a:pPr lvl="1"/>
            <a:r>
              <a:rPr lang="en-US" dirty="0"/>
              <a:t>The ‘purity’ (entropy/</a:t>
            </a:r>
            <a:r>
              <a:rPr lang="en-US" dirty="0" err="1"/>
              <a:t>gini</a:t>
            </a:r>
            <a:r>
              <a:rPr lang="en-US" dirty="0"/>
              <a:t>) of each split becomes the MSE. </a:t>
            </a:r>
          </a:p>
          <a:p>
            <a:pPr lvl="1"/>
            <a:r>
              <a:rPr lang="en-US" dirty="0"/>
              <a:t>The predication of each leaf node is a value, not a class. </a:t>
            </a:r>
          </a:p>
          <a:p>
            <a:r>
              <a:rPr lang="en-US" dirty="0"/>
              <a:t>Practical usage is not really any different in </a:t>
            </a:r>
            <a:r>
              <a:rPr lang="en-US" dirty="0" err="1"/>
              <a:t>sklearn</a:t>
            </a:r>
            <a:r>
              <a:rPr lang="en-US" dirty="0"/>
              <a:t>. </a:t>
            </a:r>
          </a:p>
          <a:p>
            <a:r>
              <a:rPr lang="en-US" dirty="0"/>
              <a:t>Note: the features for class/reg trees can always be anything, type is referring to the target only. </a:t>
            </a:r>
          </a:p>
        </p:txBody>
      </p:sp>
      <p:pic>
        <p:nvPicPr>
          <p:cNvPr id="1026" name="Picture 2" descr="decision tree regression for Sale,Up To OFF 78%">
            <a:extLst>
              <a:ext uri="{FF2B5EF4-FFF2-40B4-BE49-F238E27FC236}">
                <a16:creationId xmlns:a16="http://schemas.microsoft.com/office/drawing/2014/main" id="{2243DE2C-712B-4CEC-454D-6ACB69259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5999" cy="605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70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052E-A134-94EB-A999-A88D1C15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C7929-7264-8903-BBBF-ED56749BB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8625638" cy="4199727"/>
          </a:xfrm>
        </p:spPr>
        <p:txBody>
          <a:bodyPr>
            <a:normAutofit/>
          </a:bodyPr>
          <a:lstStyle/>
          <a:p>
            <a:r>
              <a:rPr lang="en-US" dirty="0"/>
              <a:t>The split decision in a classification tree is based on the purity of the resulting nodes. </a:t>
            </a:r>
          </a:p>
          <a:p>
            <a:pPr lvl="1"/>
            <a:r>
              <a:rPr lang="en-US" dirty="0"/>
              <a:t>I.e. the goal is to split all True values from all False values. </a:t>
            </a:r>
          </a:p>
          <a:p>
            <a:pPr lvl="1"/>
            <a:r>
              <a:rPr lang="en-US" dirty="0"/>
              <a:t>The feature and split point (if numeric) are whatever does the best job of discriminating. </a:t>
            </a:r>
          </a:p>
          <a:p>
            <a:r>
              <a:rPr lang="en-US" dirty="0"/>
              <a:t>The split decision in a regression tree is based on the MSE of the result. </a:t>
            </a:r>
          </a:p>
          <a:p>
            <a:pPr lvl="1"/>
            <a:r>
              <a:rPr lang="en-US" dirty="0"/>
              <a:t>The algorithm will split the data so the MSE of the two nodes is minimized. </a:t>
            </a:r>
          </a:p>
          <a:p>
            <a:r>
              <a:rPr lang="en-US" dirty="0"/>
              <a:t>Note: the concept of having an algorithm work to minimize/maximize something, and allowing that something (cost) to change, is common in machine learning. </a:t>
            </a:r>
          </a:p>
        </p:txBody>
      </p:sp>
      <p:pic>
        <p:nvPicPr>
          <p:cNvPr id="2054" name="Picture 6" descr="regression-tree">
            <a:extLst>
              <a:ext uri="{FF2B5EF4-FFF2-40B4-BE49-F238E27FC236}">
                <a16:creationId xmlns:a16="http://schemas.microsoft.com/office/drawing/2014/main" id="{2A071DDE-CAB1-50E6-D98E-7EBAE8CDD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187" y="571964"/>
            <a:ext cx="7253813" cy="121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me of Decision Trees with Scikit-Learn - Jingwen Zheng">
            <a:extLst>
              <a:ext uri="{FF2B5EF4-FFF2-40B4-BE49-F238E27FC236}">
                <a16:creationId xmlns:a16="http://schemas.microsoft.com/office/drawing/2014/main" id="{54B70F36-2A8D-D6CD-BE26-E506B182E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5" r="23634" b="33181"/>
          <a:stretch/>
        </p:blipFill>
        <p:spPr bwMode="auto">
          <a:xfrm>
            <a:off x="8625638" y="3543299"/>
            <a:ext cx="3566362" cy="251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40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7AC6-D281-07BC-C208-7327639F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Leaf Node Predictions</a:t>
            </a:r>
          </a:p>
        </p:txBody>
      </p:sp>
      <p:pic>
        <p:nvPicPr>
          <p:cNvPr id="3074" name="Picture 2" descr="Resume of Decision Trees with Scikit-Learn - Jingwen Zheng">
            <a:extLst>
              <a:ext uri="{FF2B5EF4-FFF2-40B4-BE49-F238E27FC236}">
                <a16:creationId xmlns:a16="http://schemas.microsoft.com/office/drawing/2014/main" id="{D9620360-C5A9-62F7-F9BA-946726EC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015734"/>
            <a:ext cx="6815005" cy="374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EC24-9108-7DDC-4107-8113BB10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299701" cy="4037747"/>
          </a:xfrm>
        </p:spPr>
        <p:txBody>
          <a:bodyPr>
            <a:normAutofit/>
          </a:bodyPr>
          <a:lstStyle/>
          <a:p>
            <a:r>
              <a:rPr lang="en-US" sz="2800" dirty="0"/>
              <a:t>Just like a classification tree, the regression tree predicts based on the value of the final leaf node. </a:t>
            </a:r>
          </a:p>
          <a:p>
            <a:pPr lvl="1"/>
            <a:r>
              <a:rPr lang="en-US" sz="2400" dirty="0"/>
              <a:t>In a classification tree it is the predominant class of that node. </a:t>
            </a:r>
          </a:p>
          <a:p>
            <a:pPr lvl="1"/>
            <a:r>
              <a:rPr lang="en-US" sz="2400" dirty="0"/>
              <a:t>In a regression tree it is the mean of the values in that node. </a:t>
            </a:r>
          </a:p>
        </p:txBody>
      </p:sp>
    </p:spTree>
    <p:extLst>
      <p:ext uri="{BB962C8B-B14F-4D97-AF65-F5344CB8AC3E}">
        <p14:creationId xmlns:p14="http://schemas.microsoft.com/office/powerpoint/2010/main" val="226870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6D91-5408-A112-40FA-DE1FD0AF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Regression Tree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CAB7-F4D8-989C-4CF7-20D62499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2" y="1853754"/>
            <a:ext cx="5707808" cy="4199727"/>
          </a:xfrm>
        </p:spPr>
        <p:txBody>
          <a:bodyPr>
            <a:normAutofit/>
          </a:bodyPr>
          <a:lstStyle/>
          <a:p>
            <a:r>
              <a:rPr lang="en-US" dirty="0"/>
              <a:t>The predictions of a regression tree are different from a linear regression – they are discreet. </a:t>
            </a:r>
          </a:p>
          <a:p>
            <a:pPr lvl="1"/>
            <a:r>
              <a:rPr lang="en-US" dirty="0"/>
              <a:t>A linear regression’s predictions are continuous. </a:t>
            </a:r>
          </a:p>
          <a:p>
            <a:pPr lvl="1"/>
            <a:r>
              <a:rPr lang="en-US" dirty="0"/>
              <a:t>Each ‘step’ of the line is one leaf node. </a:t>
            </a:r>
          </a:p>
          <a:p>
            <a:r>
              <a:rPr lang="en-US" dirty="0"/>
              <a:t>Regression trees are limited:</a:t>
            </a:r>
          </a:p>
          <a:p>
            <a:pPr lvl="1"/>
            <a:r>
              <a:rPr lang="en-US" dirty="0"/>
              <a:t>They can’t extrapolate beyond data they see. </a:t>
            </a:r>
          </a:p>
          <a:p>
            <a:pPr lvl="1"/>
            <a:r>
              <a:rPr lang="en-US" dirty="0"/>
              <a:t>Only good over a limited range of inputs. </a:t>
            </a:r>
          </a:p>
          <a:p>
            <a:pPr lvl="1"/>
            <a:r>
              <a:rPr lang="en-US" dirty="0"/>
              <a:t>The number of possible predictions is constrained.</a:t>
            </a:r>
          </a:p>
          <a:p>
            <a:r>
              <a:rPr lang="en-US" dirty="0"/>
              <a:t>Regression trees can adapt to any relationship “shape”, not just linear. </a:t>
            </a:r>
          </a:p>
        </p:txBody>
      </p:sp>
      <p:pic>
        <p:nvPicPr>
          <p:cNvPr id="4100" name="Picture 4" descr="Regression Tree vs Linear Regression – QUANTIFYING HEALTH">
            <a:extLst>
              <a:ext uri="{FF2B5EF4-FFF2-40B4-BE49-F238E27FC236}">
                <a16:creationId xmlns:a16="http://schemas.microsoft.com/office/drawing/2014/main" id="{3AF316CA-7EA4-648B-25EF-17C07F9E4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"/>
          <a:stretch/>
        </p:blipFill>
        <p:spPr bwMode="auto">
          <a:xfrm>
            <a:off x="5805779" y="1966748"/>
            <a:ext cx="6386221" cy="408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03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F6A8-333C-1E4E-9722-94B644D1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Extrapolation – Keep Going…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795F1-9418-425F-8797-071FF3B0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7625"/>
          </a:xfrm>
        </p:spPr>
        <p:txBody>
          <a:bodyPr/>
          <a:lstStyle/>
          <a:p>
            <a:r>
              <a:rPr lang="en-US" dirty="0"/>
              <a:t>The inability to extrapolate is one of the stat-y things we can notice in EDA. </a:t>
            </a:r>
          </a:p>
          <a:p>
            <a:pPr lvl="1"/>
            <a:r>
              <a:rPr lang="en-US" dirty="0"/>
              <a:t>The properties of the data are going to impact the performance of models. </a:t>
            </a:r>
          </a:p>
          <a:p>
            <a:pPr lvl="1"/>
            <a:r>
              <a:rPr lang="en-US" dirty="0"/>
              <a:t>We can only make predictions that are the mean of previous target results. </a:t>
            </a:r>
          </a:p>
          <a:p>
            <a:r>
              <a:rPr lang="en-US" dirty="0"/>
              <a:t>Scenario 1 - Predicting student performance in school. </a:t>
            </a:r>
          </a:p>
          <a:p>
            <a:pPr lvl="1"/>
            <a:r>
              <a:rPr lang="en-US" dirty="0"/>
              <a:t>The range of the target is 0 to 100 (or 0-4 GPA), we have records all over that range. </a:t>
            </a:r>
          </a:p>
          <a:p>
            <a:r>
              <a:rPr lang="en-US" dirty="0"/>
              <a:t>Scenario 2 – Predicting total sales in dollars of a new car we developed. </a:t>
            </a:r>
          </a:p>
          <a:p>
            <a:pPr lvl="1"/>
            <a:r>
              <a:rPr lang="en-US" dirty="0"/>
              <a:t>The range of the target is 0 to unknown. Our training data likely doesn’t blanket the range. </a:t>
            </a:r>
          </a:p>
          <a:p>
            <a:pPr lvl="1"/>
            <a:r>
              <a:rPr lang="en-US" dirty="0"/>
              <a:t>Training data likely previous models, competitor cars,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If our car is a huge hit, we can’t predict “off the charts” results – linear regression could. </a:t>
            </a:r>
          </a:p>
          <a:p>
            <a:r>
              <a:rPr lang="en-US" dirty="0"/>
              <a:t>These types of things can help guide model choice, are often subtle to notice. </a:t>
            </a:r>
          </a:p>
        </p:txBody>
      </p:sp>
    </p:spTree>
    <p:extLst>
      <p:ext uri="{BB962C8B-B14F-4D97-AF65-F5344CB8AC3E}">
        <p14:creationId xmlns:p14="http://schemas.microsoft.com/office/powerpoint/2010/main" val="206405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BE87-C58C-2321-9F50-E9E6BD5C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5EE0-13E5-0302-E480-B086A621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780767"/>
          </a:xfrm>
        </p:spPr>
        <p:txBody>
          <a:bodyPr/>
          <a:lstStyle/>
          <a:p>
            <a:r>
              <a:rPr lang="en-US" dirty="0"/>
              <a:t>We’ll explore this more when we hit SVM’s, but data-model matching (kind of) matters. </a:t>
            </a:r>
          </a:p>
          <a:p>
            <a:r>
              <a:rPr lang="en-US" dirty="0"/>
              <a:t>Trees can adapt to data on the right, but can’t project to data outside its inputs. </a:t>
            </a:r>
          </a:p>
          <a:p>
            <a:r>
              <a:rPr lang="en-US" dirty="0"/>
              <a:t>Data exploration/stats knowledge can initially guide this, then performance can finish it. </a:t>
            </a:r>
          </a:p>
        </p:txBody>
      </p:sp>
      <p:pic>
        <p:nvPicPr>
          <p:cNvPr id="6146" name="Picture 2" descr="Decision Tree Regression in 6 Steps with Python | by Samet Girgin |  PursuitOfData | Medium">
            <a:extLst>
              <a:ext uri="{FF2B5EF4-FFF2-40B4-BE49-F238E27FC236}">
                <a16:creationId xmlns:a16="http://schemas.microsoft.com/office/drawing/2014/main" id="{D2D42556-C59B-A755-15A2-AA49E782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68" y="3634521"/>
            <a:ext cx="7806864" cy="322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99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10EF-ECA5-B706-9E48-937B4A15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4BE1-5C3F-C8F1-6BBF-E363717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724471"/>
          </a:xfrm>
        </p:spPr>
        <p:txBody>
          <a:bodyPr/>
          <a:lstStyle/>
          <a:p>
            <a:r>
              <a:rPr lang="en-US" dirty="0"/>
              <a:t>Like a classification tree, regression trees will overfit without limits. </a:t>
            </a:r>
          </a:p>
          <a:p>
            <a:pPr lvl="1"/>
            <a:r>
              <a:rPr lang="en-US" dirty="0"/>
              <a:t>For regression, that can mean one node per output value (i.e. the model gets MSE to 0)</a:t>
            </a:r>
          </a:p>
          <a:p>
            <a:r>
              <a:rPr lang="en-US" dirty="0"/>
              <a:t>Anti-overfitting things like HP limits, pruning, or forests are maybe more important here. </a:t>
            </a:r>
          </a:p>
        </p:txBody>
      </p:sp>
      <p:pic>
        <p:nvPicPr>
          <p:cNvPr id="5122" name="Picture 2" descr="Does Bagging Help to Prevent Overfitting in Decision Trees? | by Gurjinder  Kaur | Dec, 2023 | Towards Data Science">
            <a:extLst>
              <a:ext uri="{FF2B5EF4-FFF2-40B4-BE49-F238E27FC236}">
                <a16:creationId xmlns:a16="http://schemas.microsoft.com/office/drawing/2014/main" id="{5D352D8A-1DDF-8F5E-C6DB-4990F3AA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8225"/>
            <a:ext cx="12192000" cy="327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1447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7371</TotalTime>
  <Words>1065</Words>
  <Application>Microsoft Macintosh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Housekeeping</vt:lpstr>
      <vt:lpstr>Regression Trees</vt:lpstr>
      <vt:lpstr>Trees</vt:lpstr>
      <vt:lpstr>Deciding Splits</vt:lpstr>
      <vt:lpstr>Leaf Node Predictions</vt:lpstr>
      <vt:lpstr>Regression Tree results</vt:lpstr>
      <vt:lpstr>Extrapolation – Keep Going…</vt:lpstr>
      <vt:lpstr>Another example</vt:lpstr>
      <vt:lpstr>Regression Tree Fits</vt:lpstr>
      <vt:lpstr>Cost Complexity Pruning</vt:lpstr>
      <vt:lpstr>Pruning in Practice</vt:lpstr>
      <vt:lpstr>Regression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14</cp:revision>
  <dcterms:created xsi:type="dcterms:W3CDTF">2024-02-08T17:56:59Z</dcterms:created>
  <dcterms:modified xsi:type="dcterms:W3CDTF">2024-02-13T20:48:35Z</dcterms:modified>
</cp:coreProperties>
</file>