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78" r:id="rId3"/>
    <p:sldId id="279" r:id="rId4"/>
    <p:sldId id="284" r:id="rId5"/>
    <p:sldId id="283" r:id="rId6"/>
    <p:sldId id="285" r:id="rId7"/>
    <p:sldId id="286" r:id="rId8"/>
    <p:sldId id="280" r:id="rId9"/>
    <p:sldId id="281" r:id="rId10"/>
    <p:sldId id="282" r:id="rId11"/>
    <p:sldId id="256" r:id="rId12"/>
    <p:sldId id="257" r:id="rId13"/>
    <p:sldId id="259" r:id="rId14"/>
    <p:sldId id="261" r:id="rId15"/>
    <p:sldId id="273" r:id="rId16"/>
    <p:sldId id="262" r:id="rId17"/>
    <p:sldId id="263" r:id="rId18"/>
    <p:sldId id="266" r:id="rId19"/>
    <p:sldId id="265" r:id="rId20"/>
    <p:sldId id="277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5"/>
    <p:restoredTop sz="96327"/>
  </p:normalViewPr>
  <p:slideViewPr>
    <p:cSldViewPr snapToGrid="0">
      <p:cViewPr varScale="1">
        <p:scale>
          <a:sx n="155" d="100"/>
          <a:sy n="155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3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0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9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6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8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3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7B00-29D9-8D49-8BE6-64C195F6433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EB3736-FF65-F348-9B18-9933EDE116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4F65-9184-4122-4794-3057D380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EA80-E2EE-F799-DA09-A3C1EF88A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6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2E71-1D87-620C-18B8-F780DB0F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along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D149-51D8-6D3A-D323-6EC99B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 err="1"/>
              <a:t>Gridsearch</a:t>
            </a:r>
            <a:r>
              <a:rPr lang="en-US" dirty="0"/>
              <a:t>, or smarter </a:t>
            </a:r>
            <a:r>
              <a:rPr lang="en-US" dirty="0" err="1"/>
              <a:t>gridsearch</a:t>
            </a:r>
            <a:r>
              <a:rPr lang="en-US" dirty="0"/>
              <a:t> alternatives, may help narrow down search space. </a:t>
            </a:r>
          </a:p>
          <a:p>
            <a:pPr lvl="1"/>
            <a:r>
              <a:rPr lang="en-US" dirty="0"/>
              <a:t>Adapting the custom transformers in the example may also help, if you want to automate swapping more options. </a:t>
            </a:r>
          </a:p>
          <a:p>
            <a:pPr lvl="1"/>
            <a:r>
              <a:rPr lang="en-US" dirty="0"/>
              <a:t>If processing takes forever, a sample may help, or other </a:t>
            </a:r>
            <a:r>
              <a:rPr lang="en-US" dirty="0" err="1"/>
              <a:t>dataframe</a:t>
            </a:r>
            <a:r>
              <a:rPr lang="en-US" dirty="0"/>
              <a:t> libraries. </a:t>
            </a:r>
          </a:p>
          <a:p>
            <a:pPr lvl="1"/>
            <a:r>
              <a:rPr lang="en-US" dirty="0"/>
              <a:t>Also, consider trying some of the other HP options for the models. </a:t>
            </a:r>
          </a:p>
          <a:p>
            <a:r>
              <a:rPr lang="en-US" dirty="0"/>
              <a:t>Different models may give very different performance, particularly since there may be very non-linear relationships in the underlying data. </a:t>
            </a:r>
          </a:p>
          <a:p>
            <a:r>
              <a:rPr lang="en-US" dirty="0"/>
              <a:t>Plotting embedding data reduced down to 2D with PCA (or </a:t>
            </a:r>
            <a:r>
              <a:rPr lang="en-US" dirty="0" err="1"/>
              <a:t>tsne</a:t>
            </a:r>
            <a:r>
              <a:rPr lang="en-US" dirty="0"/>
              <a:t>) is common. </a:t>
            </a:r>
          </a:p>
          <a:p>
            <a:pPr lvl="1"/>
            <a:r>
              <a:rPr lang="en-US" dirty="0"/>
              <a:t>May or may not be actually useful, but it is a fun demonstration. </a:t>
            </a:r>
          </a:p>
        </p:txBody>
      </p:sp>
    </p:spTree>
    <p:extLst>
      <p:ext uri="{BB962C8B-B14F-4D97-AF65-F5344CB8AC3E}">
        <p14:creationId xmlns:p14="http://schemas.microsoft.com/office/powerpoint/2010/main" val="102560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9EE3-FBDD-3098-976F-2DFEBA212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B59C9-457D-4BC3-E6E2-764CEC272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4060-0773-9224-1FD9-CEBDB966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CDD6-BA4D-B450-F138-4A30035EB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Some data has a spatial component. </a:t>
            </a:r>
          </a:p>
          <a:p>
            <a:pPr lvl="1"/>
            <a:r>
              <a:rPr lang="en-US" dirty="0"/>
              <a:t>I.e. location or area data that we could map. </a:t>
            </a:r>
          </a:p>
          <a:p>
            <a:pPr lvl="1"/>
            <a:r>
              <a:rPr lang="en-US" dirty="0"/>
              <a:t>‘Region’ data – city, state, country, province. </a:t>
            </a:r>
          </a:p>
          <a:p>
            <a:pPr lvl="1"/>
            <a:r>
              <a:rPr lang="en-US" dirty="0"/>
              <a:t>‘Point’ data – specific latitude and longitude. </a:t>
            </a:r>
          </a:p>
          <a:p>
            <a:r>
              <a:rPr lang="en-US" dirty="0"/>
              <a:t>We can use this data like any other data, with some special features. </a:t>
            </a:r>
          </a:p>
          <a:p>
            <a:pPr lvl="1"/>
            <a:r>
              <a:rPr lang="en-US" dirty="0"/>
              <a:t>We can use libraries to take advantage of what we know about spatial data. </a:t>
            </a:r>
          </a:p>
          <a:p>
            <a:pPr lvl="1"/>
            <a:r>
              <a:rPr lang="en-US" dirty="0"/>
              <a:t>Area, distance, intersection…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3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BB97-62D5-398A-77A0-4679973F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B800-C9D1-2F6F-0D89-437FAC34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98" y="2015734"/>
            <a:ext cx="7691215" cy="403774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Spatial data is basically data about geography, or the stuff on a map.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Spatial files.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Define the boundaries of some area (e.g. neighborhood).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the spatial file for Edmonton neighborhoods defines the “outline” of each neighborhood.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We need to join with our structured data to do something useful.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structured data has some attribute denoting an area (e.g. neighborhood).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spatial file has two (important) columns – that attribute and the “geometry”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geometry defines an outline of each area, in latitude and longitude </a:t>
            </a:r>
            <a:r>
              <a:rPr lang="en-US" dirty="0" err="1"/>
              <a:t>coordiantes</a:t>
            </a:r>
            <a:r>
              <a:rPr lang="en-US" dirty="0"/>
              <a:t>. </a:t>
            </a:r>
          </a:p>
        </p:txBody>
      </p:sp>
      <p:pic>
        <p:nvPicPr>
          <p:cNvPr id="2050" name="Picture 2" descr="Vector and Raster: A Tale of Two Spatial Data Types - Velocity Business  Solutions Limited">
            <a:extLst>
              <a:ext uri="{FF2B5EF4-FFF2-40B4-BE49-F238E27FC236}">
                <a16:creationId xmlns:a16="http://schemas.microsoft.com/office/drawing/2014/main" id="{3D3D827C-2660-630E-3349-7DCF51D0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9018" y="2015734"/>
            <a:ext cx="3866232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4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F1B4-47F6-2A6E-CB11-DEF1E64A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1182-043D-C032-DEC8-6541CBB1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3154"/>
          </a:xfrm>
        </p:spPr>
        <p:txBody>
          <a:bodyPr/>
          <a:lstStyle/>
          <a:p>
            <a:r>
              <a:rPr lang="en-US" dirty="0"/>
              <a:t>Once the data is properly setup, we can do lots of useful things quite easily. </a:t>
            </a:r>
          </a:p>
          <a:p>
            <a:pPr lvl="1"/>
            <a:r>
              <a:rPr lang="en-US" dirty="0"/>
              <a:t>GIS – geographical information systems are a family of SW that do this for real.</a:t>
            </a:r>
          </a:p>
          <a:p>
            <a:r>
              <a:rPr lang="en-US" dirty="0"/>
              <a:t>In Python, we can use a library called </a:t>
            </a:r>
            <a:r>
              <a:rPr lang="en-US" dirty="0" err="1"/>
              <a:t>GeoPandas</a:t>
            </a:r>
            <a:r>
              <a:rPr lang="en-US" dirty="0"/>
              <a:t> to deal with spatial data. </a:t>
            </a:r>
          </a:p>
          <a:p>
            <a:pPr lvl="1"/>
            <a:r>
              <a:rPr lang="en-US" dirty="0"/>
              <a:t>Works mostly like a regular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Has some special abilities to deal with mappable data. </a:t>
            </a:r>
          </a:p>
          <a:p>
            <a:r>
              <a:rPr lang="en-US" dirty="0"/>
              <a:t>Most things that you might measure on a map – is something in here, distance, intersection, etc.. Can be generated from </a:t>
            </a:r>
            <a:r>
              <a:rPr lang="en-US" dirty="0" err="1"/>
              <a:t>geopandas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257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AE84-C26D-1C5D-AA10-D7334BC0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4A48-3FC8-8907-2A3D-90695CD6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Chapter 7 GeoJSON | Introduction to Web Mapping">
            <a:extLst>
              <a:ext uri="{FF2B5EF4-FFF2-40B4-BE49-F238E27FC236}">
                <a16:creationId xmlns:a16="http://schemas.microsoft.com/office/drawing/2014/main" id="{7A603235-09D6-3044-1A46-85404544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82" y="2133281"/>
            <a:ext cx="6736236" cy="385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6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6F54-37EA-17A1-59E1-DA614F1B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47B6-2AA3-6F1F-790C-B716F8E6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geometry field is basically the outline of some region or space on a map. </a:t>
            </a:r>
          </a:p>
          <a:p>
            <a:r>
              <a:rPr lang="en-US" dirty="0"/>
              <a:t>Once we have the areas defined, we can easily calculate with them:</a:t>
            </a:r>
          </a:p>
          <a:p>
            <a:pPr lvl="1"/>
            <a:r>
              <a:rPr lang="en-US" dirty="0"/>
              <a:t>Is there intersection of two areas?</a:t>
            </a:r>
          </a:p>
          <a:p>
            <a:pPr lvl="1"/>
            <a:r>
              <a:rPr lang="en-US" dirty="0"/>
              <a:t>Is a point in an area? </a:t>
            </a:r>
          </a:p>
          <a:p>
            <a:pPr lvl="1"/>
            <a:r>
              <a:rPr lang="en-US" dirty="0"/>
              <a:t>How large is an area? </a:t>
            </a:r>
          </a:p>
          <a:p>
            <a:r>
              <a:rPr lang="en-US" dirty="0"/>
              <a:t>These calculations can be done near automatically with </a:t>
            </a:r>
            <a:r>
              <a:rPr lang="en-US" dirty="0" err="1"/>
              <a:t>geopandas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868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47B1-0536-11E7-7CBE-A68404B7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031A-00D2-22B4-EE1A-7F9A5C36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Points in spatial data are, well… points on a map. </a:t>
            </a:r>
          </a:p>
          <a:p>
            <a:r>
              <a:rPr lang="en-US" dirty="0"/>
              <a:t>Points are a special datatype that are constructed from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can make a point with the </a:t>
            </a:r>
            <a:r>
              <a:rPr lang="en-US" dirty="0" err="1"/>
              <a:t>Makepoint</a:t>
            </a:r>
            <a:r>
              <a:rPr lang="en-US" dirty="0"/>
              <a:t> function if we have latitude and longitude. </a:t>
            </a:r>
          </a:p>
          <a:p>
            <a:pPr lvl="1"/>
            <a:r>
              <a:rPr lang="en-US" dirty="0"/>
              <a:t>The point data type is basically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+ a ”type” that we don’t care about. </a:t>
            </a:r>
          </a:p>
          <a:p>
            <a:pPr lvl="1"/>
            <a:r>
              <a:rPr lang="en-US" dirty="0"/>
              <a:t>Points allow all the other spatial functions like distance to work correctly. </a:t>
            </a:r>
          </a:p>
        </p:txBody>
      </p:sp>
    </p:spTree>
    <p:extLst>
      <p:ext uri="{BB962C8B-B14F-4D97-AF65-F5344CB8AC3E}">
        <p14:creationId xmlns:p14="http://schemas.microsoft.com/office/powerpoint/2010/main" val="396690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4BA-8F1E-CA71-3563-DA14A84D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CC31-CDC5-602E-00D5-2EED7B13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Lines are paths that connect two spatial points. </a:t>
            </a:r>
          </a:p>
          <a:p>
            <a:r>
              <a:rPr lang="en-US" dirty="0"/>
              <a:t>Math using points, such as distance, will automatically figure out earth curvature. </a:t>
            </a:r>
          </a:p>
          <a:p>
            <a:pPr lvl="1"/>
            <a:r>
              <a:rPr lang="en-US" dirty="0"/>
              <a:t>E.g. flight path data. </a:t>
            </a:r>
          </a:p>
          <a:p>
            <a:r>
              <a:rPr lang="en-US" dirty="0" err="1"/>
              <a:t>Geopandas</a:t>
            </a:r>
            <a:r>
              <a:rPr lang="en-US" dirty="0"/>
              <a:t> can generate distance/length for lines or between points/areas.</a:t>
            </a:r>
          </a:p>
          <a:p>
            <a:pPr lvl="1"/>
            <a:r>
              <a:rPr lang="en-US" dirty="0"/>
              <a:t>Often useful as a feature if things are related. </a:t>
            </a:r>
          </a:p>
          <a:p>
            <a:r>
              <a:rPr lang="en-US" dirty="0"/>
              <a:t>E.g. if we have points that are related, we can calculate distance as a feature. </a:t>
            </a:r>
          </a:p>
          <a:p>
            <a:pPr lvl="1"/>
            <a:r>
              <a:rPr lang="en-US" dirty="0"/>
              <a:t>Credit card purchases can have “distance from last purchase”, which may be useful for fraud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6873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55CD-BB0C-AD9C-C929-0F382153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28767-0EFB-BA4D-6A1F-97585F7D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also join two spatial files together using spatial joins. </a:t>
            </a:r>
          </a:p>
          <a:p>
            <a:r>
              <a:rPr lang="en-US" dirty="0"/>
              <a:t>Spatial joins do a join, just like SQL, but the “join on” condition differs. </a:t>
            </a:r>
          </a:p>
          <a:p>
            <a:pPr lvl="1"/>
            <a:r>
              <a:rPr lang="en-US" dirty="0" err="1"/>
              <a:t>Geopandas</a:t>
            </a:r>
            <a:r>
              <a:rPr lang="en-US" dirty="0"/>
              <a:t> will determine intersection of points and areas or areas and areas to do the join. </a:t>
            </a:r>
          </a:p>
          <a:p>
            <a:r>
              <a:rPr lang="en-US" dirty="0"/>
              <a:t>Allows us to relate points to where they happened. </a:t>
            </a:r>
          </a:p>
          <a:p>
            <a:pPr lvl="1"/>
            <a:r>
              <a:rPr lang="en-US" dirty="0"/>
              <a:t>Map traffic accidents to regions, homes to neighborhoods,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Can also connect areas. </a:t>
            </a:r>
          </a:p>
          <a:p>
            <a:pPr lvl="1"/>
            <a:r>
              <a:rPr lang="en-US" dirty="0"/>
              <a:t>Where regions overlap or intersect. </a:t>
            </a:r>
          </a:p>
        </p:txBody>
      </p:sp>
    </p:spTree>
    <p:extLst>
      <p:ext uri="{BB962C8B-B14F-4D97-AF65-F5344CB8AC3E}">
        <p14:creationId xmlns:p14="http://schemas.microsoft.com/office/powerpoint/2010/main" val="273552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EFEF-9B52-4E1D-2789-BA19D468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NLP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20C5-1F32-9697-FB77-31882E11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last looked at using free text in our predictions – natural language processing. </a:t>
            </a:r>
          </a:p>
          <a:p>
            <a:r>
              <a:rPr lang="en-US" dirty="0"/>
              <a:t>We can use text as a feature set to mainly (mainly) classification models:</a:t>
            </a:r>
          </a:p>
          <a:p>
            <a:pPr lvl="1"/>
            <a:r>
              <a:rPr lang="en-US" dirty="0"/>
              <a:t>Predicting spam or not spam. </a:t>
            </a:r>
          </a:p>
          <a:p>
            <a:pPr lvl="1"/>
            <a:r>
              <a:rPr lang="en-US" dirty="0"/>
              <a:t>Classifying potential customers into groups. </a:t>
            </a:r>
          </a:p>
          <a:p>
            <a:r>
              <a:rPr lang="en-US" dirty="0"/>
              <a:t>We can also cluster with the language data. </a:t>
            </a:r>
          </a:p>
          <a:p>
            <a:pPr lvl="1"/>
            <a:r>
              <a:rPr lang="en-US" dirty="0"/>
              <a:t>Grouping employee surveys into similar clusters. </a:t>
            </a:r>
          </a:p>
          <a:p>
            <a:r>
              <a:rPr lang="en-US" dirty="0"/>
              <a:t>These projects all rely on translating the free text data into a feature set. </a:t>
            </a:r>
          </a:p>
          <a:p>
            <a:pPr lvl="1"/>
            <a:r>
              <a:rPr lang="en-US" dirty="0"/>
              <a:t>I.e. the X data is text, the y data is something else, usually a class. </a:t>
            </a:r>
          </a:p>
          <a:p>
            <a:r>
              <a:rPr lang="en-US" dirty="0"/>
              <a:t>These types of models are not suited to text generation – they don’t capture sequence. </a:t>
            </a:r>
          </a:p>
        </p:txBody>
      </p:sp>
    </p:spTree>
    <p:extLst>
      <p:ext uri="{BB962C8B-B14F-4D97-AF65-F5344CB8AC3E}">
        <p14:creationId xmlns:p14="http://schemas.microsoft.com/office/powerpoint/2010/main" val="418966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DFE8-F13D-6099-C3D7-24A6AFF9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with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91CC-CD7C-A049-55A3-41BDAF3B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7136146" cy="40377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commonly use spatial data and joins to make predictions in certain scenarios. </a:t>
            </a:r>
          </a:p>
          <a:p>
            <a:r>
              <a:rPr lang="en-US" sz="2400" dirty="0"/>
              <a:t>It is common to use a spatial join to add a label to point data. </a:t>
            </a:r>
          </a:p>
          <a:p>
            <a:pPr lvl="1"/>
            <a:r>
              <a:rPr lang="en-US" sz="2000" dirty="0"/>
              <a:t>What city/neighborhood/ward did something happen in?</a:t>
            </a:r>
          </a:p>
          <a:p>
            <a:pPr lvl="1"/>
            <a:r>
              <a:rPr lang="en-US" sz="2000" dirty="0"/>
              <a:t>Use that area as a feature, rather than raw </a:t>
            </a:r>
            <a:r>
              <a:rPr lang="en-US" sz="2000" dirty="0" err="1"/>
              <a:t>lat</a:t>
            </a:r>
            <a:r>
              <a:rPr lang="en-US" sz="2000" dirty="0"/>
              <a:t>/</a:t>
            </a:r>
            <a:r>
              <a:rPr lang="en-US" sz="2000" dirty="0" err="1"/>
              <a:t>lon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Likely better than </a:t>
            </a:r>
            <a:r>
              <a:rPr lang="en-US" sz="2000" dirty="0" err="1"/>
              <a:t>lat</a:t>
            </a:r>
            <a:r>
              <a:rPr lang="en-US" sz="2000" dirty="0"/>
              <a:t>/</a:t>
            </a:r>
            <a:r>
              <a:rPr lang="en-US" sz="2000" dirty="0" err="1"/>
              <a:t>lon</a:t>
            </a:r>
            <a:r>
              <a:rPr lang="en-US" sz="2000" dirty="0"/>
              <a:t> in most real world cases. </a:t>
            </a:r>
          </a:p>
          <a:p>
            <a:r>
              <a:rPr lang="en-US" sz="2400" dirty="0"/>
              <a:t>We could also predict what region something happens in, if useful. </a:t>
            </a:r>
          </a:p>
        </p:txBody>
      </p:sp>
      <p:pic>
        <p:nvPicPr>
          <p:cNvPr id="1026" name="Picture 2" descr="The Five Boroughs of New York City | ELIKA New York">
            <a:extLst>
              <a:ext uri="{FF2B5EF4-FFF2-40B4-BE49-F238E27FC236}">
                <a16:creationId xmlns:a16="http://schemas.microsoft.com/office/drawing/2014/main" id="{2F318C1D-C753-60F2-CD70-FBFB8DB9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46" y="1540235"/>
            <a:ext cx="5055855" cy="498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68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5313-AFE8-5CBE-5423-74478210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E91E-3793-C881-BF09-EF54FB1D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/>
          <a:lstStyle/>
          <a:p>
            <a:r>
              <a:rPr lang="en-US" dirty="0"/>
              <a:t>We may often want to use addresses as a source of location data. </a:t>
            </a:r>
          </a:p>
          <a:p>
            <a:r>
              <a:rPr lang="en-US" dirty="0"/>
              <a:t>Addresses can be converted into latitude and longitude by geocoding. </a:t>
            </a:r>
          </a:p>
          <a:p>
            <a:r>
              <a:rPr lang="en-US" dirty="0"/>
              <a:t>Geocoding translates address into a point. </a:t>
            </a:r>
          </a:p>
          <a:p>
            <a:pPr lvl="1"/>
            <a:r>
              <a:rPr lang="en-US" dirty="0"/>
              <a:t>Requires some external service/library to do the work. </a:t>
            </a:r>
          </a:p>
          <a:p>
            <a:pPr lvl="1"/>
            <a:r>
              <a:rPr lang="en-US" dirty="0"/>
              <a:t>Generally paid, at least for large volumes. (Google and others give some free). </a:t>
            </a:r>
          </a:p>
          <a:p>
            <a:pPr lvl="1"/>
            <a:r>
              <a:rPr lang="en-US" dirty="0"/>
              <a:t>No way to do the conversion directly, we need some middleman to do it. </a:t>
            </a:r>
          </a:p>
          <a:p>
            <a:r>
              <a:rPr lang="en-US" dirty="0"/>
              <a:t>In practice, some part of a data pipeline would do this. </a:t>
            </a:r>
          </a:p>
          <a:p>
            <a:pPr lvl="1"/>
            <a:r>
              <a:rPr lang="en-US" dirty="0"/>
              <a:t>Data comes in with its original address data. </a:t>
            </a:r>
          </a:p>
          <a:p>
            <a:pPr lvl="1"/>
            <a:r>
              <a:rPr lang="en-US" dirty="0"/>
              <a:t>Some step (pipeline transformer, or other) translates that into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for the model. </a:t>
            </a:r>
          </a:p>
        </p:txBody>
      </p:sp>
    </p:spTree>
    <p:extLst>
      <p:ext uri="{BB962C8B-B14F-4D97-AF65-F5344CB8AC3E}">
        <p14:creationId xmlns:p14="http://schemas.microsoft.com/office/powerpoint/2010/main" val="655278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D949-12C6-3BCD-A632-F7BDD158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E1DE-1644-D234-A63D-DE1283A2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0798"/>
          </a:xfrm>
        </p:spPr>
        <p:txBody>
          <a:bodyPr/>
          <a:lstStyle/>
          <a:p>
            <a:r>
              <a:rPr lang="en-US" dirty="0"/>
              <a:t>We can use spatial data for anything involving geographical data. </a:t>
            </a:r>
          </a:p>
          <a:p>
            <a:r>
              <a:rPr lang="en-US" dirty="0"/>
              <a:t>We likely need to do some work to construct feature/target from spatial info. </a:t>
            </a:r>
          </a:p>
          <a:p>
            <a:pPr lvl="1"/>
            <a:r>
              <a:rPr lang="en-US" dirty="0"/>
              <a:t>E.g. distance, density, # of things in an area, what region is this in,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It is unlikely that the raw geographical data is super relevant in predictions. </a:t>
            </a:r>
          </a:p>
          <a:p>
            <a:r>
              <a:rPr lang="en-US" dirty="0"/>
              <a:t>Using tools like </a:t>
            </a:r>
            <a:r>
              <a:rPr lang="en-US" dirty="0" err="1"/>
              <a:t>geopandas</a:t>
            </a:r>
            <a:r>
              <a:rPr lang="en-US" dirty="0"/>
              <a:t>, we can leverage any spatial action. </a:t>
            </a:r>
          </a:p>
          <a:p>
            <a:pPr lvl="1"/>
            <a:r>
              <a:rPr lang="en-US" dirty="0"/>
              <a:t>Intersections, “is in”, distance,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Spatial data can be mapped, along with what we generate for display. </a:t>
            </a:r>
          </a:p>
        </p:txBody>
      </p:sp>
    </p:spTree>
    <p:extLst>
      <p:ext uri="{BB962C8B-B14F-4D97-AF65-F5344CB8AC3E}">
        <p14:creationId xmlns:p14="http://schemas.microsoft.com/office/powerpoint/2010/main" val="25193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CB48-33DC-B129-ABE9-2910D865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B63C-BC7A-DBA7-7F1F-B8C3B0AB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8568"/>
          </a:xfrm>
        </p:spPr>
        <p:txBody>
          <a:bodyPr/>
          <a:lstStyle/>
          <a:p>
            <a:r>
              <a:rPr lang="en-US" dirty="0"/>
              <a:t>Like with any other unstructured data (images, text, </a:t>
            </a:r>
            <a:r>
              <a:rPr lang="en-US" dirty="0" err="1"/>
              <a:t>etc</a:t>
            </a:r>
            <a:r>
              <a:rPr lang="en-US" dirty="0"/>
              <a:t>…), we must create a representation for our text in a structured format, so it can be used by our models. </a:t>
            </a:r>
          </a:p>
          <a:p>
            <a:r>
              <a:rPr lang="en-US" dirty="0"/>
              <a:t>First step is tokenization – breaking text into “terms”, usually 1 word, but possibly more. </a:t>
            </a:r>
          </a:p>
          <a:p>
            <a:r>
              <a:rPr lang="en-US" dirty="0"/>
              <a:t>Several methods exist to transform text into a numeric representation – vector:</a:t>
            </a:r>
          </a:p>
          <a:p>
            <a:pPr lvl="1"/>
            <a:r>
              <a:rPr lang="en-US" dirty="0"/>
              <a:t>Count vectorization – features are common tokens, values are frequency counts. </a:t>
            </a:r>
          </a:p>
          <a:p>
            <a:pPr lvl="1"/>
            <a:r>
              <a:rPr lang="en-US" dirty="0"/>
              <a:t>TF-IDF – features are common tokens, values are calculated from frequency. </a:t>
            </a:r>
          </a:p>
          <a:p>
            <a:pPr lvl="1"/>
            <a:r>
              <a:rPr lang="en-US" dirty="0"/>
              <a:t>LSA – features are ‘topics’, values are ‘topic scores’, generated from PCA-</a:t>
            </a:r>
            <a:r>
              <a:rPr lang="en-US" dirty="0" err="1"/>
              <a:t>ish</a:t>
            </a:r>
            <a:r>
              <a:rPr lang="en-US" dirty="0"/>
              <a:t> transformation. </a:t>
            </a:r>
          </a:p>
          <a:p>
            <a:pPr lvl="1"/>
            <a:r>
              <a:rPr lang="en-US" dirty="0"/>
              <a:t>Word2Vec – features are embedding dimensions, values are scores, generated from NN. </a:t>
            </a:r>
          </a:p>
          <a:p>
            <a:r>
              <a:rPr lang="en-US" dirty="0"/>
              <a:t>This representation will highly impact the quality of models that use the data. </a:t>
            </a:r>
          </a:p>
        </p:txBody>
      </p:sp>
    </p:spTree>
    <p:extLst>
      <p:ext uri="{BB962C8B-B14F-4D97-AF65-F5344CB8AC3E}">
        <p14:creationId xmlns:p14="http://schemas.microsoft.com/office/powerpoint/2010/main" val="403201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2F82-6CB1-C9A8-8BFD-D744E0D0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B55B-1538-FB75-3C70-A719129E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8"/>
          </a:xfrm>
        </p:spPr>
        <p:txBody>
          <a:bodyPr/>
          <a:lstStyle/>
          <a:p>
            <a:r>
              <a:rPr lang="en-US" dirty="0"/>
              <a:t>Simple language, low nuance, low variance of terms, able to simplify with stem/</a:t>
            </a:r>
            <a:r>
              <a:rPr lang="en-US" dirty="0" err="1"/>
              <a:t>lem</a:t>
            </a:r>
            <a:r>
              <a:rPr lang="en-US" dirty="0"/>
              <a:t> all make this more likely to work well. </a:t>
            </a:r>
          </a:p>
          <a:p>
            <a:r>
              <a:rPr lang="en-US" dirty="0"/>
              <a:t>Generates a “Bag of Words”</a:t>
            </a:r>
          </a:p>
        </p:txBody>
      </p:sp>
      <p:pic>
        <p:nvPicPr>
          <p:cNvPr id="4098" name="Picture 2" descr="What Is Text Vectorization? Everything You Need to Know">
            <a:extLst>
              <a:ext uri="{FF2B5EF4-FFF2-40B4-BE49-F238E27FC236}">
                <a16:creationId xmlns:a16="http://schemas.microsoft.com/office/drawing/2014/main" id="{A276DA80-8911-0CFE-BE5B-C955D155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61" y="3546953"/>
            <a:ext cx="7496710" cy="331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21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FA53-8C71-98B2-AE8A-EE4BFF2A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TF-IDF Vectorization</a:t>
            </a:r>
          </a:p>
        </p:txBody>
      </p:sp>
      <p:pic>
        <p:nvPicPr>
          <p:cNvPr id="3076" name="Picture 4" descr="Concept | Handling text features for machine learning - Dataiku Knowledge  Base">
            <a:extLst>
              <a:ext uri="{FF2B5EF4-FFF2-40B4-BE49-F238E27FC236}">
                <a16:creationId xmlns:a16="http://schemas.microsoft.com/office/drawing/2014/main" id="{309C3DBA-FB50-AB32-D63C-7FCE3F79A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969" y="1853754"/>
            <a:ext cx="8896439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7C8C-4470-A5AE-CE01-5CEC749F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470" y="2015734"/>
            <a:ext cx="3310530" cy="4037747"/>
          </a:xfrm>
        </p:spPr>
        <p:txBody>
          <a:bodyPr>
            <a:normAutofit/>
          </a:bodyPr>
          <a:lstStyle/>
          <a:p>
            <a:r>
              <a:rPr lang="en-US" dirty="0"/>
              <a:t>Adds frequency calculations to weight significant tokens. </a:t>
            </a:r>
          </a:p>
          <a:p>
            <a:pPr lvl="1"/>
            <a:r>
              <a:rPr lang="en-US" dirty="0"/>
              <a:t>Frequent words are less important to meaning. </a:t>
            </a:r>
          </a:p>
          <a:p>
            <a:pPr lvl="1"/>
            <a:r>
              <a:rPr lang="en-US" dirty="0"/>
              <a:t>Super rare words are less important to meaning. </a:t>
            </a:r>
          </a:p>
          <a:p>
            <a:r>
              <a:rPr lang="en-US" dirty="0"/>
              <a:t>“Smarter” than just using the straight count.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F2E84-24B5-E605-4CB5-C0224BAA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22170"/>
            <a:ext cx="5257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B690-9866-DC1A-D94C-4EB52FA9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Latent Semantic Analysis (w/ Truncated Singular Value Decomposition)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68D2-81D6-BC6D-929A-8CAD8616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4839127" cy="4273416"/>
          </a:xfrm>
        </p:spPr>
        <p:txBody>
          <a:bodyPr>
            <a:normAutofit/>
          </a:bodyPr>
          <a:lstStyle/>
          <a:p>
            <a:r>
              <a:rPr lang="en-US" dirty="0"/>
              <a:t>Uses linear algebra decomposition, similar to PCA, to generate ‘topics’.</a:t>
            </a:r>
          </a:p>
          <a:p>
            <a:pPr lvl="1"/>
            <a:r>
              <a:rPr lang="en-US" dirty="0"/>
              <a:t>Like PCA components.  </a:t>
            </a:r>
          </a:p>
          <a:p>
            <a:r>
              <a:rPr lang="en-US" dirty="0"/>
              <a:t>These topics are ‘latent’ – they are not seen in the raw data directly. </a:t>
            </a:r>
          </a:p>
          <a:p>
            <a:pPr lvl="1"/>
            <a:r>
              <a:rPr lang="en-US" dirty="0"/>
              <a:t>Scores on different topics are the features. </a:t>
            </a:r>
          </a:p>
          <a:p>
            <a:r>
              <a:rPr lang="en-US" dirty="0"/>
              <a:t>Given enough data, these topics can be quite relevant to the meaning. </a:t>
            </a:r>
          </a:p>
          <a:p>
            <a:r>
              <a:rPr lang="en-US" dirty="0"/>
              <a:t>Can reduce noise by ‘focusing’ on topics. </a:t>
            </a:r>
          </a:p>
        </p:txBody>
      </p:sp>
      <p:pic>
        <p:nvPicPr>
          <p:cNvPr id="5124" name="Picture 4" descr="Topic Modelling using LSA | Guide to Master NLP (Part 16)">
            <a:extLst>
              <a:ext uri="{FF2B5EF4-FFF2-40B4-BE49-F238E27FC236}">
                <a16:creationId xmlns:a16="http://schemas.microsoft.com/office/drawing/2014/main" id="{A36F0694-0AFE-756F-0AF3-46C47BB5A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946" y="2276931"/>
            <a:ext cx="7414054" cy="3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80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10EE-4BC3-B57C-E7C4-42A006A9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Word2Vec Embeddings</a:t>
            </a:r>
          </a:p>
        </p:txBody>
      </p:sp>
      <p:pic>
        <p:nvPicPr>
          <p:cNvPr id="6146" name="Picture 2" descr="Training Word2vec using gensim. Word2vec is a method to create word… | by  Swatimeena | Medium">
            <a:extLst>
              <a:ext uri="{FF2B5EF4-FFF2-40B4-BE49-F238E27FC236}">
                <a16:creationId xmlns:a16="http://schemas.microsoft.com/office/drawing/2014/main" id="{280EFCAD-2EBA-4186-B090-A664B08A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29136"/>
            <a:ext cx="7396474" cy="552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8EB4-1AE2-38A4-2293-0E5247E4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475" y="1853754"/>
            <a:ext cx="4685934" cy="42999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Word2Vec provides a more elaborate representation. </a:t>
            </a:r>
          </a:p>
          <a:p>
            <a:r>
              <a:rPr lang="en-US" dirty="0"/>
              <a:t>Able to capture some sequence data. </a:t>
            </a:r>
          </a:p>
          <a:p>
            <a:r>
              <a:rPr lang="en-US" dirty="0"/>
              <a:t>A model learns ‘meaning’ by training on lots of text, and generates an N-dim ‘space’. </a:t>
            </a:r>
          </a:p>
          <a:p>
            <a:r>
              <a:rPr lang="en-US" dirty="0"/>
              <a:t>Word meanings are the N-dim position of each token in space. GPT is </a:t>
            </a:r>
            <a:r>
              <a:rPr lang="en-US" dirty="0" err="1"/>
              <a:t>apx</a:t>
            </a:r>
            <a:r>
              <a:rPr lang="en-US" dirty="0"/>
              <a:t> 1500d now (was larger).</a:t>
            </a:r>
          </a:p>
          <a:p>
            <a:pPr lvl="1"/>
            <a:r>
              <a:rPr lang="en-US" dirty="0"/>
              <a:t>Similar terms are close (thought the number of dimensions makes this harder to picture). </a:t>
            </a:r>
          </a:p>
          <a:p>
            <a:r>
              <a:rPr lang="en-US" dirty="0"/>
              <a:t>We need to condense these scores down to use in our model (MVE function in example). </a:t>
            </a:r>
          </a:p>
          <a:p>
            <a:pPr lvl="1"/>
            <a:r>
              <a:rPr lang="en-US" dirty="0"/>
              <a:t>Capturing the ‘real’ data requires more/different work and models – padding, multi-dim,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507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04E1-9AF3-2EA5-DD1D-2F4D422D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Based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900-6381-6C87-7B8F-1F276AFA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59" y="1853754"/>
            <a:ext cx="10840995" cy="20128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Embedding representations are the most complex of the options. </a:t>
            </a:r>
          </a:p>
          <a:p>
            <a:r>
              <a:rPr lang="en-US" dirty="0"/>
              <a:t>A model learns ‘meaning’ by training on lots of text, and generates an N-dim ‘space’. </a:t>
            </a:r>
          </a:p>
          <a:p>
            <a:r>
              <a:rPr lang="en-US" dirty="0"/>
              <a:t>Word meanings are the N-dim position of each token in space. GPT is </a:t>
            </a:r>
            <a:r>
              <a:rPr lang="en-US" dirty="0" err="1"/>
              <a:t>apx</a:t>
            </a:r>
            <a:r>
              <a:rPr lang="en-US" dirty="0"/>
              <a:t> 1500d now (was larger).</a:t>
            </a:r>
          </a:p>
          <a:p>
            <a:pPr lvl="1"/>
            <a:r>
              <a:rPr lang="en-US" dirty="0"/>
              <a:t>Similar terms are close (thought the number of dimensions makes this harder to picture). </a:t>
            </a:r>
          </a:p>
          <a:p>
            <a:r>
              <a:rPr lang="en-US" dirty="0"/>
              <a:t>We need to condense these scores down to use in our model (MVE function in example). </a:t>
            </a:r>
          </a:p>
        </p:txBody>
      </p:sp>
      <p:pic>
        <p:nvPicPr>
          <p:cNvPr id="2050" name="Picture 2" descr="A Guide to Word Embedding. What are they? How are they more useful… | by  Shraddha Anala | Towards Data Science">
            <a:extLst>
              <a:ext uri="{FF2B5EF4-FFF2-40B4-BE49-F238E27FC236}">
                <a16:creationId xmlns:a16="http://schemas.microsoft.com/office/drawing/2014/main" id="{F50E5BBC-0081-3D2F-02A8-E8B62A832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b="6169"/>
          <a:stretch/>
        </p:blipFill>
        <p:spPr bwMode="auto">
          <a:xfrm>
            <a:off x="1698171" y="3866604"/>
            <a:ext cx="8795657" cy="299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0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8E3-8243-22AA-A9D3-639218D3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any Case…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B938-D3D5-E007-26B4-D572ACCC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’representation’ step is where most of the work is with free text. </a:t>
            </a:r>
          </a:p>
          <a:p>
            <a:r>
              <a:rPr lang="en-US" dirty="0"/>
              <a:t>As long as we have a vector representation, we can use that as the X dataset. </a:t>
            </a:r>
          </a:p>
          <a:p>
            <a:pPr lvl="1"/>
            <a:r>
              <a:rPr lang="en-US" dirty="0"/>
              <a:t>I.e. each feature set (text) is represented by a N-dimension vector (set of </a:t>
            </a:r>
            <a:r>
              <a:rPr lang="en-US" dirty="0" err="1"/>
              <a:t>nums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The target is the value we want to predict from the text. </a:t>
            </a:r>
          </a:p>
          <a:p>
            <a:r>
              <a:rPr lang="en-US" dirty="0"/>
              <a:t>The quality of that representation, for our problem, is key. The vector captures meaning.</a:t>
            </a:r>
          </a:p>
          <a:p>
            <a:pPr lvl="1"/>
            <a:r>
              <a:rPr lang="en-US" dirty="0"/>
              <a:t>Vectorization choice, number of features/dimensions, and data size. </a:t>
            </a:r>
          </a:p>
          <a:p>
            <a:pPr lvl="1"/>
            <a:r>
              <a:rPr lang="en-US" dirty="0"/>
              <a:t>Processing stemming, lemmatization, n-gram size, and stop word filters. </a:t>
            </a:r>
          </a:p>
          <a:p>
            <a:r>
              <a:rPr lang="en-US" dirty="0"/>
              <a:t>There isn’t a guarantee that the most sophisticated will be best, especially with small data. </a:t>
            </a:r>
          </a:p>
          <a:p>
            <a:r>
              <a:rPr lang="en-US" dirty="0"/>
              <a:t>Other models (RNN, transformers) can handle text better using the sequence of tokens.</a:t>
            </a:r>
          </a:p>
        </p:txBody>
      </p:sp>
    </p:spTree>
    <p:extLst>
      <p:ext uri="{BB962C8B-B14F-4D97-AF65-F5344CB8AC3E}">
        <p14:creationId xmlns:p14="http://schemas.microsoft.com/office/powerpoint/2010/main" val="24692638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4347</TotalTime>
  <Words>1791</Words>
  <Application>Microsoft Macintosh PowerPoint</Application>
  <PresentationFormat>Widescreen</PresentationFormat>
  <Paragraphs>147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Housekeeping</vt:lpstr>
      <vt:lpstr>Review – NLP Basics</vt:lpstr>
      <vt:lpstr>Text Representations</vt:lpstr>
      <vt:lpstr>Count Vectorization</vt:lpstr>
      <vt:lpstr>TF-IDF Vectorization</vt:lpstr>
      <vt:lpstr>Latent Semantic Analysis (w/ Truncated Singular Value Decomposition)</vt:lpstr>
      <vt:lpstr>Word2Vec Embeddings</vt:lpstr>
      <vt:lpstr>Embedding Based Representations</vt:lpstr>
      <vt:lpstr>In any Case…</vt:lpstr>
      <vt:lpstr>Tools along the Way</vt:lpstr>
      <vt:lpstr>Spatial Data</vt:lpstr>
      <vt:lpstr>Mapping Stuff</vt:lpstr>
      <vt:lpstr>Spatial Data</vt:lpstr>
      <vt:lpstr>Spatial Functions</vt:lpstr>
      <vt:lpstr>Spatial Data Types</vt:lpstr>
      <vt:lpstr>Spatial Areas</vt:lpstr>
      <vt:lpstr>Points</vt:lpstr>
      <vt:lpstr>Lines</vt:lpstr>
      <vt:lpstr>Spatial Joins</vt:lpstr>
      <vt:lpstr>Predicting with Spatial Data</vt:lpstr>
      <vt:lpstr>Addressees</vt:lpstr>
      <vt:lpstr>Geospatial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32</cp:revision>
  <dcterms:created xsi:type="dcterms:W3CDTF">2023-10-28T18:52:42Z</dcterms:created>
  <dcterms:modified xsi:type="dcterms:W3CDTF">2024-03-12T20:04:54Z</dcterms:modified>
</cp:coreProperties>
</file>