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63" r:id="rId8"/>
    <p:sldId id="265" r:id="rId9"/>
    <p:sldId id="262"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87" autoAdjust="0"/>
    <p:restoredTop sz="94694" autoAdjust="0"/>
  </p:normalViewPr>
  <p:slideViewPr>
    <p:cSldViewPr snapToGrid="0" snapToObjects="1">
      <p:cViewPr varScale="1">
        <p:scale>
          <a:sx n="161" d="100"/>
          <a:sy n="161" d="100"/>
        </p:scale>
        <p:origin x="640" y="20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4/24/24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marL="0" lvl="0" indent="0">
              <a:buNone/>
            </a:pPr>
            <a:r>
              <a:t>MESSENGER Observations of Extreme Loading and Unloading of Mercury’s Magnetic Tail</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James A. Slavin</a:t>
            </a:r>
          </a:p>
        </p:txBody>
      </p:sp>
      <p:sp>
        <p:nvSpPr>
          <p:cNvPr id="4" name="Date Placeholder 3"/>
          <p:cNvSpPr>
            <a:spLocks noGrp="1"/>
          </p:cNvSpPr>
          <p:nvPr>
            <p:ph type="dt" sz="half" idx="10"/>
          </p:nvPr>
        </p:nvSpPr>
        <p:spPr/>
        <p:txBody>
          <a:bodyPr/>
          <a:lstStyle/>
          <a:p>
            <a:pPr marL="0" lvl="0" indent="0">
              <a:buNone/>
            </a:pPr>
            <a:r>
              <a:t>2024-04-24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r>
              <a:rPr lang="en-US" dirty="0"/>
              <a:t>Quick facts</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1076326"/>
                <a:ext cx="3008313" cy="4067174"/>
              </a:xfrm>
            </p:spPr>
            <p:txBody>
              <a:bodyPr/>
              <a:lstStyle/>
              <a:p>
                <a:pPr marL="0" lvl="0" indent="0">
                  <a:buNone/>
                </a:pPr>
                <a:endParaRPr lang="en-US" sz="1400" dirty="0"/>
              </a:p>
              <a:p>
                <a:pPr marL="0" lvl="0" indent="0">
                  <a:buNone/>
                </a:pPr>
                <a:r>
                  <a:rPr sz="1400" dirty="0"/>
                  <a:t>Messenger (Mercury Surface, Space Environment, Geochemistry, and Ranging)</a:t>
                </a:r>
              </a:p>
              <a:p>
                <a:pPr lvl="0"/>
                <a:endParaRPr lang="en-US" dirty="0"/>
              </a:p>
              <a:p>
                <a:pPr marL="171450" lvl="0" indent="-171450">
                  <a:buFontTx/>
                  <a:buChar char="-"/>
                </a:pPr>
                <a:r>
                  <a:rPr dirty="0"/>
                  <a:t>A NASA robotic space probe that orbited the planet Mercury between 2011 and 2015</a:t>
                </a:r>
                <a:endParaRPr lang="en-US" dirty="0"/>
              </a:p>
              <a:p>
                <a:pPr marL="171450" lvl="0" indent="-171450">
                  <a:buFontTx/>
                  <a:buChar char="-"/>
                </a:pPr>
                <a:endParaRPr lang="en-US" i="1" dirty="0"/>
              </a:p>
              <a:p>
                <a:pPr marL="171450" lvl="0" indent="-171450">
                  <a:buFontTx/>
                  <a:buChar char="-"/>
                </a:pPr>
                <a:r>
                  <a:rPr i="1" dirty="0"/>
                  <a:t>Magnetometer (MAG)</a:t>
                </a:r>
                <a:r>
                  <a:rPr dirty="0"/>
                  <a:t> and </a:t>
                </a:r>
                <a:r>
                  <a:rPr i="1" dirty="0"/>
                  <a:t>Energetic Particle and Plasma Spectrometer (EPPS)</a:t>
                </a:r>
                <a:endParaRPr lang="en-US" i="1" dirty="0"/>
              </a:p>
              <a:p>
                <a:pPr marL="171450" lvl="0" indent="-171450">
                  <a:buFontTx/>
                  <a:buChar char="-"/>
                </a:pPr>
                <a:endParaRPr lang="en-US" i="1" dirty="0"/>
              </a:p>
              <a:p>
                <a:pPr lvl="0"/>
                <a:endParaRPr lang="en-US" i="1" dirty="0"/>
              </a:p>
              <a:p>
                <a:pPr marL="0" lvl="0" indent="0">
                  <a:buNone/>
                </a:pPr>
                <a:r>
                  <a:rPr lang="en-US" sz="1600" dirty="0"/>
                  <a:t>Mercury</a:t>
                </a:r>
              </a:p>
              <a:p>
                <a:pPr marL="0" lvl="0" indent="0">
                  <a:buNone/>
                </a:pPr>
                <a:endParaRPr lang="en-US" dirty="0"/>
              </a:p>
              <a:p>
                <a:pPr lvl="0"/>
                <a:r>
                  <a:rPr lang="en-US" dirty="0"/>
                  <a:t>The smallest and innermost planet (</a:t>
                </a:r>
                <a14:m>
                  <m:oMath xmlns:m="http://schemas.openxmlformats.org/officeDocument/2006/math">
                    <m:r>
                      <a:rPr lang="en-US">
                        <a:latin typeface="Cambria Math" panose="02040503050406030204" pitchFamily="18" charset="0"/>
                      </a:rPr>
                      <m:t>0.39</m:t>
                    </m:r>
                    <m:r>
                      <m:rPr>
                        <m:nor/>
                      </m:rPr>
                      <a:rPr lang="en-US"/>
                      <m:t>AU</m:t>
                    </m:r>
                  </m:oMath>
                </a14:m>
                <a:r>
                  <a:rPr lang="en-US" dirty="0"/>
                  <a:t>) in the Solar System</a:t>
                </a:r>
              </a:p>
              <a:p>
                <a:pPr lvl="0"/>
                <a:endParaRPr lang="en-US" dirty="0"/>
              </a:p>
              <a:p>
                <a:pPr marL="342900" lvl="1" indent="0">
                  <a:buNone/>
                </a:pPr>
                <a14:m>
                  <m:oMathPara xmlns:m="http://schemas.openxmlformats.org/officeDocument/2006/math">
                    <m:oMathParaPr>
                      <m:jc m:val="centerGroup"/>
                    </m:oMathParaPr>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𝑅</m:t>
                          </m:r>
                        </m:e>
                        <m:sub>
                          <m:r>
                            <m:rPr>
                              <m:nor/>
                            </m:rPr>
                            <a:rPr lang="en-US"/>
                            <m:t>Mercury</m:t>
                          </m:r>
                        </m:sub>
                      </m:sSub>
                      <m:r>
                        <a:rPr lang="ar-AE">
                          <a:latin typeface="Cambria Math" panose="02040503050406030204" pitchFamily="18" charset="0"/>
                        </a:rPr>
                        <m:t>=2439.7</m:t>
                      </m:r>
                      <m:r>
                        <m:rPr>
                          <m:nor/>
                        </m:rPr>
                        <a:rPr lang="en-US"/>
                        <m:t>km</m:t>
                      </m:r>
                      <m:r>
                        <a:rPr lang="en-US">
                          <a:latin typeface="Cambria Math" panose="02040503050406030204" pitchFamily="18" charset="0"/>
                        </a:rPr>
                        <m:t>=0.38</m:t>
                      </m:r>
                      <m:sSub>
                        <m:sSubPr>
                          <m:ctrlPr>
                            <a:rPr lang="ar-AE" i="1">
                              <a:latin typeface="Cambria Math" panose="02040503050406030204" pitchFamily="18" charset="0"/>
                            </a:rPr>
                          </m:ctrlPr>
                        </m:sSubPr>
                        <m:e>
                          <m:r>
                            <a:rPr lang="ar-AE">
                              <a:latin typeface="Cambria Math" panose="02040503050406030204" pitchFamily="18" charset="0"/>
                            </a:rPr>
                            <m:t>𝑅</m:t>
                          </m:r>
                        </m:e>
                        <m:sub>
                          <m:r>
                            <m:rPr>
                              <m:nor/>
                            </m:rPr>
                            <a:rPr lang="en-US"/>
                            <m:t>Earth</m:t>
                          </m:r>
                        </m:sub>
                      </m:sSub>
                    </m:oMath>
                  </m:oMathPara>
                </a14:m>
                <a:endParaRPr i="1"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1076326"/>
                <a:ext cx="3008313" cy="4067174"/>
              </a:xfrm>
              <a:blipFill>
                <a:blip r:embed="rId2"/>
                <a:stretch>
                  <a:fillRect l="-1266" r="-844"/>
                </a:stretch>
              </a:blipFill>
            </p:spPr>
            <p:txBody>
              <a:bodyPr/>
              <a:lstStyle/>
              <a:p>
                <a:r>
                  <a:rPr lang="en-US">
                    <a:noFill/>
                  </a:rPr>
                  <a:t> </a:t>
                </a:r>
              </a:p>
            </p:txBody>
          </p:sp>
        </mc:Fallback>
      </mc:AlternateContent>
      <p:pic>
        <p:nvPicPr>
          <p:cNvPr id="3" name="Picture 1" descr="images/MESSENGER_-_spacecraft_at_mercury_-_atmercury_lg.jpg"/>
          <p:cNvPicPr>
            <a:picLocks noGrp="1" noChangeAspect="1"/>
          </p:cNvPicPr>
          <p:nvPr/>
        </p:nvPicPr>
        <p:blipFill>
          <a:blip r:embed="rId3"/>
          <a:stretch>
            <a:fillRect/>
          </a:stretch>
        </p:blipFill>
        <p:spPr bwMode="auto">
          <a:xfrm>
            <a:off x="3568700" y="685800"/>
            <a:ext cx="5105400" cy="34036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a:bodyPr>
          <a:lstStyle/>
          <a:p>
            <a:pPr lvl="0"/>
            <a:endParaRPr lang="ar-AE" dirty="0"/>
          </a:p>
          <a:p>
            <a:pPr marL="0" lvl="0" indent="0">
              <a:buNone/>
            </a:pPr>
            <a:r>
              <a:rPr sz="1600" dirty="0"/>
              <a:t>Dungey cycle</a:t>
            </a:r>
            <a:endParaRPr lang="en-US" sz="1600" dirty="0"/>
          </a:p>
          <a:p>
            <a:pPr marL="0" lvl="0" indent="0">
              <a:buNone/>
            </a:pPr>
            <a:endParaRPr dirty="0"/>
          </a:p>
          <a:p>
            <a:pPr marL="171450" lvl="0" indent="-171450">
              <a:buFontTx/>
              <a:buChar char="-"/>
            </a:pPr>
            <a:r>
              <a:rPr dirty="0"/>
              <a:t>Circulation of plasma, magnetic flux, and energy from the dayside X-line at the magnetopause</a:t>
            </a:r>
            <a:endParaRPr lang="en-US" dirty="0"/>
          </a:p>
          <a:p>
            <a:pPr marL="171450" lvl="0" indent="-171450">
              <a:buFontTx/>
              <a:buChar char="-"/>
            </a:pPr>
            <a:r>
              <a:rPr dirty="0"/>
              <a:t>to the nightside X-line in the </a:t>
            </a:r>
            <a:r>
              <a:rPr dirty="0" err="1"/>
              <a:t>crosstail</a:t>
            </a:r>
            <a:r>
              <a:rPr dirty="0"/>
              <a:t> current layer and</a:t>
            </a:r>
            <a:endParaRPr lang="en-US" dirty="0"/>
          </a:p>
          <a:p>
            <a:pPr marL="171450" lvl="0" indent="-171450">
              <a:buFontTx/>
              <a:buChar char="-"/>
            </a:pPr>
            <a:r>
              <a:rPr lang="en-US" dirty="0"/>
              <a:t>b</a:t>
            </a:r>
            <a:r>
              <a:rPr dirty="0"/>
              <a:t>ack to the dayside magnetosphere</a:t>
            </a:r>
          </a:p>
          <a:p>
            <a:pPr lvl="0"/>
            <a:endParaRPr lang="en-US" dirty="0"/>
          </a:p>
          <a:p>
            <a:pPr lvl="0"/>
            <a:endParaRPr lang="en-US" dirty="0"/>
          </a:p>
          <a:p>
            <a:pPr lvl="0"/>
            <a:r>
              <a:rPr dirty="0"/>
              <a:t>Ranges from </a:t>
            </a:r>
            <a:r>
              <a:rPr i="1" dirty="0"/>
              <a:t>~1</a:t>
            </a:r>
            <a:r>
              <a:rPr dirty="0"/>
              <a:t> month at Jupiter to </a:t>
            </a:r>
            <a:r>
              <a:rPr i="1" dirty="0"/>
              <a:t>~1</a:t>
            </a:r>
            <a:r>
              <a:rPr dirty="0"/>
              <a:t> week at Saturn and </a:t>
            </a:r>
            <a:r>
              <a:rPr i="1" dirty="0"/>
              <a:t>~1</a:t>
            </a:r>
            <a:r>
              <a:rPr dirty="0"/>
              <a:t> hour at Earth</a:t>
            </a:r>
            <a:endParaRPr lang="en-US" dirty="0"/>
          </a:p>
        </p:txBody>
      </p:sp>
      <p:pic>
        <p:nvPicPr>
          <p:cNvPr id="2" name="Picture 1" descr="images/324_606_f1.jpeg"/>
          <p:cNvPicPr>
            <a:picLocks noGrp="1" noChangeAspect="1"/>
          </p:cNvPicPr>
          <p:nvPr/>
        </p:nvPicPr>
        <p:blipFill>
          <a:blip r:embed="rId2"/>
          <a:stretch>
            <a:fillRect/>
          </a:stretch>
        </p:blipFill>
        <p:spPr bwMode="auto">
          <a:xfrm>
            <a:off x="3568700" y="660400"/>
            <a:ext cx="5105400" cy="3479800"/>
          </a:xfrm>
          <a:prstGeom prst="rect">
            <a:avLst/>
          </a:prstGeom>
          <a:noFill/>
          <a:ln w="9525">
            <a:noFill/>
            <a:headEnd/>
            <a:tailEnd/>
          </a:ln>
        </p:spPr>
      </p:pic>
      <p:sp>
        <p:nvSpPr>
          <p:cNvPr id="5" name="TextBox 4">
            <a:extLst>
              <a:ext uri="{FF2B5EF4-FFF2-40B4-BE49-F238E27FC236}">
                <a16:creationId xmlns:a16="http://schemas.microsoft.com/office/drawing/2014/main" id="{0660DE9C-8093-15F2-46AF-9D6C4C7BE791}"/>
              </a:ext>
            </a:extLst>
          </p:cNvPr>
          <p:cNvSpPr txBox="1"/>
          <p:nvPr/>
        </p:nvSpPr>
        <p:spPr>
          <a:xfrm>
            <a:off x="4301067" y="4271457"/>
            <a:ext cx="4572000" cy="276999"/>
          </a:xfrm>
          <a:prstGeom prst="rect">
            <a:avLst/>
          </a:prstGeom>
          <a:noFill/>
        </p:spPr>
        <p:txBody>
          <a:bodyPr wrap="square">
            <a:spAutoFit/>
          </a:bodyPr>
          <a:lstStyle/>
          <a:p>
            <a:pPr marL="0" lvl="0" indent="0">
              <a:spcBef>
                <a:spcPts val="3000"/>
              </a:spcBef>
              <a:buNone/>
            </a:pPr>
            <a:r>
              <a:rPr lang="en-US" sz="1200" b="1" dirty="0"/>
              <a:t>Mercury’s magnetosphere under southward IMF conditions</a:t>
            </a:r>
          </a:p>
        </p:txBody>
      </p:sp>
      <p:sp>
        <p:nvSpPr>
          <p:cNvPr id="6" name="Title 1">
            <a:extLst>
              <a:ext uri="{FF2B5EF4-FFF2-40B4-BE49-F238E27FC236}">
                <a16:creationId xmlns:a16="http://schemas.microsoft.com/office/drawing/2014/main" id="{8AAD8C60-1ED0-5DD7-7CB7-3A9D399E8310}"/>
              </a:ext>
            </a:extLst>
          </p:cNvPr>
          <p:cNvSpPr>
            <a:spLocks noGrp="1"/>
          </p:cNvSpPr>
          <p:nvPr>
            <p:ph type="title"/>
          </p:nvPr>
        </p:nvSpPr>
        <p:spPr>
          <a:xfrm>
            <a:off x="457201" y="204787"/>
            <a:ext cx="3008313" cy="871538"/>
          </a:xfrm>
        </p:spPr>
        <p:txBody>
          <a:bodyPr/>
          <a:lstStyle/>
          <a:p>
            <a:r>
              <a:rPr lang="en-US" sz="1600" dirty="0"/>
              <a:t>Mercury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lvl="0"/>
            <a:endParaRPr lang="en-US" b="1" dirty="0"/>
          </a:p>
          <a:p>
            <a:pPr lvl="0"/>
            <a:endParaRPr lang="en-US" b="1" dirty="0"/>
          </a:p>
          <a:p>
            <a:pPr lvl="0"/>
            <a:r>
              <a:rPr lang="en-US" dirty="0"/>
              <a:t>The large magnetic field component normal to the magnetopause measured during the second MESSENGER flyby of Mercury</a:t>
            </a:r>
          </a:p>
          <a:p>
            <a:pPr lvl="0"/>
            <a:endParaRPr lang="en-US" b="1" dirty="0"/>
          </a:p>
          <a:p>
            <a:pPr lvl="0"/>
            <a:endParaRPr lang="en-US" b="1" dirty="0"/>
          </a:p>
          <a:p>
            <a:pPr lvl="0"/>
            <a:endParaRPr lang="en-US" b="1" dirty="0"/>
          </a:p>
          <a:p>
            <a:pPr lvl="0"/>
            <a:endParaRPr lang="en-US" dirty="0"/>
          </a:p>
          <a:p>
            <a:pPr lvl="0"/>
            <a:r>
              <a:rPr lang="en-US" dirty="0"/>
              <a:t>A cross-magnetosphere electric potential of ~30 kV or a mean dawn-to- dusk electric field of ~2 mV/m. </a:t>
            </a:r>
          </a:p>
          <a:p>
            <a:pPr lvl="0"/>
            <a:endParaRPr lang="en-US" dirty="0"/>
          </a:p>
          <a:p>
            <a:pPr lvl="0"/>
            <a:r>
              <a:rPr lang="en-US" dirty="0"/>
              <a:t>This electric field implies a Dungey cycle time at Mercury of ~2 min.</a:t>
            </a:r>
          </a:p>
          <a:p>
            <a:pPr lvl="0"/>
            <a:endParaRPr lang="en-US" dirty="0"/>
          </a:p>
          <a:p>
            <a:r>
              <a:rPr lang="en-US" dirty="0"/>
              <a:t>The relevant scale is </a:t>
            </a:r>
            <a:r>
              <a:rPr lang="en-US"/>
              <a:t>the convection time </a:t>
            </a:r>
            <a:r>
              <a:rPr lang="en-US" dirty="0"/>
              <a:t>𝑇𝑐, defined a the time to cycle the magnetic flux in the tail </a:t>
            </a:r>
            <a:r>
              <a:rPr lang="el-GR" dirty="0"/>
              <a:t>Φ𝑇 </a:t>
            </a:r>
            <a:r>
              <a:rPr lang="en-US" dirty="0"/>
              <a:t>under the action of the electric potential 𝜙𝑐 across the magnetosphere: </a:t>
            </a:r>
          </a:p>
        </p:txBody>
      </p:sp>
      <p:pic>
        <p:nvPicPr>
          <p:cNvPr id="2" name="Picture 1" descr="images/329_665_f1.jpeg"/>
          <p:cNvPicPr>
            <a:picLocks noGrp="1" noChangeAspect="1"/>
          </p:cNvPicPr>
          <p:nvPr/>
        </p:nvPicPr>
        <p:blipFill>
          <a:blip r:embed="rId2"/>
          <a:stretch>
            <a:fillRect/>
          </a:stretch>
        </p:blipFill>
        <p:spPr bwMode="auto">
          <a:xfrm>
            <a:off x="3568700" y="419100"/>
            <a:ext cx="5105400" cy="3937000"/>
          </a:xfrm>
          <a:prstGeom prst="rect">
            <a:avLst/>
          </a:prstGeom>
          <a:noFill/>
          <a:ln w="9525">
            <a:noFill/>
            <a:headEnd/>
            <a:tailEnd/>
          </a:ln>
        </p:spPr>
      </p:pic>
      <p:sp>
        <p:nvSpPr>
          <p:cNvPr id="3" name="Title 1">
            <a:extLst>
              <a:ext uri="{FF2B5EF4-FFF2-40B4-BE49-F238E27FC236}">
                <a16:creationId xmlns:a16="http://schemas.microsoft.com/office/drawing/2014/main" id="{D6612ACD-0C74-BE7B-3903-3173577058B6}"/>
              </a:ext>
            </a:extLst>
          </p:cNvPr>
          <p:cNvSpPr>
            <a:spLocks noGrp="1"/>
          </p:cNvSpPr>
          <p:nvPr>
            <p:ph type="title"/>
          </p:nvPr>
        </p:nvSpPr>
        <p:spPr>
          <a:xfrm>
            <a:off x="457201" y="204787"/>
            <a:ext cx="3008313" cy="871538"/>
          </a:xfrm>
        </p:spPr>
        <p:txBody>
          <a:bodyPr/>
          <a:lstStyle/>
          <a:p>
            <a:r>
              <a:rPr lang="en-US" sz="1600" dirty="0"/>
              <a:t>MESSENGER Mercury flyby trajectories</a:t>
            </a:r>
            <a:endParaRPr dirty="0"/>
          </a:p>
        </p:txBody>
      </p:sp>
      <p:pic>
        <p:nvPicPr>
          <p:cNvPr id="5" name="Picture 4">
            <a:extLst>
              <a:ext uri="{FF2B5EF4-FFF2-40B4-BE49-F238E27FC236}">
                <a16:creationId xmlns:a16="http://schemas.microsoft.com/office/drawing/2014/main" id="{3B77683A-9362-83D1-F8FB-3C1D8D91341F}"/>
              </a:ext>
            </a:extLst>
          </p:cNvPr>
          <p:cNvPicPr>
            <a:picLocks noChangeAspect="1"/>
          </p:cNvPicPr>
          <p:nvPr/>
        </p:nvPicPr>
        <p:blipFill>
          <a:blip r:embed="rId3"/>
          <a:stretch>
            <a:fillRect/>
          </a:stretch>
        </p:blipFill>
        <p:spPr>
          <a:xfrm>
            <a:off x="863164" y="2216955"/>
            <a:ext cx="2068499" cy="428534"/>
          </a:xfrm>
          <a:prstGeom prst="rect">
            <a:avLst/>
          </a:prstGeom>
        </p:spPr>
      </p:pic>
      <p:pic>
        <p:nvPicPr>
          <p:cNvPr id="6" name="Picture 5">
            <a:extLst>
              <a:ext uri="{FF2B5EF4-FFF2-40B4-BE49-F238E27FC236}">
                <a16:creationId xmlns:a16="http://schemas.microsoft.com/office/drawing/2014/main" id="{8F8708EB-DBA7-450D-B657-750C43A0A7C7}"/>
              </a:ext>
            </a:extLst>
          </p:cNvPr>
          <p:cNvPicPr>
            <a:picLocks noChangeAspect="1"/>
          </p:cNvPicPr>
          <p:nvPr/>
        </p:nvPicPr>
        <p:blipFill>
          <a:blip r:embed="rId4"/>
          <a:stretch>
            <a:fillRect/>
          </a:stretch>
        </p:blipFill>
        <p:spPr>
          <a:xfrm>
            <a:off x="1098863" y="4557316"/>
            <a:ext cx="1597099" cy="3813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a:bodyPr>
          <a:lstStyle/>
          <a:p>
            <a:pPr lvl="0"/>
            <a:endParaRPr lang="en-US" dirty="0"/>
          </a:p>
          <a:p>
            <a:pPr lvl="0"/>
            <a:r>
              <a:rPr lang="en-US" sz="1400" dirty="0"/>
              <a:t>1. IMF:</a:t>
            </a:r>
          </a:p>
          <a:p>
            <a:pPr lvl="0"/>
            <a:endParaRPr lang="en-US" sz="1400" dirty="0"/>
          </a:p>
          <a:p>
            <a:pPr lvl="0"/>
            <a:r>
              <a:rPr lang="en-US" dirty="0"/>
              <a:t>     Variable north-south orientation and a magnitude of ~28 </a:t>
            </a:r>
            <a:r>
              <a:rPr lang="en-US" dirty="0" err="1"/>
              <a:t>nT</a:t>
            </a:r>
            <a:r>
              <a:rPr lang="en-US" dirty="0"/>
              <a:t>, ~50% stronger than for the previous encounters.</a:t>
            </a:r>
          </a:p>
          <a:p>
            <a:pPr marL="171450" lvl="0" indent="-171450">
              <a:buFontTx/>
              <a:buChar char="-"/>
            </a:pPr>
            <a:endParaRPr lang="en-US" dirty="0"/>
          </a:p>
          <a:p>
            <a:pPr lvl="0"/>
            <a:r>
              <a:rPr lang="en-US" sz="1400" dirty="0"/>
              <a:t>2. Within the magnetosphere:</a:t>
            </a:r>
          </a:p>
          <a:p>
            <a:pPr lvl="0"/>
            <a:endParaRPr lang="en-US" sz="1400" dirty="0"/>
          </a:p>
          <a:p>
            <a:pPr lvl="0"/>
            <a:r>
              <a:rPr lang="en-US" dirty="0"/>
              <a:t>    a strong negative BX component.</a:t>
            </a:r>
          </a:p>
          <a:p>
            <a:pPr lvl="0"/>
            <a:endParaRPr lang="en-US" dirty="0"/>
          </a:p>
        </p:txBody>
      </p:sp>
      <p:pic>
        <p:nvPicPr>
          <p:cNvPr id="2" name="Picture 1" descr="images/329_665_f2.jpeg"/>
          <p:cNvPicPr>
            <a:picLocks noGrp="1" noChangeAspect="1"/>
          </p:cNvPicPr>
          <p:nvPr/>
        </p:nvPicPr>
        <p:blipFill>
          <a:blip r:embed="rId2"/>
          <a:stretch>
            <a:fillRect/>
          </a:stretch>
        </p:blipFill>
        <p:spPr bwMode="auto">
          <a:xfrm>
            <a:off x="3568700" y="533400"/>
            <a:ext cx="5105400" cy="3733800"/>
          </a:xfrm>
          <a:prstGeom prst="rect">
            <a:avLst/>
          </a:prstGeom>
          <a:noFill/>
          <a:ln w="9525">
            <a:noFill/>
            <a:headEnd/>
            <a:tailEnd/>
          </a:ln>
        </p:spPr>
      </p:pic>
      <p:sp>
        <p:nvSpPr>
          <p:cNvPr id="3" name="Title 1">
            <a:extLst>
              <a:ext uri="{FF2B5EF4-FFF2-40B4-BE49-F238E27FC236}">
                <a16:creationId xmlns:a16="http://schemas.microsoft.com/office/drawing/2014/main" id="{F2779C4F-88B2-016E-A30E-AD236294C18A}"/>
              </a:ext>
            </a:extLst>
          </p:cNvPr>
          <p:cNvSpPr>
            <a:spLocks noGrp="1"/>
          </p:cNvSpPr>
          <p:nvPr>
            <p:ph type="title"/>
          </p:nvPr>
        </p:nvSpPr>
        <p:spPr>
          <a:xfrm>
            <a:off x="457201" y="204787"/>
            <a:ext cx="3008313" cy="871538"/>
          </a:xfrm>
        </p:spPr>
        <p:txBody>
          <a:bodyPr>
            <a:normAutofit/>
          </a:bodyPr>
          <a:lstStyle/>
          <a:p>
            <a:r>
              <a:rPr lang="en-US" sz="1600" dirty="0"/>
              <a:t>Overview of magnetospheric measurements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1076326"/>
                <a:ext cx="3008313" cy="4014963"/>
              </a:xfrm>
            </p:spPr>
            <p:txBody>
              <a:bodyPr>
                <a:normAutofit/>
              </a:bodyPr>
              <a:lstStyle/>
              <a:p>
                <a:pPr lvl="0"/>
                <a:r>
                  <a:rPr dirty="0"/>
                  <a:t>The magnitude of the magnetic field in Mercury’s tail increased and then decreased by factors of ~2 to 3.5.</a:t>
                </a:r>
                <a:endParaRPr lang="en-US" dirty="0"/>
              </a:p>
              <a:p>
                <a:pPr lvl="0"/>
                <a:endParaRPr lang="en-US" dirty="0"/>
              </a:p>
              <a:p>
                <a:pPr lvl="0"/>
                <a:r>
                  <a:rPr dirty="0"/>
                  <a:t>Neglecting changes in tail diameter, magnetic energy density increased by factors of </a:t>
                </a:r>
                <a:r>
                  <a:rPr b="1" dirty="0"/>
                  <a:t>10</a:t>
                </a:r>
                <a:r>
                  <a:rPr dirty="0"/>
                  <a:t>. (By comparison, Earth’s one is less than a factor of </a:t>
                </a:r>
                <a:r>
                  <a:rPr b="1" dirty="0"/>
                  <a:t>~1.6</a:t>
                </a:r>
                <a:r>
                  <a:rPr dirty="0"/>
                  <a:t>)</a:t>
                </a:r>
                <a:endParaRPr lang="en-US" dirty="0"/>
              </a:p>
              <a:p>
                <a:pPr lvl="0"/>
                <a:endParaRPr lang="en-US" dirty="0"/>
              </a:p>
              <a:p>
                <a:pPr lvl="0"/>
                <a:r>
                  <a:rPr dirty="0"/>
                  <a:t>Events 2 to 4 corresponded to higher </a:t>
                </a:r>
                <a14:m>
                  <m:oMath xmlns:m="http://schemas.openxmlformats.org/officeDocument/2006/math">
                    <m:d>
                      <m:dPr>
                        <m:begChr m:val="|"/>
                        <m:endChr m:val="|"/>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𝑌</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𝐵</m:t>
                            </m:r>
                          </m:e>
                          <m:sub>
                            <m:r>
                              <a:rPr>
                                <a:latin typeface="Cambria Math" panose="02040503050406030204" pitchFamily="18" charset="0"/>
                              </a:rPr>
                              <m:t>𝑋</m:t>
                            </m:r>
                          </m:sub>
                        </m:sSub>
                      </m:e>
                    </m:d>
                  </m:oMath>
                </a14:m>
                <a:r>
                  <a:rPr dirty="0"/>
                  <a:t> than the intervening periods, indicating increased flaring of the magnetic tail.</a:t>
                </a:r>
                <a:endParaRPr lang="en-US" dirty="0"/>
              </a:p>
              <a:p>
                <a:pPr lvl="0"/>
                <a:endParaRPr lang="en-US" dirty="0"/>
              </a:p>
              <a:p>
                <a:pPr marL="0" lvl="0" indent="0">
                  <a:buNone/>
                </a:pPr>
                <a:r>
                  <a:rPr lang="en-US" dirty="0"/>
                  <a:t>Estimating the magnetic flux</a:t>
                </a:r>
              </a:p>
              <a:p>
                <a:pPr marL="0" lvl="0" indent="0">
                  <a:buNone/>
                </a:pPr>
                <a:endParaRPr lang="en-US" dirty="0"/>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𝛷</m:t>
                      </m:r>
                      <m:r>
                        <a:rPr lang="en-US">
                          <a:latin typeface="Cambria Math" panose="02040503050406030204" pitchFamily="18" charset="0"/>
                        </a:rPr>
                        <m:t>=</m:t>
                      </m:r>
                      <m:nary>
                        <m:naryPr>
                          <m:limLoc m:val="subSup"/>
                          <m:ctrlPr>
                            <a:rPr lang="ar-AE" i="1">
                              <a:latin typeface="Cambria Math" panose="02040503050406030204" pitchFamily="18" charset="0"/>
                            </a:rPr>
                          </m:ctrlPr>
                        </m:naryPr>
                        <m:sub>
                          <m:r>
                            <m:rPr>
                              <m:nor/>
                            </m:rPr>
                            <a:rPr lang="en-US"/>
                            <m:t>tail</m:t>
                          </m:r>
                        </m:sub>
                        <m:sup>
                          <m:r>
                            <a:rPr lang="ar-AE">
                              <a:latin typeface="Cambria Math" panose="02040503050406030204" pitchFamily="18" charset="0"/>
                            </a:rPr>
                            <m:t>​</m:t>
                          </m:r>
                        </m:sup>
                        <m:e>
                          <m:r>
                            <a:rPr lang="ar-AE">
                              <a:latin typeface="Cambria Math" panose="02040503050406030204" pitchFamily="18" charset="0"/>
                            </a:rPr>
                            <m:t>𝐵</m:t>
                          </m:r>
                        </m:e>
                      </m:nary>
                      <m:r>
                        <a:rPr lang="ar-AE">
                          <a:latin typeface="Cambria Math" panose="02040503050406030204" pitchFamily="18" charset="0"/>
                        </a:rPr>
                        <m:t>⋅</m:t>
                      </m:r>
                      <m:r>
                        <a:rPr lang="ar-AE">
                          <a:latin typeface="Cambria Math" panose="02040503050406030204" pitchFamily="18" charset="0"/>
                        </a:rPr>
                        <m:t>𝑑𝐴</m:t>
                      </m:r>
                      <m:r>
                        <a:rPr lang="ar-AE">
                          <a:latin typeface="Cambria Math" panose="02040503050406030204" pitchFamily="18" charset="0"/>
                        </a:rPr>
                        <m:t>=0.5</m:t>
                      </m:r>
                      <m:r>
                        <a:rPr lang="ar-AE">
                          <a:latin typeface="Cambria Math" panose="02040503050406030204" pitchFamily="18" charset="0"/>
                        </a:rPr>
                        <m:t>𝜋</m:t>
                      </m:r>
                      <m:sSub>
                        <m:sSubPr>
                          <m:ctrlPr>
                            <a:rPr lang="ar-AE" i="1">
                              <a:latin typeface="Cambria Math" panose="02040503050406030204" pitchFamily="18" charset="0"/>
                            </a:rPr>
                          </m:ctrlPr>
                        </m:sSubPr>
                        <m:e>
                          <m:r>
                            <a:rPr lang="ar-AE">
                              <a:latin typeface="Cambria Math" panose="02040503050406030204" pitchFamily="18" charset="0"/>
                            </a:rPr>
                            <m:t>𝐵</m:t>
                          </m:r>
                        </m:e>
                        <m:sub>
                          <m:r>
                            <m:rPr>
                              <m:nor/>
                            </m:rPr>
                            <a:rPr lang="en-US"/>
                            <m:t>tail</m:t>
                          </m:r>
                        </m:sub>
                      </m:sSub>
                      <m:sSubSup>
                        <m:sSubSupPr>
                          <m:ctrlPr>
                            <a:rPr lang="ar-AE" i="1">
                              <a:latin typeface="Cambria Math" panose="02040503050406030204" pitchFamily="18" charset="0"/>
                            </a:rPr>
                          </m:ctrlPr>
                        </m:sSubSupPr>
                        <m:e>
                          <m:r>
                            <a:rPr lang="ar-AE">
                              <a:latin typeface="Cambria Math" panose="02040503050406030204" pitchFamily="18" charset="0"/>
                            </a:rPr>
                            <m:t>𝑅</m:t>
                          </m:r>
                        </m:e>
                        <m:sub>
                          <m:r>
                            <m:rPr>
                              <m:nor/>
                            </m:rPr>
                            <a:rPr lang="en-US"/>
                            <m:t>tail</m:t>
                          </m:r>
                        </m:sub>
                        <m:sup>
                          <m:r>
                            <a:rPr lang="ar-AE">
                              <a:latin typeface="Cambria Math" panose="02040503050406030204" pitchFamily="18" charset="0"/>
                            </a:rPr>
                            <m:t>2</m:t>
                          </m:r>
                        </m:sup>
                      </m:sSubSup>
                    </m:oMath>
                  </m:oMathPara>
                </a14:m>
                <a:endParaRPr lang="ar-AE" dirty="0"/>
              </a:p>
              <a:p>
                <a:pPr lvl="0"/>
                <a:endParaRPr lang="en-US" dirty="0"/>
              </a:p>
              <a:p>
                <a:pPr lvl="0"/>
                <a:r>
                  <a:rPr lang="en-US" dirty="0"/>
                  <a:t>the radius of the tail for event 3 may have reached 3.5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𝑅</m:t>
                        </m:r>
                      </m:e>
                      <m:sub>
                        <m:r>
                          <a:rPr lang="ar-AE">
                            <a:latin typeface="Cambria Math" panose="02040503050406030204" pitchFamily="18" charset="0"/>
                          </a:rPr>
                          <m:t>𝑀</m:t>
                        </m:r>
                      </m:sub>
                    </m:sSub>
                  </m:oMath>
                </a14:m>
                <a:endParaRPr lang="en-US" dirty="0"/>
              </a:p>
              <a:p>
                <a:pPr lvl="0"/>
                <a:endParaRPr lang="ar-AE" dirty="0"/>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𝛷</m:t>
                      </m:r>
                      <m:r>
                        <a:rPr lang="en-US">
                          <a:latin typeface="Cambria Math" panose="02040503050406030204" pitchFamily="18" charset="0"/>
                        </a:rPr>
                        <m:t>=≈9.5</m:t>
                      </m:r>
                      <m:r>
                        <m:rPr>
                          <m:nor/>
                        </m:rPr>
                        <a:rPr lang="en-US"/>
                        <m:t>MWb</m:t>
                      </m:r>
                    </m:oMath>
                  </m:oMathPara>
                </a14:m>
                <a:endParaRPr lang="en-US" dirty="0"/>
              </a:p>
              <a:p>
                <a:pPr lvl="0"/>
                <a:endParaRPr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1076326"/>
                <a:ext cx="3008313" cy="4014963"/>
              </a:xfrm>
              <a:blipFill>
                <a:blip r:embed="rId2"/>
                <a:stretch>
                  <a:fillRect b="-946"/>
                </a:stretch>
              </a:blipFill>
            </p:spPr>
            <p:txBody>
              <a:bodyPr/>
              <a:lstStyle/>
              <a:p>
                <a:r>
                  <a:rPr lang="en-US">
                    <a:noFill/>
                  </a:rPr>
                  <a:t> </a:t>
                </a:r>
              </a:p>
            </p:txBody>
          </p:sp>
        </mc:Fallback>
      </mc:AlternateContent>
      <p:pic>
        <p:nvPicPr>
          <p:cNvPr id="2" name="Picture 1" descr="images/329_665_f2.jpeg"/>
          <p:cNvPicPr>
            <a:picLocks noGrp="1" noChangeAspect="1"/>
          </p:cNvPicPr>
          <p:nvPr/>
        </p:nvPicPr>
        <p:blipFill>
          <a:blip r:embed="rId3"/>
          <a:stretch>
            <a:fillRect/>
          </a:stretch>
        </p:blipFill>
        <p:spPr bwMode="auto">
          <a:xfrm>
            <a:off x="3568700" y="533400"/>
            <a:ext cx="5105400" cy="3733800"/>
          </a:xfrm>
          <a:prstGeom prst="rect">
            <a:avLst/>
          </a:prstGeom>
          <a:noFill/>
          <a:ln w="9525">
            <a:noFill/>
            <a:headEnd/>
            <a:tailEnd/>
          </a:ln>
        </p:spPr>
      </p:pic>
      <p:sp>
        <p:nvSpPr>
          <p:cNvPr id="3" name="Title 1">
            <a:extLst>
              <a:ext uri="{FF2B5EF4-FFF2-40B4-BE49-F238E27FC236}">
                <a16:creationId xmlns:a16="http://schemas.microsoft.com/office/drawing/2014/main" id="{F2779C4F-88B2-016E-A30E-AD236294C18A}"/>
              </a:ext>
            </a:extLst>
          </p:cNvPr>
          <p:cNvSpPr>
            <a:spLocks noGrp="1"/>
          </p:cNvSpPr>
          <p:nvPr>
            <p:ph type="title"/>
          </p:nvPr>
        </p:nvSpPr>
        <p:spPr>
          <a:xfrm>
            <a:off x="457201" y="204787"/>
            <a:ext cx="3008313" cy="871538"/>
          </a:xfrm>
        </p:spPr>
        <p:txBody>
          <a:bodyPr>
            <a:normAutofit/>
          </a:bodyPr>
          <a:lstStyle/>
          <a:p>
            <a:r>
              <a:rPr lang="en-US" sz="1600" dirty="0"/>
              <a:t>Overview of magnetospheric measurements</a:t>
            </a:r>
            <a:endParaRPr lang="en-US" dirty="0"/>
          </a:p>
        </p:txBody>
      </p:sp>
    </p:spTree>
    <p:extLst>
      <p:ext uri="{BB962C8B-B14F-4D97-AF65-F5344CB8AC3E}">
        <p14:creationId xmlns:p14="http://schemas.microsoft.com/office/powerpoint/2010/main" val="755611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lvl="0"/>
            <a:endParaRPr lang="en-US" dirty="0"/>
          </a:p>
          <a:p>
            <a:pPr lvl="0"/>
            <a:r>
              <a:rPr lang="en-US" sz="1600" dirty="0"/>
              <a:t>Six intervals of several seconds each when the total magnetic field weakened</a:t>
            </a:r>
          </a:p>
          <a:p>
            <a:pPr marL="171450" lvl="0" indent="-171450">
              <a:buFontTx/>
              <a:buChar char="-"/>
            </a:pPr>
            <a:endParaRPr lang="en-US" dirty="0"/>
          </a:p>
          <a:p>
            <a:pPr marL="171450" lvl="0" indent="-171450">
              <a:buFontTx/>
              <a:buChar char="-"/>
            </a:pPr>
            <a:r>
              <a:rPr lang="en-US" dirty="0"/>
              <a:t>indicating entry into a region with high plasma thermal pressure and low magnetic field pressure.</a:t>
            </a:r>
          </a:p>
          <a:p>
            <a:pPr lvl="0"/>
            <a:endParaRPr lang="en-US" dirty="0"/>
          </a:p>
          <a:p>
            <a:pPr lvl="0"/>
            <a:endParaRPr lang="en-US" dirty="0"/>
          </a:p>
          <a:p>
            <a:pPr lvl="0"/>
            <a:r>
              <a:rPr lang="en-US" altLang="zh-CN" dirty="0"/>
              <a:t>-</a:t>
            </a:r>
            <a:r>
              <a:rPr lang="zh-CN" altLang="en-US" dirty="0"/>
              <a:t>    </a:t>
            </a:r>
            <a:r>
              <a:rPr lang="en-US" dirty="0"/>
              <a:t>These minima in field magnitude coincide with either rapid northward-then-southward or just southward variations in BZ, followed by a slower recovery back to BZ ≈ 0</a:t>
            </a:r>
          </a:p>
        </p:txBody>
      </p:sp>
      <p:sp>
        <p:nvSpPr>
          <p:cNvPr id="3" name="Title 1">
            <a:extLst>
              <a:ext uri="{FF2B5EF4-FFF2-40B4-BE49-F238E27FC236}">
                <a16:creationId xmlns:a16="http://schemas.microsoft.com/office/drawing/2014/main" id="{F2779C4F-88B2-016E-A30E-AD236294C18A}"/>
              </a:ext>
            </a:extLst>
          </p:cNvPr>
          <p:cNvSpPr>
            <a:spLocks noGrp="1"/>
          </p:cNvSpPr>
          <p:nvPr>
            <p:ph type="title"/>
          </p:nvPr>
        </p:nvSpPr>
        <p:spPr>
          <a:xfrm>
            <a:off x="457201" y="204787"/>
            <a:ext cx="3008313" cy="871538"/>
          </a:xfrm>
        </p:spPr>
        <p:txBody>
          <a:bodyPr>
            <a:normAutofit/>
          </a:bodyPr>
          <a:lstStyle/>
          <a:p>
            <a:pPr marL="0" lvl="0" indent="0">
              <a:spcBef>
                <a:spcPts val="3000"/>
              </a:spcBef>
              <a:buNone/>
            </a:pPr>
            <a:r>
              <a:rPr lang="en-US" sz="1600" b="1" dirty="0"/>
              <a:t>Tail-loading event 2</a:t>
            </a:r>
            <a:endParaRPr lang="en-US" sz="1600" dirty="0"/>
          </a:p>
        </p:txBody>
      </p:sp>
      <p:pic>
        <p:nvPicPr>
          <p:cNvPr id="1026" name="Picture 2">
            <a:extLst>
              <a:ext uri="{FF2B5EF4-FFF2-40B4-BE49-F238E27FC236}">
                <a16:creationId xmlns:a16="http://schemas.microsoft.com/office/drawing/2014/main" id="{3B717EA1-0CD3-9B0E-A0E9-A3EA1C672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578" y="640556"/>
            <a:ext cx="5545647" cy="38172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36D78CA-CE74-DA1E-078E-49F6296E8AC2}"/>
              </a:ext>
            </a:extLst>
          </p:cNvPr>
          <p:cNvSpPr txBox="1"/>
          <p:nvPr/>
        </p:nvSpPr>
        <p:spPr>
          <a:xfrm>
            <a:off x="4199467" y="4502944"/>
            <a:ext cx="4572000" cy="523220"/>
          </a:xfrm>
          <a:prstGeom prst="rect">
            <a:avLst/>
          </a:prstGeom>
          <a:noFill/>
        </p:spPr>
        <p:txBody>
          <a:bodyPr wrap="square">
            <a:spAutoFit/>
          </a:bodyPr>
          <a:lstStyle/>
          <a:p>
            <a:r>
              <a:rPr lang="en-US" sz="1400" dirty="0"/>
              <a:t>Fig. 3 Magnetometer observations of tail-loading event 2 during MESSENGER’s third flyby.</a:t>
            </a:r>
          </a:p>
        </p:txBody>
      </p:sp>
    </p:spTree>
    <p:extLst>
      <p:ext uri="{BB962C8B-B14F-4D97-AF65-F5344CB8AC3E}">
        <p14:creationId xmlns:p14="http://schemas.microsoft.com/office/powerpoint/2010/main" val="224643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a:bodyPr>
          <a:lstStyle/>
          <a:p>
            <a:pPr lvl="0"/>
            <a:endParaRPr lang="en-US" dirty="0"/>
          </a:p>
          <a:p>
            <a:pPr lvl="0"/>
            <a:r>
              <a:rPr lang="en-US" sz="1400" dirty="0"/>
              <a:t>Near-Mercury neutral line (NMNL):</a:t>
            </a:r>
          </a:p>
          <a:p>
            <a:pPr lvl="0"/>
            <a:endParaRPr lang="en-US" sz="1400" dirty="0"/>
          </a:p>
          <a:p>
            <a:pPr lvl="0"/>
            <a:r>
              <a:rPr lang="en-US" sz="1100" dirty="0"/>
              <a:t>The NMNL was observed near XMSO = –2.6 RM during MESSENGER’s second flyby (5), but it was closer to the planet, near XMSO ≈ –1.6 RM, for this flyby. The third flyby results therefore suggest that the NMNL develops much closer to the planet when the magnetic tail is heavily loaded with magnetic flux, such as during events 2 and 3.</a:t>
            </a:r>
          </a:p>
          <a:p>
            <a:pPr lvl="0"/>
            <a:endParaRPr lang="en-US" dirty="0"/>
          </a:p>
        </p:txBody>
      </p:sp>
      <p:pic>
        <p:nvPicPr>
          <p:cNvPr id="2" name="Picture 1" descr="images/329_665_f2.jpeg"/>
          <p:cNvPicPr>
            <a:picLocks noGrp="1" noChangeAspect="1"/>
          </p:cNvPicPr>
          <p:nvPr/>
        </p:nvPicPr>
        <p:blipFill>
          <a:blip r:embed="rId2"/>
          <a:stretch>
            <a:fillRect/>
          </a:stretch>
        </p:blipFill>
        <p:spPr bwMode="auto">
          <a:xfrm>
            <a:off x="3568700" y="533400"/>
            <a:ext cx="5105400" cy="3733800"/>
          </a:xfrm>
          <a:prstGeom prst="rect">
            <a:avLst/>
          </a:prstGeom>
          <a:noFill/>
          <a:ln w="9525">
            <a:noFill/>
            <a:headEnd/>
            <a:tailEnd/>
          </a:ln>
        </p:spPr>
      </p:pic>
      <p:sp>
        <p:nvSpPr>
          <p:cNvPr id="3" name="Title 1">
            <a:extLst>
              <a:ext uri="{FF2B5EF4-FFF2-40B4-BE49-F238E27FC236}">
                <a16:creationId xmlns:a16="http://schemas.microsoft.com/office/drawing/2014/main" id="{F2779C4F-88B2-016E-A30E-AD236294C18A}"/>
              </a:ext>
            </a:extLst>
          </p:cNvPr>
          <p:cNvSpPr>
            <a:spLocks noGrp="1"/>
          </p:cNvSpPr>
          <p:nvPr>
            <p:ph type="title"/>
          </p:nvPr>
        </p:nvSpPr>
        <p:spPr>
          <a:xfrm>
            <a:off x="457201" y="204787"/>
            <a:ext cx="3008313" cy="871538"/>
          </a:xfrm>
        </p:spPr>
        <p:txBody>
          <a:bodyPr>
            <a:normAutofit/>
          </a:bodyPr>
          <a:lstStyle/>
          <a:p>
            <a:r>
              <a:rPr lang="en-US" sz="1600" dirty="0"/>
              <a:t>Overview of magnetospheric measurements</a:t>
            </a:r>
            <a:endParaRPr lang="en-US" dirty="0"/>
          </a:p>
        </p:txBody>
      </p:sp>
    </p:spTree>
    <p:extLst>
      <p:ext uri="{BB962C8B-B14F-4D97-AF65-F5344CB8AC3E}">
        <p14:creationId xmlns:p14="http://schemas.microsoft.com/office/powerpoint/2010/main" val="137686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1961357" y="3505420"/>
                <a:ext cx="6467110" cy="3518297"/>
              </a:xfrm>
            </p:spPr>
            <p:txBody>
              <a:bodyPr>
                <a:normAutofit/>
              </a:bodyPr>
              <a:lstStyle/>
              <a:p>
                <a:pPr marL="0" lvl="0" indent="0">
                  <a:buNone/>
                </a:pPr>
                <a:r>
                  <a:rPr dirty="0"/>
                  <a:t>The total magnetic flux emanating from Mercury’s surface can be calculated for a simple centered dipole:</a:t>
                </a:r>
              </a:p>
              <a:p>
                <a:pPr marL="0" lvl="0" indent="0">
                  <a:buNone/>
                </a:pPr>
                <a14:m>
                  <m:oMathPara xmlns:m="http://schemas.openxmlformats.org/officeDocument/2006/math">
                    <m:oMathParaPr>
                      <m:jc m:val="center"/>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𝛷</m:t>
                          </m:r>
                        </m:e>
                        <m:sub>
                          <m:r>
                            <a:rPr>
                              <a:latin typeface="Cambria Math" panose="02040503050406030204" pitchFamily="18" charset="0"/>
                            </a:rPr>
                            <m:t>𝑀</m:t>
                          </m:r>
                        </m:sub>
                      </m:sSub>
                      <m:r>
                        <a:rPr>
                          <a:latin typeface="Cambria Math" panose="02040503050406030204" pitchFamily="18" charset="0"/>
                        </a:rPr>
                        <m:t>=2</m:t>
                      </m:r>
                      <m:r>
                        <a:rPr>
                          <a:latin typeface="Cambria Math" panose="02040503050406030204" pitchFamily="18" charset="0"/>
                        </a:rPr>
                        <m:t>𝜋</m:t>
                      </m:r>
                      <m:sSub>
                        <m:sSubPr>
                          <m:ctrlPr>
                            <a:rPr i="1">
                              <a:latin typeface="Cambria Math" panose="02040503050406030204" pitchFamily="18" charset="0"/>
                            </a:rPr>
                          </m:ctrlPr>
                        </m:sSubPr>
                        <m:e>
                          <m:r>
                            <a:rPr>
                              <a:latin typeface="Cambria Math" panose="02040503050406030204" pitchFamily="18" charset="0"/>
                            </a:rPr>
                            <m:t>𝐵</m:t>
                          </m:r>
                        </m:e>
                        <m:sub>
                          <m:r>
                            <m:rPr>
                              <m:nor/>
                            </m:rPr>
                            <a:rPr/>
                            <m:t>eq</m:t>
                          </m:r>
                        </m:sub>
                      </m:sSub>
                      <m:sSubSup>
                        <m:sSubSupPr>
                          <m:ctrlPr>
                            <a:rPr i="1">
                              <a:latin typeface="Cambria Math" panose="02040503050406030204" pitchFamily="18" charset="0"/>
                            </a:rPr>
                          </m:ctrlPr>
                        </m:sSubSupPr>
                        <m:e>
                          <m:r>
                            <a:rPr>
                              <a:latin typeface="Cambria Math" panose="02040503050406030204" pitchFamily="18" charset="0"/>
                            </a:rPr>
                            <m:t>𝑅</m:t>
                          </m:r>
                        </m:e>
                        <m:sub>
                          <m:r>
                            <m:rPr>
                              <m:nor/>
                            </m:rPr>
                            <a:rPr/>
                            <m:t>M</m:t>
                          </m:r>
                        </m:sub>
                        <m:sup>
                          <m:r>
                            <a:rPr>
                              <a:latin typeface="Cambria Math" panose="02040503050406030204" pitchFamily="18" charset="0"/>
                            </a:rPr>
                            <m:t>2</m:t>
                          </m:r>
                        </m:sup>
                      </m:sSubSup>
                      <m:r>
                        <a:rPr>
                          <a:latin typeface="Cambria Math" panose="02040503050406030204" pitchFamily="18" charset="0"/>
                        </a:rPr>
                        <m:t>≈9.5</m:t>
                      </m:r>
                      <m:r>
                        <m:rPr>
                          <m:nor/>
                        </m:rPr>
                        <a:rPr/>
                        <m:t>MWb</m:t>
                      </m:r>
                    </m:oMath>
                  </m:oMathPara>
                </a14:m>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𝛷</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𝛷</m:t>
                          </m:r>
                        </m:e>
                        <m:sub>
                          <m:r>
                            <a:rPr>
                              <a:latin typeface="Cambria Math" panose="02040503050406030204" pitchFamily="18" charset="0"/>
                            </a:rPr>
                            <m:t>𝑀</m:t>
                          </m:r>
                        </m:sub>
                      </m:sSub>
                      <m:r>
                        <a:rPr>
                          <a:latin typeface="Cambria Math" panose="02040503050406030204" pitchFamily="18" charset="0"/>
                        </a:rPr>
                        <m:t>≈1</m:t>
                      </m:r>
                    </m:oMath>
                  </m:oMathPara>
                </a14:m>
                <a:endParaRPr dirty="0"/>
              </a:p>
              <a:p>
                <a:pPr marL="0" lvl="0" indent="0">
                  <a:buNone/>
                </a:pPr>
                <a:endParaRPr lang="en-US" dirty="0"/>
              </a:p>
              <a:p>
                <a:pPr marL="0" lvl="0" indent="0">
                  <a:buNone/>
                </a:pPr>
                <a:endParaRPr lang="en-US" dirty="0"/>
              </a:p>
              <a:p>
                <a:pPr marL="0" lvl="0" indent="0">
                  <a:buNone/>
                </a:pPr>
                <a:r>
                  <a:rPr dirty="0"/>
                  <a:t>By </a:t>
                </a:r>
                <a:r>
                  <a:rPr dirty="0" err="1"/>
                  <a:t>comparision</a:t>
                </a:r>
                <a:r>
                  <a:rPr dirty="0"/>
                  <a:t>, Earth’s is only ~10 to 12%.</a:t>
                </a:r>
              </a:p>
              <a:p>
                <a:pPr lvl="0"/>
                <a:r>
                  <a:rPr dirty="0"/>
                  <a:t>Mercury’s dayside magneto-sphere may be fully depleted by reconnection</a:t>
                </a:r>
                <a:endParaRPr lang="en-US" dirty="0"/>
              </a:p>
              <a:p>
                <a:pPr lvl="0"/>
                <a:endParaRPr lang="en-US" dirty="0"/>
              </a:p>
              <a:p>
                <a:pPr lvl="0"/>
                <a:endParaRPr dirty="0"/>
              </a:p>
              <a:p>
                <a:pPr lvl="0"/>
                <a:r>
                  <a:rPr dirty="0"/>
                  <a:t>The entire dayside surface would map to open magnetic field lines and be exposed to the shocked solar wind of the </a:t>
                </a:r>
                <a:r>
                  <a:rPr dirty="0" err="1"/>
                  <a:t>magnetosheath</a:t>
                </a:r>
                <a:r>
                  <a:rPr dirty="0"/>
                  <a:t>.</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1961357" y="3505420"/>
                <a:ext cx="6467110" cy="3518297"/>
              </a:xfrm>
              <a:blipFill>
                <a:blip r:embed="rId2"/>
                <a:stretch>
                  <a:fillRect/>
                </a:stretch>
              </a:blipFill>
            </p:spPr>
            <p:txBody>
              <a:bodyPr/>
              <a:lstStyle/>
              <a:p>
                <a:r>
                  <a:rPr lang="en-US">
                    <a:noFill/>
                  </a:rPr>
                  <a:t> </a:t>
                </a:r>
              </a:p>
            </p:txBody>
          </p:sp>
        </mc:Fallback>
      </mc:AlternateContent>
      <p:pic>
        <p:nvPicPr>
          <p:cNvPr id="2" name="Picture 1" descr="images/329_665_f4.jpeg"/>
          <p:cNvPicPr>
            <a:picLocks noGrp="1" noChangeAspect="1"/>
          </p:cNvPicPr>
          <p:nvPr/>
        </p:nvPicPr>
        <p:blipFill>
          <a:blip r:embed="rId3"/>
          <a:stretch>
            <a:fillRect/>
          </a:stretch>
        </p:blipFill>
        <p:spPr bwMode="auto">
          <a:xfrm>
            <a:off x="457201" y="1012703"/>
            <a:ext cx="8721354" cy="2191186"/>
          </a:xfrm>
          <a:prstGeom prst="rect">
            <a:avLst/>
          </a:prstGeom>
          <a:noFill/>
          <a:ln w="9525">
            <a:noFill/>
            <a:headEnd/>
            <a:tailEnd/>
          </a:ln>
        </p:spPr>
      </p:pic>
      <p:sp>
        <p:nvSpPr>
          <p:cNvPr id="3" name="Title 1">
            <a:extLst>
              <a:ext uri="{FF2B5EF4-FFF2-40B4-BE49-F238E27FC236}">
                <a16:creationId xmlns:a16="http://schemas.microsoft.com/office/drawing/2014/main" id="{51674047-A16F-6621-3687-1143950A74FA}"/>
              </a:ext>
            </a:extLst>
          </p:cNvPr>
          <p:cNvSpPr>
            <a:spLocks noGrp="1"/>
          </p:cNvSpPr>
          <p:nvPr>
            <p:ph type="title"/>
          </p:nvPr>
        </p:nvSpPr>
        <p:spPr>
          <a:xfrm>
            <a:off x="457201" y="204787"/>
            <a:ext cx="3008313" cy="871538"/>
          </a:xfrm>
        </p:spPr>
        <p:txBody>
          <a:bodyPr>
            <a:normAutofit/>
          </a:bodyPr>
          <a:lstStyle/>
          <a:p>
            <a:r>
              <a:rPr lang="en-US" sz="1600" dirty="0"/>
              <a:t>Schematic view</a:t>
            </a:r>
            <a:br>
              <a:rPr lang="en-US" sz="1600" dirty="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112</TotalTime>
  <Words>612</Words>
  <Application>Microsoft Macintosh PowerPoint</Application>
  <PresentationFormat>On-screen Show (16:9)</PresentationFormat>
  <Paragraphs>89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Cambria Math</vt:lpstr>
      <vt:lpstr>Office Theme</vt:lpstr>
      <vt:lpstr>MESSENGER Observations of Extreme Loading and Unloading of Mercury’s Magnetic Tail</vt:lpstr>
      <vt:lpstr>Quick facts</vt:lpstr>
      <vt:lpstr>Mercury</vt:lpstr>
      <vt:lpstr>MESSENGER Mercury flyby trajectories</vt:lpstr>
      <vt:lpstr>Overview of magnetospheric measurements</vt:lpstr>
      <vt:lpstr>Overview of magnetospheric measurements</vt:lpstr>
      <vt:lpstr>Tail-loading event 2</vt:lpstr>
      <vt:lpstr>Overview of magnetospheric measurements</vt:lpstr>
      <vt:lpstr>Schematic view </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MESSENGER Observations of Extreme Loading and Unloading of Mercury’s Magnetic Tail</dc:title>
  <dc:creator>James A. Slavin</dc:creator>
  <cp:keywords/>
  <cp:lastModifiedBy>Zijin Zhang</cp:lastModifiedBy>
  <cp:revision>13</cp:revision>
  <dcterms:created xsi:type="dcterms:W3CDTF">2024-04-24T18:36:37Z</dcterms:created>
  <dcterms:modified xsi:type="dcterms:W3CDTF">2024-04-24T20:32:28Z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date">
    <vt:lpwstr>2024-04-24</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toc-title">
    <vt:lpwstr>Table of contents</vt:lpwstr>
  </property>
</Properties>
</file>