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9" r:id="rId6"/>
    <p:sldId id="263" r:id="rId7"/>
    <p:sldId id="265" r:id="rId8"/>
    <p:sldId id="267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4" autoAdjust="0"/>
    <p:restoredTop sz="78163" autoAdjust="0"/>
  </p:normalViewPr>
  <p:slideViewPr>
    <p:cSldViewPr snapToGrid="0" snapToObjects="1">
      <p:cViewPr varScale="1">
        <p:scale>
          <a:sx n="165" d="100"/>
          <a:sy n="165" d="100"/>
        </p:scale>
        <p:origin x="116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8B640-9458-1D4A-828A-3DA9612812F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FD4F-F5C8-9F45-929C-9C75440B7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curved shocks are less capable of decelerating flows and thus could produce relatively high speed flows than other shocks.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BFD4F-F5C8-9F45-929C-9C75440B70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BFD4F-F5C8-9F45-929C-9C75440B70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2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Magnetosheath jets at Jupiter and across the solar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Yufei Zhou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2024-10-16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Introduction - What are magnetosheath jets?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sz="2400" dirty="0"/>
              <a:t>Large amplitude, yet spatially localized, transient increases in dynamic pressure, known as “</a:t>
            </a:r>
            <a:r>
              <a:rPr sz="2400" dirty="0" err="1"/>
              <a:t>magnetosheath</a:t>
            </a:r>
            <a:r>
              <a:rPr sz="2400" dirty="0"/>
              <a:t> jets” or “</a:t>
            </a:r>
            <a:r>
              <a:rPr sz="2400" dirty="0" err="1"/>
              <a:t>plasmoids</a:t>
            </a:r>
            <a:r>
              <a:rPr sz="2400" dirty="0"/>
              <a:t>”.</a:t>
            </a:r>
          </a:p>
        </p:txBody>
      </p:sp>
      <p:pic>
        <p:nvPicPr>
          <p:cNvPr id="3" name="Picture 1" descr="images/paste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41300"/>
            <a:ext cx="5105400" cy="430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E83E9B-4D1C-EFB2-89EC-069FBD006D32}"/>
              </a:ext>
            </a:extLst>
          </p:cNvPr>
          <p:cNvSpPr txBox="1"/>
          <p:nvPr/>
        </p:nvSpPr>
        <p:spPr>
          <a:xfrm>
            <a:off x="5165387" y="45761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dirty="0" err="1"/>
              <a:t>Plaschke</a:t>
            </a:r>
            <a:r>
              <a:rPr lang="en-US" dirty="0"/>
              <a:t> et al. (2018)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</a:t>
            </a:r>
            <a:r>
              <a:rPr dirty="0" err="1"/>
              <a:t>Jupyter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Most jets are observed in quasi-parallel shocked </a:t>
            </a:r>
            <a:r>
              <a:rPr dirty="0" err="1"/>
              <a:t>magnetosheath</a:t>
            </a:r>
            <a:r>
              <a:rPr dirty="0"/>
              <a:t> (presence of foreshock):</a:t>
            </a:r>
          </a:p>
          <a:p>
            <a:pPr lvl="0"/>
            <a:r>
              <a:rPr dirty="0"/>
              <a:t>Formation mechanism: shock rippling (97%), shock reformation, and shock interaction with rotational discontinuities</a:t>
            </a:r>
          </a:p>
          <a:p>
            <a:pPr marL="0" lvl="0" indent="0">
              <a:buNone/>
            </a:pPr>
            <a:r>
              <a:rPr dirty="0"/>
              <a:t>Quasiperpendicular shocks are less favorable</a:t>
            </a:r>
          </a:p>
          <a:p>
            <a:pPr lvl="0"/>
            <a:r>
              <a:rPr dirty="0"/>
              <a:t>Formation mechanism: shock interaction with discontinuities; mirror modes…</a:t>
            </a:r>
          </a:p>
          <a:p>
            <a:pPr lvl="0"/>
            <a:r>
              <a:rPr dirty="0"/>
              <a:t>Magnetic flux tubes that are embedded in the </a:t>
            </a:r>
            <a:r>
              <a:rPr dirty="0" err="1"/>
              <a:t>Qper</a:t>
            </a:r>
            <a:r>
              <a:rPr dirty="0"/>
              <a:t> </a:t>
            </a:r>
            <a:r>
              <a:rPr dirty="0" err="1"/>
              <a:t>magnetosheath</a:t>
            </a:r>
            <a:r>
              <a:rPr dirty="0"/>
              <a:t> but are connected to the </a:t>
            </a:r>
            <a:r>
              <a:rPr dirty="0" err="1"/>
              <a:t>Qpar</a:t>
            </a:r>
            <a:r>
              <a:rPr dirty="0"/>
              <a:t> section of the bow-shock (</a:t>
            </a:r>
            <a:r>
              <a:rPr dirty="0" err="1"/>
              <a:t>Kajdič</a:t>
            </a:r>
            <a:r>
              <a:rPr dirty="0"/>
              <a:t> et al. 2021)</a:t>
            </a:r>
          </a:p>
          <a:p>
            <a:pPr marL="0" lvl="0" indent="0">
              <a:buNone/>
            </a:pPr>
            <a:r>
              <a:rPr dirty="0"/>
              <a:t>Subsolar bow shocks of outer planets are more frequently quasi-perpendicular (due to the Parker spiral)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dirty="0"/>
              <a:t>Parametric variation of jets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r>
              <a:rPr dirty="0"/>
              <a:t>Results</a:t>
            </a:r>
            <a:r>
              <a:rPr lang="en-US" dirty="0"/>
              <a:t> - Voyager 2 observation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431694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400" dirty="0"/>
              <a:t>Jupiter-Sun-Orbital (JSO) Cartesian and spherical coordinates. 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x-axis</a:t>
            </a:r>
            <a:r>
              <a:rPr lang="en-US" sz="1400" dirty="0"/>
              <a:t>: </a:t>
            </a:r>
            <a:r>
              <a:rPr sz="1400" dirty="0"/>
              <a:t>points from Jupiter to the Sun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z-axis</a:t>
            </a:r>
            <a:r>
              <a:rPr lang="en-US" sz="1400" dirty="0"/>
              <a:t>: </a:t>
            </a:r>
            <a:r>
              <a:rPr sz="1400" dirty="0"/>
              <a:t>aligned with </a:t>
            </a:r>
            <a:r>
              <a:rPr sz="1400" dirty="0" err="1"/>
              <a:t>vJ</a:t>
            </a:r>
            <a:r>
              <a:rPr sz="1400" dirty="0"/>
              <a:t> ×</a:t>
            </a:r>
            <a:r>
              <a:rPr lang="en-US" sz="1400" dirty="0"/>
              <a:t> x</a:t>
            </a:r>
            <a:endParaRPr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Significant variations, indicating quasi-parallel </a:t>
            </a:r>
            <a:r>
              <a:rPr lang="en-US" sz="1400" dirty="0" err="1"/>
              <a:t>magnetosheath</a:t>
            </a:r>
            <a:r>
              <a:rPr lang="en-US" sz="1400" dirty="0"/>
              <a:t> conditions.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Magnetic field standard deviation and high energy ion flux are good local indicators to distinguish between quasi-parallel and quasi-perpendicular </a:t>
            </a:r>
            <a:r>
              <a:rPr lang="en-US" sz="1400" dirty="0" err="1"/>
              <a:t>magnetosheath</a:t>
            </a:r>
            <a:r>
              <a:rPr lang="en-US" sz="1400" dirty="0"/>
              <a:t>.</a:t>
            </a:r>
          </a:p>
        </p:txBody>
      </p:sp>
      <p:pic>
        <p:nvPicPr>
          <p:cNvPr id="3" name="Picture 1" descr="images/past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24769" y="0"/>
            <a:ext cx="5575852" cy="514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4" descr="images/paste-6.png">
            <a:extLst>
              <a:ext uri="{FF2B5EF4-FFF2-40B4-BE49-F238E27FC236}">
                <a16:creationId xmlns:a16="http://schemas.microsoft.com/office/drawing/2014/main" id="{6A915D41-AB33-7E19-9E98-FAA5E34B608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0479" y="2214386"/>
            <a:ext cx="1985433" cy="1002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52A3-21AD-3FE8-8DE6-DF467B022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8127-86C7-7131-77BF-4F8E5056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r>
              <a:rPr dirty="0"/>
              <a:t>Results</a:t>
            </a:r>
            <a:r>
              <a:rPr lang="en-US" dirty="0"/>
              <a:t> - Voyager 2 observation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D88C7-9B47-E9DE-D66E-BB9BA355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406717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400" dirty="0"/>
              <a:t>Jupiter-Sun-Orbital (JSO) Cartesian and spherical coordinates. 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x-axis</a:t>
            </a:r>
            <a:r>
              <a:rPr lang="en-US" sz="1400" dirty="0"/>
              <a:t>: </a:t>
            </a:r>
            <a:r>
              <a:rPr sz="1400" dirty="0"/>
              <a:t>points from Jupiter to the Sun</a:t>
            </a:r>
            <a:endParaRPr lang="en-US" sz="1400" dirty="0"/>
          </a:p>
          <a:p>
            <a:pPr marL="0" lvl="0" indent="0">
              <a:buNone/>
            </a:pPr>
            <a:r>
              <a:rPr sz="1400" dirty="0"/>
              <a:t>z-axis</a:t>
            </a:r>
            <a:r>
              <a:rPr lang="en-US" sz="1400" dirty="0"/>
              <a:t>: </a:t>
            </a:r>
            <a:r>
              <a:rPr sz="1400" dirty="0"/>
              <a:t>aligned with </a:t>
            </a:r>
            <a:r>
              <a:rPr sz="1400" dirty="0" err="1"/>
              <a:t>vJO</a:t>
            </a:r>
            <a:r>
              <a:rPr sz="1400" dirty="0"/>
              <a:t> × x (where </a:t>
            </a:r>
            <a:r>
              <a:rPr sz="1400" dirty="0" err="1"/>
              <a:t>vJO</a:t>
            </a:r>
            <a:r>
              <a:rPr sz="1400" dirty="0"/>
              <a:t> </a:t>
            </a:r>
            <a:r>
              <a:rPr lang="en-US" sz="1400" dirty="0" err="1"/>
              <a:t>is</a:t>
            </a:r>
            <a:r>
              <a:rPr sz="1400" dirty="0" err="1"/>
              <a:t>orbital</a:t>
            </a:r>
            <a:r>
              <a:rPr sz="1400" dirty="0"/>
              <a:t> velocity)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Significant variations, indicating quasi-parallel </a:t>
            </a:r>
            <a:r>
              <a:rPr lang="en-US" sz="1400" dirty="0" err="1"/>
              <a:t>magnetosheath</a:t>
            </a:r>
            <a:r>
              <a:rPr lang="en-US" sz="1400" dirty="0"/>
              <a:t> conditions.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sz="1400" dirty="0"/>
              <a:t>Magnetic field standard deviation and high energy ion flux are good local indicators to distinguish between quasi-parallel and quasi-perpendicular </a:t>
            </a:r>
            <a:r>
              <a:rPr lang="en-US" sz="1400" dirty="0" err="1"/>
              <a:t>magnetosheath</a:t>
            </a:r>
            <a:r>
              <a:rPr lang="en-US" sz="1400" dirty="0"/>
              <a:t>.</a:t>
            </a:r>
          </a:p>
        </p:txBody>
      </p:sp>
      <p:pic>
        <p:nvPicPr>
          <p:cNvPr id="5" name="Picture 4" descr="images/paste-6.png">
            <a:extLst>
              <a:ext uri="{FF2B5EF4-FFF2-40B4-BE49-F238E27FC236}">
                <a16:creationId xmlns:a16="http://schemas.microsoft.com/office/drawing/2014/main" id="{355A00AA-684E-BD3F-7C6B-69EC662CDB8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0479" y="2214386"/>
            <a:ext cx="1985433" cy="10025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5" descr="images/paste-2.png">
            <a:extLst>
              <a:ext uri="{FF2B5EF4-FFF2-40B4-BE49-F238E27FC236}">
                <a16:creationId xmlns:a16="http://schemas.microsoft.com/office/drawing/2014/main" id="{D4DBE8D4-9E86-6C3E-1CAD-17D835586CE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38600" y="0"/>
            <a:ext cx="4267200" cy="51091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5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25400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Sunward jet</a:t>
            </a:r>
          </a:p>
        </p:txBody>
      </p:sp>
      <p:pic>
        <p:nvPicPr>
          <p:cNvPr id="3" name="Picture 1" descr="images/paste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7734" y="-31977"/>
            <a:ext cx="2184400" cy="52074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DDF9D1-8689-D172-B047-467788D4C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318000" cy="40407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Formation mechanism?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dirty="0"/>
              <a:t>magnetopause crossings (expansion phase of the magnetosphere)</a:t>
            </a:r>
          </a:p>
          <a:p>
            <a:pPr lvl="1"/>
            <a:r>
              <a:rPr dirty="0"/>
              <a:t>breathing of the magnetopause is expected to occur on a time scale of hour for Jupiter.</a:t>
            </a:r>
          </a:p>
          <a:p>
            <a:pPr lvl="0"/>
            <a:r>
              <a:rPr dirty="0"/>
              <a:t>(density-depleted) hot flow anomaly (a flow reversal in their core HFA)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3522132" cy="87153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300" dirty="0"/>
              <a:t>Anti-sunward jets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4067174"/>
          </a:xfrm>
        </p:spPr>
        <p:txBody>
          <a:bodyPr>
            <a:normAutofit fontScale="92500" lnSpcReduction="10000"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600" dirty="0"/>
              <a:t>Reminiscent of the cores of HFA </a:t>
            </a:r>
            <a:r>
              <a:rPr sz="1600" dirty="0" err="1"/>
              <a:t>convected</a:t>
            </a:r>
            <a:r>
              <a:rPr sz="1600" dirty="0"/>
              <a:t> downstream</a:t>
            </a:r>
            <a:endParaRPr lang="en-US" sz="1600" dirty="0"/>
          </a:p>
          <a:p>
            <a:pPr marL="0" lvl="0" indent="0">
              <a:buNone/>
            </a:pPr>
            <a:endParaRPr lang="en-US" dirty="0"/>
          </a:p>
          <a:p>
            <a:r>
              <a:rPr lang="en-US" sz="2200" dirty="0"/>
              <a:t>Formation mechanism?</a:t>
            </a:r>
          </a:p>
          <a:p>
            <a:pPr marL="0" lvl="0" indent="0">
              <a:buNone/>
            </a:pPr>
            <a:endParaRPr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500" dirty="0"/>
              <a:t>The two density peaks corresponded to the plasma pileups on the leading and trailing edges of the HFA.</a:t>
            </a:r>
            <a:endParaRPr lang="en-US" sz="15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5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sz="1500" dirty="0"/>
              <a:t>The increased velocity in the jets may be attributed to the curved shock formed during shock–discontinuity interaction</a:t>
            </a:r>
            <a:r>
              <a:rPr lang="en-US" sz="1500" dirty="0"/>
              <a:t>.</a:t>
            </a:r>
            <a:endParaRPr sz="1500" dirty="0"/>
          </a:p>
          <a:p>
            <a:pPr lvl="0"/>
            <a:endParaRPr lang="en-US" sz="15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500" dirty="0"/>
              <a:t>mirror modes? 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350" dirty="0"/>
              <a:t>which exhibit durations ranging from 20 to 120 seconds and sizes equivalent approximately ~ 0.15RJ)</a:t>
            </a:r>
            <a:endParaRPr sz="1350" dirty="0"/>
          </a:p>
        </p:txBody>
      </p:sp>
      <p:pic>
        <p:nvPicPr>
          <p:cNvPr id="3" name="Picture 1" descr="images/paste-4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399" y="-13593"/>
            <a:ext cx="3818467" cy="51459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3465514" cy="107632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Comparing across planets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T</a:t>
            </a:r>
            <a:r>
              <a:rPr sz="2400" dirty="0"/>
              <a:t>en minutes </a:t>
            </a:r>
            <a:r>
              <a:rPr lang="en-US" sz="2400" dirty="0"/>
              <a:t>to </a:t>
            </a:r>
            <a:r>
              <a:rPr sz="2400" dirty="0"/>
              <a:t>an hour.</a:t>
            </a:r>
            <a:r>
              <a:rPr lang="en-US" sz="2400" dirty="0"/>
              <a:t> </a:t>
            </a:r>
            <a:r>
              <a:rPr sz="2400" dirty="0"/>
              <a:t>Much longer than the durations at Earth (up to ~ 3 min)</a:t>
            </a:r>
            <a:endParaRPr lang="en-US" sz="2400" dirty="0"/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The size of jets does not scale with ion inertial and cyclotron</a:t>
            </a:r>
            <a:endParaRPr sz="2400" dirty="0"/>
          </a:p>
        </p:txBody>
      </p:sp>
      <p:pic>
        <p:nvPicPr>
          <p:cNvPr id="3" name="Picture 1" descr="images/paste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62400" y="203200"/>
            <a:ext cx="4330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Key Takeaways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</a:t>
            </a:r>
            <a:r>
              <a:rPr dirty="0"/>
              <a:t>nti-sunward and sunward jets </a:t>
            </a:r>
            <a:r>
              <a:rPr lang="en-US" dirty="0"/>
              <a:t>have been observed </a:t>
            </a:r>
            <a:r>
              <a:rPr dirty="0"/>
              <a:t>in the Jovian </a:t>
            </a:r>
            <a:r>
              <a:rPr dirty="0" err="1"/>
              <a:t>magnetosheath</a:t>
            </a:r>
            <a:r>
              <a:rPr dirty="0"/>
              <a:t>.</a:t>
            </a:r>
            <a:endParaRPr lang="en-US" dirty="0"/>
          </a:p>
          <a:p>
            <a:endParaRPr dirty="0"/>
          </a:p>
          <a:p>
            <a:r>
              <a:rPr dirty="0"/>
              <a:t>These jets were associated with magnetic field discontinuities.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The highly intermittent and discontinuous magnetic fields in solar wind allow jets to be formed downstream of these </a:t>
            </a:r>
            <a:r>
              <a:rPr dirty="0" err="1"/>
              <a:t>planetery</a:t>
            </a:r>
            <a:r>
              <a:rPr dirty="0"/>
              <a:t> bow shocks.</a:t>
            </a:r>
            <a:endParaRPr lang="en-US" dirty="0"/>
          </a:p>
          <a:p>
            <a:endParaRPr dirty="0"/>
          </a:p>
          <a:p>
            <a:r>
              <a:rPr dirty="0"/>
              <a:t>More powerful jets than at Earth are expected in outer planets.</a:t>
            </a:r>
          </a:p>
          <a:p>
            <a:pPr lvl="1"/>
            <a:endParaRPr lang="en-US" dirty="0"/>
          </a:p>
          <a:p>
            <a:pPr lvl="1"/>
            <a:r>
              <a:rPr dirty="0"/>
              <a:t>Given the high Mach number for Jovian and </a:t>
            </a:r>
            <a:r>
              <a:rPr dirty="0" err="1"/>
              <a:t>Kronian</a:t>
            </a:r>
            <a:r>
              <a:rPr dirty="0"/>
              <a:t> bow shock and the decreasing beta with solar centric distance beyond the Martian orbit. And </a:t>
            </a:r>
            <a:r>
              <a:rPr lang="en-US" dirty="0"/>
              <a:t>t</a:t>
            </a:r>
            <a:r>
              <a:rPr dirty="0"/>
              <a:t>heoretical calculations suggest that the strength of jets (ratio of jet to upstream dynamic pressure) grow with Mach number and decrease with plasma beta (ratio of thermal to magnetic pressure).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3756A6-40B0-1F6A-DC0A-DBAB9ABBBE43}"/>
              </a:ext>
            </a:extLst>
          </p:cNvPr>
          <p:cNvSpPr txBox="1">
            <a:spLocks/>
          </p:cNvSpPr>
          <p:nvPr/>
        </p:nvSpPr>
        <p:spPr>
          <a:xfrm>
            <a:off x="144651" y="21431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566</Words>
  <Application>Microsoft Macintosh PowerPoint</Application>
  <PresentationFormat>On-screen Show (16:9)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Magnetosheath jets at Jupiter and across the solar system</vt:lpstr>
      <vt:lpstr>Introduction - What are magnetosheath jets?</vt:lpstr>
      <vt:lpstr>Why Jupyter?</vt:lpstr>
      <vt:lpstr>Results - Voyager 2 observation</vt:lpstr>
      <vt:lpstr>Results - Voyager 2 observation</vt:lpstr>
      <vt:lpstr>Sunward jet</vt:lpstr>
      <vt:lpstr>Anti-sunward jets</vt:lpstr>
      <vt:lpstr>Comparing across planets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Magnetosheath jets at Jupiter and across the solar system</dc:title>
  <dc:creator>Yufei Zhou</dc:creator>
  <cp:keywords/>
  <cp:lastModifiedBy>Zijin Zhang</cp:lastModifiedBy>
  <cp:revision>14</cp:revision>
  <dcterms:created xsi:type="dcterms:W3CDTF">2024-10-16T18:55:41Z</dcterms:created>
  <dcterms:modified xsi:type="dcterms:W3CDTF">2024-10-16T19:29:22Z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de-links">
    <vt:lpwstr/>
  </property>
  <property fmtid="{D5CDD505-2E9C-101B-9397-08002B2CF9AE}" pid="9" name="date">
    <vt:lpwstr>2024-10-16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toc-title">
    <vt:lpwstr>Table of contents</vt:lpwstr>
  </property>
</Properties>
</file>