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103/PhysRevLett.96.115002" TargetMode="External" /><Relationship Id="rId3" Type="http://schemas.openxmlformats.org/officeDocument/2006/relationships/hyperlink" Target="https://doi.org/10.3847/1538-4357/aa7d02" TargetMode="External" /><Relationship Id="rId4" Type="http://schemas.openxmlformats.org/officeDocument/2006/relationships/hyperlink" Target="https://doi.org/10.1088/1742-6596/1100/1/012003" TargetMode="External" /><Relationship Id="rId5" Type="http://schemas.openxmlformats.org/officeDocument/2006/relationships/hyperlink" Target="https://doi.org/10.1029/2020JA028185" TargetMode="External" /><Relationship Id="rId6" Type="http://schemas.openxmlformats.org/officeDocument/2006/relationships/hyperlink" Target="https://doi.org/10.1086/175121" TargetMode="External" /><Relationship Id="rId7" Type="http://schemas.openxmlformats.org/officeDocument/2006/relationships/hyperlink" Target="https://doi.org/10.1063/1.1761412" TargetMode="External" /><Relationship Id="rId8" Type="http://schemas.openxmlformats.org/officeDocument/2006/relationships/hyperlink" Target="https://doi.org/10.1103/PhysRevLett.118.245101" TargetMode="External" /><Relationship Id="rId9" Type="http://schemas.openxmlformats.org/officeDocument/2006/relationships/hyperlink" Target="https://doi.org/10.3847/1538-4357/aa9754" TargetMode="External" /><Relationship Id="rId10" Type="http://schemas.openxmlformats.org/officeDocument/2006/relationships/hyperlink" Target="https://doi.org/10.1017/S0022377817000812" TargetMode="External" /><Relationship Id="rId11" Type="http://schemas.openxmlformats.org/officeDocument/2006/relationships/hyperlink" Target="https://doi.org/10.1093/mnras/stx670"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Role of Magnetic Reconnection (Tearing Instability) in Magnetohydrodynamic Turbulence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Reconnection with multiple timescales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Alfred Mallet, Schekochihin, and Chandran (2017) A. Mallet, Schekochihin, and Chandran (2017)</a:t>
                </a:r>
              </a:p>
              <a:p>
                <a:pPr lvl="0" indent="0" marL="1270000">
                  <a:buNone/>
                </a:pPr>
                <a:r>
                  <a:rPr sz="2000"/>
                  <a:t>Tearing instability is the initial nonlinear stage of magnetic reconnection, while the term “reconnection” is often used to describe a broader range of associated fully nonlinear phenomena, such as the X-point collapse and formation of plasmoid chains.</a:t>
                </a:r>
              </a:p>
              <a:p>
                <a:pPr lvl="0" indent="-342900" marL="342900">
                  <a:buAutoNum type="arabicPeriod"/>
                </a:pPr>
                <a:r>
                  <a:rPr/>
                  <a:t>First, there is exponential growth of the linear tearing mode until the width of the island(s) is approximately the width of the inner layer where resistivity is important, w ∼ δin ∼ [γ (kδz)−2λ2η]1/4 , (16) where γ is the linear growth rate of the tearing mode and k ∼ N/ξ is its wavenumber (N is the number of islands).</a:t>
                </a:r>
              </a:p>
              <a:p>
                <a:pPr lvl="0" indent="-342900" marL="342900">
                  <a:buAutoNum type="arabicPeriod"/>
                </a:pPr>
                <a:r>
                  <a:rPr/>
                  <a:t>Secondly, there may be secular “Rutherford’ growth of the islands until w ∼ 1/ ′, where ′ is the instability parameter for the tearing mode.</a:t>
                </a:r>
              </a:p>
              <a:p>
                <a:pPr lvl="0" indent="0" marL="0">
                  <a:buNone/>
                </a:pPr>
                <a14:m>
                  <m:oMathPara xmlns:m="http://schemas.openxmlformats.org/officeDocument/2006/math">
                    <m:oMathParaPr>
                      <m:jc m:val="center"/>
                    </m:oMathParaPr>
                    <m:oMath>
                      <m:sSub>
                        <m:e>
                          <m:r>
                            <m:t>τ</m:t>
                          </m:r>
                        </m:e>
                        <m:sub>
                          <m:r>
                            <m:rPr>
                              <m:nor/>
                              <m:sty m:val="p"/>
                            </m:rPr>
                            <m:t>Ruth </m:t>
                          </m:r>
                        </m:sub>
                      </m:sSub>
                      <m:r>
                        <m:rPr>
                          <m:sty m:val="p"/>
                        </m:rPr>
                        <m:t>∼</m:t>
                      </m:r>
                      <m:f>
                        <m:fPr>
                          <m:type m:val="bar"/>
                        </m:fPr>
                        <m:num>
                          <m:r>
                            <m:t>1</m:t>
                          </m:r>
                        </m:num>
                        <m:den>
                          <m:r>
                            <m:t>η</m:t>
                          </m:r>
                          <m:sSup>
                            <m:e>
                              <m:r>
                                <m:t>Δ</m:t>
                              </m:r>
                            </m:e>
                            <m:sup>
                              <m:r>
                                <m:rPr>
                                  <m:sty m:val="p"/>
                                </m:rPr>
                                <m:t>′</m:t>
                              </m:r>
                              <m:r>
                                <m:t>2</m:t>
                              </m:r>
                            </m:sup>
                          </m:sSup>
                        </m:den>
                      </m:f>
                      <m:r>
                        <m:rPr>
                          <m:sty m:val="p"/>
                        </m:rPr>
                        <m:t>∼</m:t>
                      </m:r>
                      <m:sSup>
                        <m:e>
                          <m:r>
                            <m:t>N</m:t>
                          </m:r>
                        </m:e>
                        <m:sup>
                          <m:r>
                            <m:t>2</m:t>
                          </m:r>
                        </m:sup>
                      </m:sSup>
                      <m:sSup>
                        <m:e>
                          <m:d>
                            <m:dPr>
                              <m:begChr m:val="("/>
                              <m:endChr m:val=")"/>
                              <m:sepChr m:val=""/>
                              <m:grow/>
                            </m:dPr>
                            <m:e>
                              <m:f>
                                <m:fPr>
                                  <m:type m:val="bar"/>
                                </m:fPr>
                                <m:num>
                                  <m:acc>
                                    <m:accPr>
                                      <m:chr m:val="̂"/>
                                    </m:accPr>
                                    <m:e>
                                      <m:r>
                                        <m:t>λ</m:t>
                                      </m:r>
                                    </m:e>
                                  </m:acc>
                                </m:num>
                                <m:den>
                                  <m:acc>
                                    <m:accPr>
                                      <m:chr m:val="̂"/>
                                    </m:accPr>
                                    <m:e>
                                      <m:r>
                                        <m:t>ξ</m:t>
                                      </m:r>
                                    </m:e>
                                  </m:acc>
                                </m:den>
                              </m:f>
                            </m:e>
                          </m:d>
                        </m:e>
                        <m:sup>
                          <m:r>
                            <m:t>2</m:t>
                          </m:r>
                        </m:sup>
                      </m:sSup>
                      <m:sSub>
                        <m:e>
                          <m:r>
                            <m:t>S</m:t>
                          </m:r>
                        </m:e>
                        <m:sub>
                          <m:r>
                            <m:t>λ</m:t>
                          </m:r>
                        </m:sub>
                      </m:sSub>
                      <m:f>
                        <m:fPr>
                          <m:type m:val="bar"/>
                        </m:fPr>
                        <m:num>
                          <m:r>
                            <m:t>λ</m:t>
                          </m:r>
                        </m:num>
                        <m:den>
                          <m:r>
                            <m:t>δ</m:t>
                          </m:r>
                          <m:r>
                            <m:t>z</m:t>
                          </m:r>
                        </m:den>
                      </m:f>
                      <m:r>
                        <m:rPr>
                          <m:sty m:val="p"/>
                        </m:rPr>
                        <m:t>.</m:t>
                      </m:r>
                    </m:oMath>
                  </m:oMathPara>
                </a14:m>
              </a:p>
              <a:p>
                <a:pPr lvl="0" indent="0" marL="1270000">
                  <a:buNone/>
                </a:pPr>
                <a:r>
                  <a:rPr sz="2000"/>
                  <a:t>Note that </a:t>
                </a:r>
                <a14:m>
                  <m:oMath xmlns:m="http://schemas.openxmlformats.org/officeDocument/2006/math">
                    <m:sSub>
                      <m:e>
                        <m:r>
                          <m:t>τ</m:t>
                        </m:r>
                      </m:e>
                      <m:sub>
                        <m:r>
                          <m:rPr>
                            <m:nor/>
                            <m:sty m:val="p"/>
                          </m:rPr>
                          <m:t>Ruth </m:t>
                        </m:r>
                      </m:sub>
                    </m:sSub>
                  </m:oMath>
                </a14:m>
                <a:r>
                  <a:rPr sz="2000"/>
                  <a:t> increases with </a:t>
                </a:r>
                <a14:m>
                  <m:oMath xmlns:m="http://schemas.openxmlformats.org/officeDocument/2006/math">
                    <m:r>
                      <m:t>N</m:t>
                    </m:r>
                  </m:oMath>
                </a14:m>
                <a:r>
                  <a:rPr sz="2000"/>
                  <a:t>, so if the maximum growth rate is attained for the </a:t>
                </a:r>
                <a14:m>
                  <m:oMath xmlns:m="http://schemas.openxmlformats.org/officeDocument/2006/math">
                    <m:r>
                      <m:t>N</m:t>
                    </m:r>
                    <m:r>
                      <m:rPr>
                        <m:sty m:val="p"/>
                      </m:rPr>
                      <m:t>=</m:t>
                    </m:r>
                    <m:r>
                      <m:t>1</m:t>
                    </m:r>
                  </m:oMath>
                </a14:m>
                <a:r>
                  <a:rPr sz="2000"/>
                  <a:t> FKR mode, this mode will also exit the Rutherford stage and saturate first. In the FKR limit, </a:t>
                </a:r>
                <a14:m>
                  <m:oMath xmlns:m="http://schemas.openxmlformats.org/officeDocument/2006/math">
                    <m:sSup>
                      <m:e>
                        <m:r>
                          <m:t>Δ</m:t>
                        </m:r>
                      </m:e>
                      <m:sup>
                        <m:r>
                          <m:rPr>
                            <m:sty m:val="p"/>
                          </m:rPr>
                          <m:t>′</m:t>
                        </m:r>
                      </m:sup>
                    </m:sSup>
                    <m:sSub>
                      <m:e>
                        <m:r>
                          <m:t>δ</m:t>
                        </m:r>
                      </m:e>
                      <m:sub>
                        <m:r>
                          <m:rPr>
                            <m:nor/>
                            <m:sty m:val="p"/>
                          </m:rPr>
                          <m:t>in </m:t>
                        </m:r>
                      </m:sub>
                    </m:sSub>
                    <m:r>
                      <m:rPr>
                        <m:sty m:val="p"/>
                      </m:rPr>
                      <m:t>≪</m:t>
                    </m:r>
                    <m:r>
                      <m:t>1</m:t>
                    </m:r>
                  </m:oMath>
                </a14:m>
                <a:r>
                  <a:rPr sz="2000"/>
                  <a:t>, and so there is a well-defined Rutherford stage. For the Coppi modes, </a:t>
                </a:r>
                <a14:m>
                  <m:oMath xmlns:m="http://schemas.openxmlformats.org/officeDocument/2006/math">
                    <m:sSup>
                      <m:e>
                        <m:r>
                          <m:t>Δ</m:t>
                        </m:r>
                      </m:e>
                      <m:sup>
                        <m:r>
                          <m:rPr>
                            <m:sty m:val="p"/>
                          </m:rPr>
                          <m:t>′</m:t>
                        </m:r>
                      </m:sup>
                    </m:sSup>
                    <m:sSub>
                      <m:e>
                        <m:r>
                          <m:t>δ</m:t>
                        </m:r>
                      </m:e>
                      <m:sub>
                        <m:r>
                          <m:rPr>
                            <m:nor/>
                            <m:sty m:val="p"/>
                          </m:rPr>
                          <m:t>in </m:t>
                        </m:r>
                      </m:sub>
                    </m:sSub>
                    <m:r>
                      <m:rPr>
                        <m:sty m:val="p"/>
                      </m:rPr>
                      <m:t>∼</m:t>
                    </m:r>
                    <m:r>
                      <m:t>1</m:t>
                    </m:r>
                  </m:oMath>
                </a14:m>
                <a:r>
                  <a:rPr sz="2000"/>
                  <a:t>, and so there is no Rutherford stage.</a:t>
                </a:r>
              </a:p>
              <a:p>
                <a:pPr lvl="0" indent="-342900" marL="342900">
                  <a:buAutoNum startAt="3" type="arabicPeriod"/>
                </a:pPr>
                <a:r>
                  <a:rPr/>
                  <a:t>Thirdly, the X-point(s) that have arisen collapse into thin sheets, which then undergo fast reconnection, leaving behind a set of magnetic islands.</a:t>
                </a:r>
              </a:p>
              <a:p>
                <a:pPr lvl="0" indent="0" marL="0">
                  <a:buNone/>
                </a:pPr>
                <a14:m>
                  <m:oMathPara xmlns:m="http://schemas.openxmlformats.org/officeDocument/2006/math">
                    <m:oMathParaPr>
                      <m:jc m:val="center"/>
                    </m:oMathParaPr>
                    <m:oMath>
                      <m:sSub>
                        <m:e>
                          <m:r>
                            <m:t>τ</m:t>
                          </m:r>
                        </m:e>
                        <m:sub>
                          <m:r>
                            <m:rPr>
                              <m:sty m:val="p"/>
                            </m:rPr>
                            <m:t>D</m:t>
                          </m:r>
                        </m:sub>
                      </m:sSub>
                      <m:r>
                        <m:rPr>
                          <m:sty m:val="p"/>
                        </m:rPr>
                        <m:t>∼</m:t>
                      </m:r>
                      <m:d>
                        <m:dPr>
                          <m:begChr m:val="{"/>
                          <m:endChr m:val=""/>
                          <m:sepChr m:val=""/>
                          <m:grow/>
                        </m:dPr>
                        <m:e>
                          <m:m>
                            <m:mPr>
                              <m:baseJc m:val="center"/>
                              <m:plcHide m:val="on"/>
                              <m:mcs>
                                <m:mc>
                                  <m:mcPr>
                                    <m:mcJc m:val="left"/>
                                    <m:count m:val="1"/>
                                  </m:mcPr>
                                </m:mc>
                                <m:mc>
                                  <m:mcPr>
                                    <m:mcJc m:val="left"/>
                                    <m:count m:val="1"/>
                                  </m:mcPr>
                                </m:mc>
                              </m:mcs>
                            </m:mPr>
                            <m:mr>
                              <m:e>
                                <m:r>
                                  <m:rPr>
                                    <m:sty m:val="p"/>
                                  </m:rPr>
                                  <m:t>max</m:t>
                                </m:r>
                                <m:d>
                                  <m:dPr>
                                    <m:begChr m:val="["/>
                                    <m:endChr m:val="]"/>
                                    <m:sepChr m:val=""/>
                                    <m:grow/>
                                  </m:dPr>
                                  <m:e>
                                    <m:r>
                                      <m:t>1</m:t>
                                    </m:r>
                                    <m:r>
                                      <m:rPr>
                                        <m:sty m:val="p"/>
                                      </m:rPr>
                                      <m:t>/</m:t>
                                    </m:r>
                                    <m:sSub>
                                      <m:e>
                                        <m:r>
                                          <m:t>γ</m:t>
                                        </m:r>
                                      </m:e>
                                      <m:sub>
                                        <m:r>
                                          <m:rPr>
                                            <m:sty m:val="p"/>
                                          </m:rPr>
                                          <m:t>F</m:t>
                                        </m:r>
                                        <m:r>
                                          <m:rPr>
                                            <m:sty m:val="p"/>
                                          </m:rPr>
                                          <m:t>K</m:t>
                                        </m:r>
                                        <m:r>
                                          <m:rPr>
                                            <m:sty m:val="p"/>
                                          </m:rPr>
                                          <m:t>R</m:t>
                                        </m:r>
                                      </m:sub>
                                    </m:sSub>
                                    <m:r>
                                      <m:rPr>
                                        <m:sty m:val="p"/>
                                      </m:rPr>
                                      <m:t>,</m:t>
                                    </m:r>
                                    <m:sSub>
                                      <m:e>
                                        <m:r>
                                          <m:t>τ</m:t>
                                        </m:r>
                                      </m:e>
                                      <m:sub>
                                        <m:r>
                                          <m:rPr>
                                            <m:sty m:val="p"/>
                                          </m:rPr>
                                          <m:t>R</m:t>
                                        </m:r>
                                        <m:r>
                                          <m:rPr>
                                            <m:sty m:val="p"/>
                                          </m:rPr>
                                          <m:t>u</m:t>
                                        </m:r>
                                        <m:r>
                                          <m:rPr>
                                            <m:sty m:val="p"/>
                                          </m:rPr>
                                          <m:t>t</m:t>
                                        </m:r>
                                        <m:r>
                                          <m:rPr>
                                            <m:sty m:val="p"/>
                                          </m:rPr>
                                          <m:t>h</m:t>
                                        </m:r>
                                      </m:sub>
                                    </m:sSub>
                                  </m:e>
                                </m:d>
                              </m:e>
                              <m:e>
                                <m:r>
                                  <m:rPr>
                                    <m:nor/>
                                    <m:sty m:val="p"/>
                                  </m:rPr>
                                  <m:t> if </m:t>
                                </m:r>
                                <m:acc>
                                  <m:accPr>
                                    <m:chr m:val="̂"/>
                                  </m:accPr>
                                  <m:e>
                                    <m:r>
                                      <m:t>λ</m:t>
                                    </m:r>
                                  </m:e>
                                </m:acc>
                                <m:r>
                                  <m:rPr>
                                    <m:sty m:val="p"/>
                                  </m:rPr>
                                  <m:t>&gt;</m:t>
                                </m:r>
                                <m:sSub>
                                  <m:e>
                                    <m:acc>
                                      <m:accPr>
                                        <m:chr m:val="̂"/>
                                      </m:accPr>
                                      <m:e>
                                        <m:r>
                                          <m:t>λ</m:t>
                                        </m:r>
                                      </m:e>
                                    </m:acc>
                                  </m:e>
                                  <m:sub>
                                    <m:r>
                                      <m:rPr>
                                        <m:sty m:val="p"/>
                                      </m:rPr>
                                      <m:t>t</m:t>
                                    </m:r>
                                    <m:r>
                                      <m:rPr>
                                        <m:sty m:val="p"/>
                                      </m:rPr>
                                      <m:t>r</m:t>
                                    </m:r>
                                  </m:sub>
                                </m:sSub>
                                <m:r>
                                  <m:rPr>
                                    <m:sty m:val="p"/>
                                  </m:rPr>
                                  <m:t>,</m:t>
                                </m:r>
                              </m:e>
                            </m:mr>
                            <m:mr>
                              <m:e>
                                <m:r>
                                  <m:t>1</m:t>
                                </m:r>
                                <m:r>
                                  <m:rPr>
                                    <m:sty m:val="p"/>
                                  </m:rPr>
                                  <m:t>/</m:t>
                                </m:r>
                                <m:sSub>
                                  <m:e>
                                    <m:r>
                                      <m:t>γ</m:t>
                                    </m:r>
                                  </m:e>
                                  <m:sub>
                                    <m:r>
                                      <m:rPr>
                                        <m:sty m:val="p"/>
                                      </m:rPr>
                                      <m:t>max</m:t>
                                    </m:r>
                                  </m:sub>
                                </m:sSub>
                              </m:e>
                              <m:e>
                                <m:r>
                                  <m:rPr>
                                    <m:nor/>
                                    <m:sty m:val="p"/>
                                  </m:rPr>
                                  <m:t> if </m:t>
                                </m:r>
                                <m:acc>
                                  <m:accPr>
                                    <m:chr m:val="̂"/>
                                  </m:accPr>
                                  <m:e>
                                    <m:r>
                                      <m:t>λ</m:t>
                                    </m:r>
                                  </m:e>
                                </m:acc>
                                <m:r>
                                  <m:rPr>
                                    <m:sty m:val="p"/>
                                  </m:rPr>
                                  <m:t>≤</m:t>
                                </m:r>
                                <m:sSub>
                                  <m:e>
                                    <m:acc>
                                      <m:accPr>
                                        <m:chr m:val="̂"/>
                                      </m:accPr>
                                      <m:e>
                                        <m:r>
                                          <m:t>λ</m:t>
                                        </m:r>
                                      </m:e>
                                    </m:acc>
                                  </m:e>
                                  <m:sub>
                                    <m:r>
                                      <m:rPr>
                                        <m:sty m:val="p"/>
                                      </m:rPr>
                                      <m:t>t</m:t>
                                    </m:r>
                                    <m:r>
                                      <m:rPr>
                                        <m:sty m:val="p"/>
                                      </m:rPr>
                                      <m:t>r</m:t>
                                    </m:r>
                                  </m:sub>
                                </m:sSub>
                              </m:e>
                            </m:mr>
                          </m:m>
                        </m:e>
                      </m:d>
                    </m:oMath>
                  </m:oMathPara>
                </a14:m>
              </a:p>
              <a:p>
                <a:pPr lvl="0" indent="0" marL="0">
                  <a:buNone/>
                </a:pPr>
                <a:r>
                  <a:rPr/>
                  <a:t>Boldyrev, Stanislav. 2006. “Spectrum of Magnetohydrodynamic Turbulence.” </a:t>
                </a:r>
                <a:r>
                  <a:rPr i="1"/>
                  <a:t>Physical Review Letters</a:t>
                </a:r>
                <a:r>
                  <a:rPr/>
                  <a:t> 96 (11): 115002. </a:t>
                </a:r>
                <a:r>
                  <a:rPr>
                    <a:hlinkClick r:id="rId2"/>
                  </a:rPr>
                  <a:t>https://doi.org/10.1103/PhysRevLett.96.115002</a:t>
                </a:r>
                <a:r>
                  <a:rPr/>
                  <a:t>.</a:t>
                </a:r>
              </a:p>
              <a:p>
                <a:pPr lvl="0" indent="0" marL="0">
                  <a:buNone/>
                </a:pPr>
                <a:r>
                  <a:rPr/>
                  <a:t>Boldyrev, Stanislav, and Nuno F. Loureiro. 2017. “Magnetohydrodynamic Turbulence Mediated by Reconnection.” </a:t>
                </a:r>
                <a:r>
                  <a:rPr i="1"/>
                  <a:t>Astrophysical Journal</a:t>
                </a:r>
                <a:r>
                  <a:rPr/>
                  <a:t> 844 (2): 125. </a:t>
                </a:r>
                <a:r>
                  <a:rPr>
                    <a:hlinkClick r:id="rId3"/>
                  </a:rPr>
                  <a:t>https://doi.org/10.3847/1538-4357/aa7d02</a:t>
                </a:r>
                <a:r>
                  <a:rPr/>
                  <a:t>.</a:t>
                </a:r>
              </a:p>
              <a:p>
                <a:pPr lvl="0" indent="0" marL="0">
                  <a:buNone/>
                </a:pPr>
                <a:r>
                  <a:rPr/>
                  <a:t>———. 2018. “Calculations in the Theory of Tearing Instability.” </a:t>
                </a:r>
                <a:r>
                  <a:rPr i="1"/>
                  <a:t>Journal of Physics: Conference Series</a:t>
                </a:r>
                <a:r>
                  <a:rPr/>
                  <a:t> 1100 (1): 012003. </a:t>
                </a:r>
                <a:r>
                  <a:rPr>
                    <a:hlinkClick r:id="rId4"/>
                  </a:rPr>
                  <a:t>https://doi.org/10.1088/1742-6596/1100/1/012003</a:t>
                </a:r>
                <a:r>
                  <a:rPr/>
                  <a:t>.</a:t>
                </a:r>
              </a:p>
              <a:p>
                <a:pPr lvl="0" indent="0" marL="0">
                  <a:buNone/>
                </a:pPr>
                <a:r>
                  <a:rPr/>
                  <a:t>———. 2020. “Tearing Instability in Alfvén and Kinetic-Alfvén Turbulence.” </a:t>
                </a:r>
                <a:r>
                  <a:rPr i="1"/>
                  <a:t>Journal of Geophysical Research: Space Physics</a:t>
                </a:r>
                <a:r>
                  <a:rPr/>
                  <a:t> 125 (9): e2020JA028185. </a:t>
                </a:r>
                <a:r>
                  <a:rPr>
                    <a:hlinkClick r:id="rId5"/>
                  </a:rPr>
                  <a:t>https://doi.org/10.1029/2020JA028185</a:t>
                </a:r>
                <a:r>
                  <a:rPr/>
                  <a:t>.</a:t>
                </a:r>
              </a:p>
              <a:p>
                <a:pPr lvl="0" indent="0" marL="0">
                  <a:buNone/>
                </a:pPr>
                <a:r>
                  <a:rPr/>
                  <a:t>Goldreich, P., and S. Sridhar. 1995. “Toward a Theory of Interstellar Turbulence. II. Strong Alfvenic Turbulence.” </a:t>
                </a:r>
                <a:r>
                  <a:rPr i="1"/>
                  <a:t>Astrophysical Journal</a:t>
                </a:r>
                <a:r>
                  <a:rPr/>
                  <a:t> 438 (January): 763. </a:t>
                </a:r>
                <a:r>
                  <a:rPr>
                    <a:hlinkClick r:id="rId6"/>
                  </a:rPr>
                  <a:t>https://doi.org/10.1086/175121</a:t>
                </a:r>
                <a:r>
                  <a:rPr/>
                  <a:t>.</a:t>
                </a:r>
              </a:p>
              <a:p>
                <a:pPr lvl="0" indent="0" marL="0">
                  <a:buNone/>
                </a:pPr>
                <a:r>
                  <a:rPr/>
                  <a:t>Kraichnan, Robert H. 1965. “Inertial-Range Spectrum of Hydromagnetic Turbulence.” </a:t>
                </a:r>
                <a:r>
                  <a:rPr i="1"/>
                  <a:t>Physics of Fluids</a:t>
                </a:r>
                <a:r>
                  <a:rPr/>
                  <a:t> 8 (7): 1385–87. </a:t>
                </a:r>
                <a:r>
                  <a:rPr>
                    <a:hlinkClick r:id="rId7"/>
                  </a:rPr>
                  <a:t>https://doi.org/10.1063/1.1761412</a:t>
                </a:r>
                <a:r>
                  <a:rPr/>
                  <a:t>.</a:t>
                </a:r>
              </a:p>
              <a:p>
                <a:pPr lvl="0" indent="0" marL="0">
                  <a:buNone/>
                </a:pPr>
                <a:r>
                  <a:rPr/>
                  <a:t>Loureiro, Nuno F., and Stanislav Boldyrev. 2017a. “Role of Magnetic Reconnection in Magnetohydrodynamic Turbulence.” </a:t>
                </a:r>
                <a:r>
                  <a:rPr i="1"/>
                  <a:t>Physical Review Letters</a:t>
                </a:r>
                <a:r>
                  <a:rPr/>
                  <a:t> 118 (24): 245101. </a:t>
                </a:r>
                <a:r>
                  <a:rPr>
                    <a:hlinkClick r:id="rId8"/>
                  </a:rPr>
                  <a:t>https://doi.org/10.1103/PhysRevLett.118.245101</a:t>
                </a:r>
                <a:r>
                  <a:rPr/>
                  <a:t>.</a:t>
                </a:r>
              </a:p>
              <a:p>
                <a:pPr lvl="0" indent="0" marL="0">
                  <a:buNone/>
                </a:pPr>
                <a:r>
                  <a:rPr/>
                  <a:t>———. 2017b. “Collisionless Reconnection in Magnetohydrodynamic and Kinetic Turbulence.” </a:t>
                </a:r>
                <a:r>
                  <a:rPr i="1"/>
                  <a:t>Astrophysical Journal</a:t>
                </a:r>
                <a:r>
                  <a:rPr/>
                  <a:t> 850 (2): 182. </a:t>
                </a:r>
                <a:r>
                  <a:rPr>
                    <a:hlinkClick r:id="rId9"/>
                  </a:rPr>
                  <a:t>https://doi.org/10.3847/1538-4357/aa9754</a:t>
                </a:r>
                <a:r>
                  <a:rPr/>
                  <a:t>.</a:t>
                </a:r>
              </a:p>
              <a:p>
                <a:pPr lvl="0" indent="0" marL="0">
                  <a:buNone/>
                </a:pPr>
                <a:r>
                  <a:rPr/>
                  <a:t>Mallet, Alfred, Alexander A. Schekochihin, and Benjamin D. G. Chandran. 2017. “Disruption of Alfvénic Turbulence by Magnetic Reconnection in a Collisionless Plasma.” </a:t>
                </a:r>
                <a:r>
                  <a:rPr i="1"/>
                  <a:t>Journal of Plasma Physics</a:t>
                </a:r>
                <a:r>
                  <a:rPr/>
                  <a:t> 83 (6): 905830609. </a:t>
                </a:r>
                <a:r>
                  <a:rPr>
                    <a:hlinkClick r:id="rId10"/>
                  </a:rPr>
                  <a:t>https://doi.org/10.1017/S0022377817000812</a:t>
                </a:r>
                <a:r>
                  <a:rPr/>
                  <a:t>.</a:t>
                </a:r>
              </a:p>
              <a:p>
                <a:pPr lvl="0" indent="0" marL="0">
                  <a:buNone/>
                </a:pPr>
                <a:r>
                  <a:rPr/>
                  <a:t>Mallet, A., A. A. Schekochihin, and B. D. G. Chandran. 2017. “Disruption of sheetlike structures in Alfv\’enic turbulence by magnetic reconnection.” </a:t>
                </a:r>
                <a:r>
                  <a:rPr i="1"/>
                  <a:t>Monthly Notices of the Royal Astronomical Society</a:t>
                </a:r>
                <a:r>
                  <a:rPr/>
                  <a:t> 468 (4): 4862–71. </a:t>
                </a:r>
                <a:r>
                  <a:rPr>
                    <a:hlinkClick r:id="rId11"/>
                  </a:rPr>
                  <a:t>https://doi.org/10.1093/mnras/stx670</a:t>
                </a:r>
                <a:r>
                  <a:rPr/>
                  <a:t>.</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Boldyrev and Loureiro (2020) Loureiro and Boldyrev (2017a) Loureiro and Boldyrev (2017b) Alfred Mallet, Schekochihin, and Chandran (2017) A. Mallet, Schekochihin, and Chandran (2017) Boldyrev and Loureiro (2017) Boldyrev (2006)</a:t>
            </a:r>
          </a:p>
          <a:p>
            <a:pPr lvl="0" indent="0" marL="0">
              <a:buNone/>
            </a:pPr>
            <a:r>
              <a:rPr/>
              <a:t>This analysis predicts the existence of the subinertial, reconnection interval of MHD turbulence, with the estimated scaling of the Fourier energy spectrum E(k_{⊥})∝k-5/2, where k is the wave number perpendicular to the local mean magnetic field.</a:t>
            </a:r>
          </a:p>
          <a:p>
            <a:pPr lvl="0" indent="0" marL="0">
              <a:buNone/>
            </a:pPr>
            <a:r>
              <a:rPr/>
              <a:t>Boldyrev and Loureiro (2018) : Calculations in the theory of tearing instability</a:t>
            </a:r>
          </a:p>
          <a:p>
            <a:pPr lvl="0" indent="0" marL="0">
              <a:buNone/>
            </a:pPr>
            <a:r>
              <a:rPr/>
              <a:t>Key questions: How does magnetic reconnection influence turbulence? What role do tearing instabilities play?</a:t>
            </a:r>
          </a:p>
          <a:p>
            <a:pPr lvl="0" indent="0" marL="0">
              <a:buNone/>
            </a:pPr>
            <a:r>
              <a:rPr/>
              <a:t>Recent studies suggest that reconnection via tearing plays a crucial role in mediating the turbulent energy cascade.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Theoretical Foundations in MHD Turbulence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Incompressible MHD Equations &amp; Turbulence:</a:t>
                </a:r>
              </a:p>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s>
                        </m:mPr>
                        <m:mr>
                          <m:e/>
                          <m:e>
                            <m:sSub>
                              <m:e>
                                <m:r>
                                  <m:rPr>
                                    <m:sty m:val="p"/>
                                  </m:rPr>
                                  <m:t>∂</m:t>
                                </m:r>
                              </m:e>
                              <m:sub>
                                <m:r>
                                  <m:t>t</m:t>
                                </m:r>
                              </m:sub>
                            </m:sSub>
                            <m:r>
                              <m:rPr>
                                <m:sty m:val="b"/>
                              </m:rPr>
                              <m:t>v</m:t>
                            </m:r>
                            <m:r>
                              <m:rPr>
                                <m:sty m:val="p"/>
                              </m:rPr>
                              <m:t>+</m:t>
                            </m:r>
                            <m:d>
                              <m:dPr>
                                <m:begChr m:val="("/>
                                <m:endChr m:val=")"/>
                                <m:sepChr m:val=""/>
                                <m:grow/>
                              </m:dPr>
                              <m:e>
                                <m:r>
                                  <m:rPr>
                                    <m:sty m:val="b"/>
                                  </m:rPr>
                                  <m:t>v</m:t>
                                </m:r>
                                <m:r>
                                  <m:rPr>
                                    <m:sty m:val="p"/>
                                  </m:rPr>
                                  <m:t>⋅</m:t>
                                </m:r>
                                <m:r>
                                  <m:rPr>
                                    <m:sty m:val="p"/>
                                  </m:rPr>
                                  <m:t>∇</m:t>
                                </m:r>
                              </m:e>
                            </m:d>
                            <m:r>
                              <m:rPr>
                                <m:sty m:val="b"/>
                              </m:rPr>
                              <m:t>v</m:t>
                            </m:r>
                            <m:r>
                              <m:rPr>
                                <m:sty m:val="p"/>
                              </m:rPr>
                              <m:t>=</m:t>
                            </m:r>
                            <m:r>
                              <m:rPr>
                                <m:sty m:val="p"/>
                              </m:rPr>
                              <m:t>−</m:t>
                            </m:r>
                            <m:r>
                              <m:rPr>
                                <m:sty m:val="p"/>
                              </m:rPr>
                              <m:t>∇</m:t>
                            </m:r>
                            <m:r>
                              <m:t>p</m:t>
                            </m:r>
                            <m:r>
                              <m:rPr>
                                <m:sty m:val="p"/>
                              </m:rPr>
                              <m:t>+</m:t>
                            </m:r>
                            <m:d>
                              <m:dPr>
                                <m:begChr m:val="("/>
                                <m:endChr m:val=")"/>
                                <m:sepChr m:val=""/>
                                <m:grow/>
                              </m:dPr>
                              <m:e>
                                <m:r>
                                  <m:rPr>
                                    <m:sty m:val="p"/>
                                  </m:rPr>
                                  <m:t>∇</m:t>
                                </m:r>
                                <m:r>
                                  <m:rPr>
                                    <m:sty m:val="p"/>
                                  </m:rPr>
                                  <m:t>×</m:t>
                                </m:r>
                                <m:r>
                                  <m:t>B</m:t>
                                </m:r>
                              </m:e>
                            </m:d>
                            <m:r>
                              <m:rPr>
                                <m:sty m:val="p"/>
                              </m:rPr>
                              <m:t>×</m:t>
                            </m:r>
                            <m:r>
                              <m:rPr>
                                <m:sty m:val="b"/>
                              </m:rPr>
                              <m:t>B</m:t>
                            </m:r>
                            <m:r>
                              <m:rPr>
                                <m:sty m:val="p"/>
                              </m:rPr>
                              <m:t>+</m:t>
                            </m:r>
                            <m:r>
                              <m:t>v</m:t>
                            </m:r>
                            <m:sSup>
                              <m:e>
                                <m:r>
                                  <m:rPr>
                                    <m:sty m:val="p"/>
                                  </m:rPr>
                                  <m:t>∇</m:t>
                                </m:r>
                              </m:e>
                              <m:sup>
                                <m:r>
                                  <m:t>2</m:t>
                                </m:r>
                              </m:sup>
                            </m:sSup>
                            <m:r>
                              <m:rPr>
                                <m:sty m:val="b"/>
                              </m:rPr>
                              <m:t>v</m:t>
                            </m:r>
                          </m:e>
                        </m:mr>
                        <m:mr>
                          <m:e/>
                          <m:e>
                            <m:sSub>
                              <m:e>
                                <m:r>
                                  <m:rPr>
                                    <m:sty m:val="p"/>
                                  </m:rPr>
                                  <m:t>∂</m:t>
                                </m:r>
                              </m:e>
                              <m:sub>
                                <m:r>
                                  <m:t>t</m:t>
                                </m:r>
                              </m:sub>
                            </m:sSub>
                            <m:r>
                              <m:rPr>
                                <m:sty m:val="b"/>
                              </m:rPr>
                              <m:t>B</m:t>
                            </m:r>
                            <m:r>
                              <m:rPr>
                                <m:sty m:val="p"/>
                              </m:rPr>
                              <m:t>=</m:t>
                            </m:r>
                            <m:r>
                              <m:rPr>
                                <m:sty m:val="p"/>
                              </m:rPr>
                              <m:t>∇</m:t>
                            </m:r>
                            <m:r>
                              <m:rPr>
                                <m:sty m:val="p"/>
                              </m:rPr>
                              <m:t>×</m:t>
                            </m:r>
                            <m:d>
                              <m:dPr>
                                <m:begChr m:val="("/>
                                <m:endChr m:val=")"/>
                                <m:sepChr m:val=""/>
                                <m:grow/>
                              </m:dPr>
                              <m:e>
                                <m:r>
                                  <m:rPr>
                                    <m:sty m:val="b"/>
                                  </m:rPr>
                                  <m:t>v</m:t>
                                </m:r>
                                <m:r>
                                  <m:rPr>
                                    <m:sty m:val="p"/>
                                  </m:rPr>
                                  <m:t>×</m:t>
                                </m:r>
                                <m:r>
                                  <m:rPr>
                                    <m:sty m:val="b"/>
                                  </m:rPr>
                                  <m:t>B</m:t>
                                </m:r>
                              </m:e>
                            </m:d>
                            <m:r>
                              <m:rPr>
                                <m:sty m:val="p"/>
                              </m:rPr>
                              <m:t>+</m:t>
                            </m:r>
                            <m:r>
                              <m:t>η</m:t>
                            </m:r>
                            <m:sSup>
                              <m:e>
                                <m:r>
                                  <m:rPr>
                                    <m:sty m:val="p"/>
                                  </m:rPr>
                                  <m:t>∇</m:t>
                                </m:r>
                              </m:e>
                              <m:sup>
                                <m:r>
                                  <m:t>2</m:t>
                                </m:r>
                              </m:sup>
                            </m:sSup>
                            <m:r>
                              <m:rPr>
                                <m:sty m:val="b"/>
                              </m:rPr>
                              <m:t>B</m:t>
                            </m:r>
                          </m:e>
                        </m:mr>
                      </m:m>
                    </m:oMath>
                  </m:oMathPara>
                </a14:m>
              </a:p>
              <a:p>
                <a:pPr lvl="0" indent="0" marL="0">
                  <a:buNone/>
                </a:pPr>
                <a:r>
                  <a:rPr/>
                  <a:t>Conservation laws in </a:t>
                </a:r>
                <a:r>
                  <a:rPr b="1"/>
                  <a:t>decaying</a:t>
                </a:r>
                <a:r>
                  <a:rPr/>
                  <a:t> MHD turbulence</a:t>
                </a:r>
              </a:p>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s>
                        </m:mPr>
                        <m:mr>
                          <m:e/>
                          <m:e>
                            <m:r>
                              <m:t>E</m:t>
                            </m:r>
                            <m:r>
                              <m:rPr>
                                <m:sty m:val="p"/>
                              </m:rPr>
                              <m:t>=</m:t>
                            </m:r>
                            <m:f>
                              <m:fPr>
                                <m:type m:val="bar"/>
                              </m:fPr>
                              <m:num>
                                <m:r>
                                  <m:t>1</m:t>
                                </m:r>
                              </m:num>
                              <m:den>
                                <m:r>
                                  <m:t>2</m:t>
                                </m:r>
                              </m:den>
                            </m:f>
                            <m:r>
                              <m:rPr>
                                <m:sty m:val="p"/>
                              </m:rPr>
                              <m:t>∫</m:t>
                            </m:r>
                            <m:d>
                              <m:dPr>
                                <m:begChr m:val="("/>
                                <m:endChr m:val=")"/>
                                <m:sepChr m:val=""/>
                                <m:grow/>
                              </m:dPr>
                              <m:e>
                                <m:sSup>
                                  <m:e>
                                    <m:r>
                                      <m:t>v</m:t>
                                    </m:r>
                                  </m:e>
                                  <m:sup>
                                    <m:r>
                                      <m:t>2</m:t>
                                    </m:r>
                                  </m:sup>
                                </m:sSup>
                                <m:r>
                                  <m:rPr>
                                    <m:sty m:val="p"/>
                                  </m:rPr>
                                  <m:t>+</m:t>
                                </m:r>
                                <m:sSup>
                                  <m:e>
                                    <m:r>
                                      <m:t>B</m:t>
                                    </m:r>
                                  </m:e>
                                  <m:sup>
                                    <m:r>
                                      <m:t>2</m:t>
                                    </m:r>
                                  </m:sup>
                                </m:sSup>
                              </m:e>
                            </m:d>
                            <m:sSup>
                              <m:e>
                                <m:r>
                                  <m:t>d</m:t>
                                </m:r>
                              </m:e>
                              <m:sup>
                                <m:r>
                                  <m:t>3</m:t>
                                </m:r>
                              </m:sup>
                            </m:sSup>
                            <m:r>
                              <m:t>x</m:t>
                            </m:r>
                          </m:e>
                        </m:mr>
                        <m:mr>
                          <m:e/>
                          <m:e>
                            <m:sSup>
                              <m:e>
                                <m:r>
                                  <m:t>H</m:t>
                                </m:r>
                              </m:e>
                              <m:sup>
                                <m:r>
                                  <m:t>C</m:t>
                                </m:r>
                              </m:sup>
                            </m:sSup>
                            <m:r>
                              <m:rPr>
                                <m:sty m:val="p"/>
                              </m:rPr>
                              <m:t>=</m:t>
                            </m:r>
                            <m:r>
                              <m:rPr>
                                <m:sty m:val="p"/>
                              </m:rPr>
                              <m:t>∫</m:t>
                            </m:r>
                            <m:d>
                              <m:dPr>
                                <m:begChr m:val="("/>
                                <m:endChr m:val=")"/>
                                <m:sepChr m:val=""/>
                                <m:grow/>
                              </m:dPr>
                              <m:e>
                                <m:r>
                                  <m:rPr>
                                    <m:sty m:val="b"/>
                                  </m:rPr>
                                  <m:t>v</m:t>
                                </m:r>
                                <m:r>
                                  <m:rPr>
                                    <m:sty m:val="p"/>
                                  </m:rPr>
                                  <m:t>⋅</m:t>
                                </m:r>
                                <m:r>
                                  <m:rPr>
                                    <m:sty m:val="b"/>
                                  </m:rPr>
                                  <m:t>B</m:t>
                                </m:r>
                              </m:e>
                            </m:d>
                            <m:sSup>
                              <m:e>
                                <m:r>
                                  <m:t>d</m:t>
                                </m:r>
                              </m:e>
                              <m:sup>
                                <m:r>
                                  <m:t>3</m:t>
                                </m:r>
                              </m:sup>
                            </m:sSup>
                            <m:r>
                              <m:t>x</m:t>
                            </m:r>
                          </m:e>
                        </m:mr>
                        <m:mr>
                          <m:e/>
                          <m:e>
                            <m:sSup>
                              <m:e>
                                <m:r>
                                  <m:t>H</m:t>
                                </m:r>
                              </m:e>
                              <m:sup>
                                <m:r>
                                  <m:t>M</m:t>
                                </m:r>
                              </m:sup>
                            </m:sSup>
                            <m:r>
                              <m:rPr>
                                <m:sty m:val="p"/>
                              </m:rPr>
                              <m:t>=</m:t>
                            </m:r>
                            <m:r>
                              <m:rPr>
                                <m:sty m:val="p"/>
                              </m:rPr>
                              <m:t>∫</m:t>
                            </m:r>
                            <m:d>
                              <m:dPr>
                                <m:begChr m:val="("/>
                                <m:endChr m:val=")"/>
                                <m:sepChr m:val=""/>
                                <m:grow/>
                              </m:dPr>
                              <m:e>
                                <m:r>
                                  <m:rPr>
                                    <m:sty m:val="b"/>
                                  </m:rPr>
                                  <m:t>A</m:t>
                                </m:r>
                                <m:r>
                                  <m:rPr>
                                    <m:sty m:val="p"/>
                                  </m:rPr>
                                  <m:t>⋅</m:t>
                                </m:r>
                                <m:r>
                                  <m:rPr>
                                    <m:sty m:val="b"/>
                                  </m:rPr>
                                  <m:t>B</m:t>
                                </m:r>
                              </m:e>
                            </m:d>
                            <m:sSup>
                              <m:e>
                                <m:r>
                                  <m:t>d</m:t>
                                </m:r>
                              </m:e>
                              <m:sup>
                                <m:r>
                                  <m:t>3</m:t>
                                </m:r>
                              </m:sup>
                            </m:sSup>
                            <m:r>
                              <m:t>x</m:t>
                            </m:r>
                          </m:e>
                        </m:mr>
                      </m:m>
                    </m:oMath>
                  </m:oMathPara>
                </a14:m>
              </a:p>
              <a:p>
                <a:pPr lvl="0"/>
                <a:r>
                  <a:rPr/>
                  <a:t>Magnetic helicity is better conserved than the energy =&gt; large-scale helical magnetic structures</a:t>
                </a:r>
              </a:p>
              <a:p>
                <a:pPr lvl="0"/>
                <a:r>
                  <a:rPr/>
                  <a:t>Cross-helicity may dissipate slower than the energ =&gt; dynamically aligned structures</a:t>
                </a:r>
              </a:p>
              <a:p>
                <a:pPr lvl="0" indent="0" marL="0">
                  <a:spcBef>
                    <a:spcPts val="3000"/>
                  </a:spcBef>
                  <a:buNone/>
                </a:pPr>
                <a:r>
                  <a:rPr b="1"/>
                  <a:t>Anisotropic Turbulence Models</a:t>
                </a:r>
              </a:p>
              <a:p>
                <a:pPr lvl="0"/>
                <a:r>
                  <a:rPr/>
                  <a:t>Irosnikov &amp; Kraichnan (1963, 1965) </a:t>
                </a:r>
                <a14:m>
                  <m:oMath xmlns:m="http://schemas.openxmlformats.org/officeDocument/2006/math">
                    <m:sSub>
                      <m:e>
                        <m:r>
                          <m:t>τ</m:t>
                        </m:r>
                      </m:e>
                      <m:sub>
                        <m:r>
                          <m:t>I</m:t>
                        </m:r>
                        <m:r>
                          <m:t>K</m:t>
                        </m:r>
                      </m:sub>
                    </m:sSub>
                    <m:d>
                      <m:dPr>
                        <m:begChr m:val="("/>
                        <m:endChr m:val=")"/>
                        <m:sepChr m:val=""/>
                        <m:grow/>
                      </m:dPr>
                      <m:e>
                        <m:r>
                          <m:t>λ</m:t>
                        </m:r>
                      </m:e>
                    </m:d>
                    <m:r>
                      <m:rPr>
                        <m:sty m:val="p"/>
                      </m:rPr>
                      <m:t>∼</m:t>
                    </m:r>
                    <m:r>
                      <m:t>N</m:t>
                    </m:r>
                    <m:r>
                      <m:t>λ</m:t>
                    </m:r>
                    <m:r>
                      <m:rPr>
                        <m:sty m:val="p"/>
                      </m:rPr>
                      <m:t>/</m:t>
                    </m:r>
                    <m:sSub>
                      <m:e>
                        <m:r>
                          <m:t>V</m:t>
                        </m:r>
                      </m:e>
                      <m:sub>
                        <m:r>
                          <m:t>A</m:t>
                        </m:r>
                      </m:sub>
                    </m:sSub>
                    <m:r>
                      <m:rPr>
                        <m:sty m:val="p"/>
                      </m:rPr>
                      <m:t>∼</m:t>
                    </m:r>
                    <m:r>
                      <m:t>λ</m:t>
                    </m:r>
                    <m:r>
                      <m:rPr>
                        <m:sty m:val="p"/>
                      </m:rPr>
                      <m:t>/</m:t>
                    </m:r>
                    <m:r>
                      <m:t>δ</m:t>
                    </m:r>
                    <m:sSub>
                      <m:e>
                        <m:r>
                          <m:t>v</m:t>
                        </m:r>
                      </m:e>
                      <m:sub>
                        <m:r>
                          <m:t>λ</m:t>
                        </m:r>
                      </m:sub>
                    </m:sSub>
                    <m:d>
                      <m:dPr>
                        <m:begChr m:val="("/>
                        <m:endChr m:val=")"/>
                        <m:sepChr m:val=""/>
                        <m:grow/>
                      </m:dPr>
                      <m:e>
                        <m:sSub>
                          <m:e>
                            <m:r>
                              <m:t>V</m:t>
                            </m:r>
                          </m:e>
                          <m:sub>
                            <m:r>
                              <m:t>A</m:t>
                            </m:r>
                          </m:sub>
                        </m:sSub>
                        <m:r>
                          <m:rPr>
                            <m:sty m:val="p"/>
                          </m:rPr>
                          <m:t>/</m:t>
                        </m:r>
                        <m:r>
                          <m:t>δ</m:t>
                        </m:r>
                        <m:sSub>
                          <m:e>
                            <m:r>
                              <m:t>v</m:t>
                            </m:r>
                          </m:e>
                          <m:sub>
                            <m:r>
                              <m:t>λ</m:t>
                            </m:r>
                          </m:sub>
                        </m:sSub>
                      </m:e>
                    </m:d>
                  </m:oMath>
                </a14:m>
                <a:r>
                  <a:rPr/>
                  <a:t> (Kraichnan 1965)</a:t>
                </a:r>
              </a:p>
              <a:p>
                <a:pPr lvl="0" indent="0" marL="0">
                  <a:buNone/>
                </a:pPr>
                <a14:m>
                  <m:oMathPara xmlns:m="http://schemas.openxmlformats.org/officeDocument/2006/math">
                    <m:oMathParaPr>
                      <m:jc m:val="center"/>
                    </m:oMathParaPr>
                    <m:oMath>
                      <m:sSub>
                        <m:e>
                          <m:r>
                            <m:t>E</m:t>
                          </m:r>
                        </m:e>
                        <m:sub>
                          <m:r>
                            <m:t>I</m:t>
                          </m:r>
                          <m:r>
                            <m:t>K</m:t>
                          </m:r>
                        </m:sub>
                      </m:sSub>
                      <m:d>
                        <m:dPr>
                          <m:begChr m:val="("/>
                          <m:endChr m:val=")"/>
                          <m:sepChr m:val=""/>
                          <m:grow/>
                        </m:dPr>
                        <m:e>
                          <m:r>
                            <m:t>k</m:t>
                          </m:r>
                        </m:e>
                      </m:d>
                      <m:r>
                        <m:rPr>
                          <m:sty m:val="p"/>
                        </m:rPr>
                        <m:t>=</m:t>
                      </m:r>
                      <m:d>
                        <m:dPr>
                          <m:begChr m:val="⟨"/>
                          <m:endChr m:val="⟩"/>
                          <m:sepChr m:val=""/>
                          <m:grow/>
                        </m:dPr>
                        <m:e>
                          <m:sSup>
                            <m:e>
                              <m:d>
                                <m:dPr>
                                  <m:begChr m:val="|"/>
                                  <m:endChr m:val="|"/>
                                  <m:sepChr m:val=""/>
                                  <m:grow/>
                                </m:dPr>
                                <m:e>
                                  <m:r>
                                    <m:t>δ</m:t>
                                  </m:r>
                                  <m:r>
                                    <m:rPr>
                                      <m:sty m:val="b"/>
                                    </m:rPr>
                                    <m:t>v</m:t>
                                  </m:r>
                                  <m:d>
                                    <m:dPr>
                                      <m:begChr m:val="("/>
                                      <m:endChr m:val=")"/>
                                      <m:sepChr m:val=""/>
                                      <m:grow/>
                                    </m:dPr>
                                    <m:e>
                                      <m:r>
                                        <m:t>k</m:t>
                                      </m:r>
                                    </m:e>
                                  </m:d>
                                </m:e>
                              </m:d>
                            </m:e>
                            <m:sup>
                              <m:r>
                                <m:t>2</m:t>
                              </m:r>
                            </m:sup>
                          </m:sSup>
                        </m:e>
                      </m:d>
                      <m:sSup>
                        <m:e>
                          <m:r>
                            <m:t>k</m:t>
                          </m:r>
                        </m:e>
                        <m:sup>
                          <m:r>
                            <m:t>2</m:t>
                          </m:r>
                        </m:sup>
                      </m:sSup>
                      <m:r>
                        <m:rPr>
                          <m:sty m:val="p"/>
                        </m:rPr>
                        <m:t>∝</m:t>
                      </m:r>
                      <m:sSup>
                        <m:e>
                          <m:r>
                            <m:t>k</m:t>
                          </m:r>
                        </m:e>
                        <m:sup>
                          <m:r>
                            <m:rPr>
                              <m:sty m:val="p"/>
                            </m:rPr>
                            <m:t>−</m:t>
                          </m:r>
                          <m:r>
                            <m:t>3</m:t>
                          </m:r>
                          <m:r>
                            <m:rPr>
                              <m:sty m:val="p"/>
                            </m:rPr>
                            <m:t>/</m:t>
                          </m:r>
                          <m:r>
                            <m:t>2</m:t>
                          </m:r>
                        </m:sup>
                      </m:sSup>
                    </m:oMath>
                  </m:oMathPara>
                </a14:m>
              </a:p>
              <a:p>
                <a:pPr lvl="0" indent="0" marL="0">
                  <a:buNone/>
                </a:pPr>
                <a:r>
                  <a:rPr/>
                  <a:t>MHD turbulence the energy transfer occurs predominantly in the field-perpendicular direction.</a:t>
                </a:r>
              </a:p>
              <a:p>
                <a:pPr lvl="0"/>
                <a:r>
                  <a:rPr/>
                  <a:t>Goldreich &amp; Sridhar (1995, 1997): Introduced anisotropic cascade ideas and scaling predictions for strong Alfvénic turbulence. (Goldreich and Sridhar 1995)</a:t>
                </a:r>
              </a:p>
              <a:p>
                <a:pPr lvl="0" indent="0" marL="0">
                  <a:buNone/>
                </a:pPr>
                <a14:m>
                  <m:oMathPara xmlns:m="http://schemas.openxmlformats.org/officeDocument/2006/math">
                    <m:oMathParaPr>
                      <m:jc m:val="center"/>
                    </m:oMathParaPr>
                    <m:oMath>
                      <m:sSub>
                        <m:e>
                          <m:r>
                            <m:t>E</m:t>
                          </m:r>
                        </m:e>
                        <m:sub>
                          <m:r>
                            <m:t>G</m:t>
                          </m:r>
                          <m:r>
                            <m:t>S</m:t>
                          </m:r>
                        </m:sub>
                      </m:sSub>
                      <m:d>
                        <m:dPr>
                          <m:begChr m:val="("/>
                          <m:endChr m:val=")"/>
                          <m:sepChr m:val=""/>
                          <m:grow/>
                        </m:dPr>
                        <m:e>
                          <m:sSub>
                            <m:e>
                              <m:r>
                                <m:t>k</m:t>
                              </m:r>
                            </m:e>
                            <m:sub>
                              <m:r>
                                <m:rPr>
                                  <m:sty m:val="p"/>
                                </m:rPr>
                                <m:t>⊥</m:t>
                              </m:r>
                            </m:sub>
                          </m:sSub>
                        </m:e>
                      </m:d>
                      <m:r>
                        <m:rPr>
                          <m:sty m:val="p"/>
                        </m:rPr>
                        <m:t>=</m:t>
                      </m:r>
                      <m:d>
                        <m:dPr>
                          <m:begChr m:val="⟨"/>
                          <m:endChr m:val="⟩"/>
                          <m:sepChr m:val=""/>
                          <m:grow/>
                        </m:dPr>
                        <m:e>
                          <m:sSup>
                            <m:e>
                              <m:d>
                                <m:dPr>
                                  <m:begChr m:val="|"/>
                                  <m:endChr m:val="|"/>
                                  <m:sepChr m:val=""/>
                                  <m:grow/>
                                </m:dPr>
                                <m:e>
                                  <m:r>
                                    <m:t>δ</m:t>
                                  </m:r>
                                  <m:r>
                                    <m:rPr>
                                      <m:sty m:val="b"/>
                                    </m:rPr>
                                    <m:t>v</m:t>
                                  </m:r>
                                  <m:d>
                                    <m:dPr>
                                      <m:begChr m:val="("/>
                                      <m:endChr m:val=")"/>
                                      <m:sepChr m:val=""/>
                                      <m:grow/>
                                    </m:dPr>
                                    <m:e>
                                      <m:sSub>
                                        <m:e>
                                          <m:r>
                                            <m:t>k</m:t>
                                          </m:r>
                                        </m:e>
                                        <m:sub>
                                          <m:r>
                                            <m:rPr>
                                              <m:sty m:val="p"/>
                                            </m:rPr>
                                            <m:t>⊥</m:t>
                                          </m:r>
                                        </m:sub>
                                      </m:sSub>
                                    </m:e>
                                  </m:d>
                                </m:e>
                              </m:d>
                            </m:e>
                            <m:sup>
                              <m:r>
                                <m:t>2</m:t>
                              </m:r>
                            </m:sup>
                          </m:sSup>
                        </m:e>
                      </m:d>
                      <m:sSub>
                        <m:e>
                          <m:r>
                            <m:t>k</m:t>
                          </m:r>
                        </m:e>
                        <m:sub>
                          <m:r>
                            <m:rPr>
                              <m:sty m:val="p"/>
                            </m:rPr>
                            <m:t>⊥</m:t>
                          </m:r>
                        </m:sub>
                      </m:sSub>
                      <m:r>
                        <m:rPr>
                          <m:sty m:val="p"/>
                        </m:rPr>
                        <m:t>∝</m:t>
                      </m:r>
                      <m:sSubSup>
                        <m:e>
                          <m:r>
                            <m:t>k</m:t>
                          </m:r>
                        </m:e>
                        <m:sub>
                          <m:r>
                            <m:rPr>
                              <m:sty m:val="p"/>
                            </m:rPr>
                            <m:t>⊥</m:t>
                          </m:r>
                        </m:sub>
                        <m:sup>
                          <m:r>
                            <m:rPr>
                              <m:sty m:val="p"/>
                            </m:rPr>
                            <m:t>−</m:t>
                          </m:r>
                          <m:r>
                            <m:t>5</m:t>
                          </m:r>
                          <m:r>
                            <m:rPr>
                              <m:sty m:val="p"/>
                            </m:rPr>
                            <m:t>/</m:t>
                          </m:r>
                          <m:r>
                            <m:t>3</m:t>
                          </m:r>
                        </m:sup>
                      </m:sSubSup>
                    </m:oMath>
                  </m:oMathPara>
                </a14:m>
              </a:p>
              <a:p>
                <a:pPr lvl="0"/>
                <a:r>
                  <a:rPr/>
                  <a:t>Boldyrev (2006): Modifications, incorporating dynamic alignment effects. Eddies are also anisotropic in the plane perpendicular to the local magnetic field. (Boldyrev 2006)</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Eddy scales</a:t>
            </a:r>
          </a:p>
        </p:txBody>
      </p:sp>
      <p:pic>
        <p:nvPicPr>
          <p:cNvPr descr="20250319135615.png" id="0" name="Picture 1"/>
          <p:cNvPicPr>
            <a:picLocks noGrp="1" noChangeAspect="1"/>
          </p:cNvPicPr>
          <p:nvPr/>
        </p:nvPicPr>
        <p:blipFill>
          <a:blip r:embed="rId2"/>
          <a:stretch>
            <a:fillRect/>
          </a:stretch>
        </p:blipFill>
        <p:spPr bwMode="auto">
          <a:xfrm>
            <a:off x="3543300" y="1193800"/>
            <a:ext cx="20447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m>
                        <m:mPr>
                          <m:baseJc m:val="center"/>
                          <m:plcHide m:val="on"/>
                          <m:mcs>
                            <m:mc>
                              <m:mcPr>
                                <m:mcJc m:val="right"/>
                                <m:count m:val="1"/>
                              </m:mcPr>
                            </m:mc>
                            <m:mc>
                              <m:mcPr>
                                <m:mcJc m:val="left"/>
                                <m:count m:val="1"/>
                              </m:mcPr>
                            </m:mc>
                          </m:mcs>
                        </m:mPr>
                        <m:mr>
                          <m:e>
                            <m:r>
                              <m:t>ξ</m:t>
                            </m:r>
                          </m:e>
                          <m:e>
                            <m:r>
                              <m:rPr>
                                <m:sty m:val="p"/>
                              </m:rPr>
                              <m:t>∼</m:t>
                            </m:r>
                            <m:r>
                              <m:t>L</m:t>
                            </m:r>
                            <m:sSup>
                              <m:e>
                                <m:d>
                                  <m:dPr>
                                    <m:begChr m:val="("/>
                                    <m:endChr m:val=")"/>
                                    <m:sepChr m:val=""/>
                                    <m:grow/>
                                  </m:dPr>
                                  <m:e>
                                    <m:r>
                                      <m:t>λ</m:t>
                                    </m:r>
                                    <m:r>
                                      <m:rPr>
                                        <m:sty m:val="p"/>
                                      </m:rPr>
                                      <m:t>/</m:t>
                                    </m:r>
                                    <m:r>
                                      <m:t>L</m:t>
                                    </m:r>
                                  </m:e>
                                </m:d>
                              </m:e>
                              <m:sup>
                                <m:r>
                                  <m:t>3</m:t>
                                </m:r>
                                <m:r>
                                  <m:rPr>
                                    <m:sty m:val="p"/>
                                  </m:rPr>
                                  <m:t>/</m:t>
                                </m:r>
                                <m:r>
                                  <m:t>4</m:t>
                                </m:r>
                              </m:sup>
                            </m:sSup>
                            <m:r>
                              <m:rPr>
                                <m:sty m:val="p"/>
                              </m:rPr>
                              <m:t>,</m:t>
                            </m:r>
                          </m:e>
                        </m:mr>
                        <m:mr>
                          <m:e>
                            <m:r>
                              <m:rPr>
                                <m:sty m:val="p"/>
                              </m:rPr>
                              <m:t>ℓ</m:t>
                            </m:r>
                          </m:e>
                          <m:e>
                            <m:r>
                              <m:rPr>
                                <m:sty m:val="p"/>
                              </m:rPr>
                              <m:t>∼</m:t>
                            </m:r>
                            <m:r>
                              <m:t>L</m:t>
                            </m:r>
                            <m:sSup>
                              <m:e>
                                <m:d>
                                  <m:dPr>
                                    <m:begChr m:val="("/>
                                    <m:endChr m:val=")"/>
                                    <m:sepChr m:val=""/>
                                    <m:grow/>
                                  </m:dPr>
                                  <m:e>
                                    <m:r>
                                      <m:t>λ</m:t>
                                    </m:r>
                                    <m:r>
                                      <m:rPr>
                                        <m:sty m:val="p"/>
                                      </m:rPr>
                                      <m:t>/</m:t>
                                    </m:r>
                                    <m:r>
                                      <m:t>L</m:t>
                                    </m:r>
                                  </m:e>
                                </m:d>
                              </m:e>
                              <m:sup>
                                <m:r>
                                  <m:t>1</m:t>
                                </m:r>
                                <m:r>
                                  <m:rPr>
                                    <m:sty m:val="p"/>
                                  </m:rPr>
                                  <m:t>/</m:t>
                                </m:r>
                                <m:r>
                                  <m:t>2</m:t>
                                </m:r>
                              </m:sup>
                            </m:sSup>
                            <m:r>
                              <m:rPr>
                                <m:sty m:val="p"/>
                              </m:rPr>
                              <m:t>,</m:t>
                            </m:r>
                          </m:e>
                        </m:mr>
                        <m:mr>
                          <m:e>
                            <m:sSub>
                              <m:e>
                                <m:r>
                                  <m:t>b</m:t>
                                </m:r>
                              </m:e>
                              <m:sub>
                                <m:r>
                                  <m:t>λ</m:t>
                                </m:r>
                              </m:sub>
                            </m:sSub>
                          </m:e>
                          <m:e>
                            <m:r>
                              <m:rPr>
                                <m:sty m:val="p"/>
                              </m:rPr>
                              <m:t>∼</m:t>
                            </m:r>
                            <m:sSub>
                              <m:e>
                                <m:r>
                                  <m:t>B</m:t>
                                </m:r>
                              </m:e>
                              <m:sub>
                                <m:r>
                                  <m:t>0</m:t>
                                </m:r>
                              </m:sub>
                            </m:sSub>
                            <m:sSup>
                              <m:e>
                                <m:d>
                                  <m:dPr>
                                    <m:begChr m:val="("/>
                                    <m:endChr m:val=")"/>
                                    <m:sepChr m:val=""/>
                                    <m:grow/>
                                  </m:dPr>
                                  <m:e>
                                    <m:r>
                                      <m:t>λ</m:t>
                                    </m:r>
                                    <m:r>
                                      <m:rPr>
                                        <m:sty m:val="p"/>
                                      </m:rPr>
                                      <m:t>/</m:t>
                                    </m:r>
                                    <m:r>
                                      <m:t>L</m:t>
                                    </m:r>
                                  </m:e>
                                </m:d>
                              </m:e>
                              <m:sup>
                                <m:r>
                                  <m:t>1</m:t>
                                </m:r>
                                <m:r>
                                  <m:rPr>
                                    <m:sty m:val="p"/>
                                  </m:rPr>
                                  <m:t>/</m:t>
                                </m:r>
                                <m:r>
                                  <m:t>4</m:t>
                                </m:r>
                              </m:sup>
                            </m:sSup>
                            <m:r>
                              <m:rPr>
                                <m:sty m:val="p"/>
                              </m:rPr>
                              <m:t>,</m:t>
                            </m:r>
                          </m:e>
                        </m:mr>
                        <m:mr>
                          <m:e>
                            <m:sSub>
                              <m:e>
                                <m:r>
                                  <m:t>v</m:t>
                                </m:r>
                              </m:e>
                              <m:sub>
                                <m:r>
                                  <m:t>λ</m:t>
                                </m:r>
                              </m:sub>
                            </m:sSub>
                          </m:e>
                          <m:e>
                            <m:r>
                              <m:rPr>
                                <m:sty m:val="p"/>
                              </m:rPr>
                              <m:t>∼</m:t>
                            </m:r>
                            <m:sSub>
                              <m:e>
                                <m:r>
                                  <m:t>V</m:t>
                                </m:r>
                              </m:e>
                              <m:sub>
                                <m:r>
                                  <m:t>0</m:t>
                                </m:r>
                              </m:sub>
                            </m:sSub>
                            <m:sSup>
                              <m:e>
                                <m:d>
                                  <m:dPr>
                                    <m:begChr m:val="("/>
                                    <m:endChr m:val=")"/>
                                    <m:sepChr m:val=""/>
                                    <m:grow/>
                                  </m:dPr>
                                  <m:e>
                                    <m:r>
                                      <m:t>λ</m:t>
                                    </m:r>
                                    <m:r>
                                      <m:rPr>
                                        <m:sty m:val="p"/>
                                      </m:rPr>
                                      <m:t>/</m:t>
                                    </m:r>
                                    <m:r>
                                      <m:t>L</m:t>
                                    </m:r>
                                  </m:e>
                                </m:d>
                              </m:e>
                              <m:sup>
                                <m:r>
                                  <m:t>1</m:t>
                                </m:r>
                                <m:r>
                                  <m:rPr>
                                    <m:sty m:val="p"/>
                                  </m:rPr>
                                  <m:t>/</m:t>
                                </m:r>
                                <m:r>
                                  <m:t>4</m:t>
                                </m:r>
                              </m:sup>
                            </m:sSup>
                            <m:r>
                              <m:rPr>
                                <m:sty m:val="p"/>
                              </m:rPr>
                              <m:t>,</m:t>
                            </m:r>
                          </m:e>
                        </m:mr>
                        <m:mr>
                          <m:e>
                            <m:r>
                              <m:t>τ</m:t>
                            </m:r>
                          </m:e>
                          <m:e>
                            <m:r>
                              <m:rPr>
                                <m:sty m:val="p"/>
                              </m:rPr>
                              <m:t>∼</m:t>
                            </m:r>
                            <m:r>
                              <m:rPr>
                                <m:sty m:val="p"/>
                              </m:rPr>
                              <m:t>ℓ</m:t>
                            </m:r>
                            <m:r>
                              <m:rPr>
                                <m:sty m:val="p"/>
                              </m:rPr>
                              <m:t>/</m:t>
                            </m:r>
                            <m:sSub>
                              <m:e>
                                <m:r>
                                  <m:t>V</m:t>
                                </m:r>
                              </m:e>
                              <m:sub>
                                <m:r>
                                  <m:t>A</m:t>
                                </m:r>
                                <m:r>
                                  <m:rPr>
                                    <m:sty m:val="p"/>
                                  </m:rPr>
                                  <m:t>,</m:t>
                                </m:r>
                                <m:r>
                                  <m:t>0</m:t>
                                </m:r>
                              </m:sub>
                            </m:sSub>
                            <m:r>
                              <m:rPr>
                                <m:sty m:val="p"/>
                              </m:rPr>
                              <m:t>∼</m:t>
                            </m:r>
                            <m:sSup>
                              <m:e>
                                <m:r>
                                  <m:t>λ</m:t>
                                </m:r>
                              </m:e>
                              <m:sup>
                                <m:r>
                                  <m:t>1</m:t>
                                </m:r>
                                <m:r>
                                  <m:rPr>
                                    <m:sty m:val="p"/>
                                  </m:rPr>
                                  <m:t>/</m:t>
                                </m:r>
                                <m:r>
                                  <m:t>2</m:t>
                                </m:r>
                              </m:sup>
                            </m:sSup>
                            <m:sSup>
                              <m:e>
                                <m:r>
                                  <m:t>L</m:t>
                                </m:r>
                              </m:e>
                              <m:sup>
                                <m:r>
                                  <m:t>1</m:t>
                                </m:r>
                                <m:r>
                                  <m:rPr>
                                    <m:sty m:val="p"/>
                                  </m:rPr>
                                  <m:t>/</m:t>
                                </m:r>
                                <m:r>
                                  <m:t>2</m:t>
                                </m:r>
                              </m:sup>
                            </m:sSup>
                            <m:r>
                              <m:rPr>
                                <m:sty m:val="p"/>
                              </m:rPr>
                              <m:t>/</m:t>
                            </m:r>
                            <m:sSub>
                              <m:e>
                                <m:r>
                                  <m:t>V</m:t>
                                </m:r>
                              </m:e>
                              <m:sub>
                                <m:r>
                                  <m:t>A</m:t>
                                </m:r>
                                <m:r>
                                  <m:rPr>
                                    <m:sty m:val="p"/>
                                  </m:rPr>
                                  <m:t>,</m:t>
                                </m:r>
                                <m:r>
                                  <m:t>0</m:t>
                                </m:r>
                              </m:sub>
                            </m:sSub>
                            <m:r>
                              <m:rPr>
                                <m:sty m:val="p"/>
                              </m:rPr>
                              <m:t>,</m:t>
                            </m:r>
                          </m:e>
                        </m:mr>
                        <m:mr>
                          <m:e>
                            <m:sSub>
                              <m:e>
                                <m:r>
                                  <m:t>V</m:t>
                                </m:r>
                              </m:e>
                              <m:sub>
                                <m:r>
                                  <m:t>A</m:t>
                                </m:r>
                                <m:r>
                                  <m:rPr>
                                    <m:sty m:val="p"/>
                                  </m:rPr>
                                  <m:t>,</m:t>
                                </m:r>
                                <m:r>
                                  <m:t>λ</m:t>
                                </m:r>
                              </m:sub>
                            </m:sSub>
                          </m:e>
                          <m:e>
                            <m:r>
                              <m:rPr>
                                <m:sty m:val="p"/>
                              </m:rPr>
                              <m:t>∼</m:t>
                            </m:r>
                            <m:sSub>
                              <m:e>
                                <m:r>
                                  <m:t>V</m:t>
                                </m:r>
                              </m:e>
                              <m:sub>
                                <m:r>
                                  <m:t>A</m:t>
                                </m:r>
                                <m:r>
                                  <m:rPr>
                                    <m:sty m:val="p"/>
                                  </m:rPr>
                                  <m:t>,</m:t>
                                </m:r>
                                <m:r>
                                  <m:t>0</m:t>
                                </m:r>
                              </m:sub>
                            </m:sSub>
                            <m:sSup>
                              <m:e>
                                <m:d>
                                  <m:dPr>
                                    <m:begChr m:val="("/>
                                    <m:endChr m:val=")"/>
                                    <m:sepChr m:val=""/>
                                    <m:grow/>
                                  </m:dPr>
                                  <m:e>
                                    <m:r>
                                      <m:t>λ</m:t>
                                    </m:r>
                                    <m:r>
                                      <m:rPr>
                                        <m:sty m:val="p"/>
                                      </m:rPr>
                                      <m:t>/</m:t>
                                    </m:r>
                                    <m:r>
                                      <m:t>L</m:t>
                                    </m:r>
                                  </m:e>
                                </m:d>
                              </m:e>
                              <m:sup>
                                <m:r>
                                  <m:t>1</m:t>
                                </m:r>
                                <m:r>
                                  <m:rPr>
                                    <m:sty m:val="p"/>
                                  </m:rPr>
                                  <m:t>/</m:t>
                                </m:r>
                                <m:r>
                                  <m:t>4</m:t>
                                </m:r>
                              </m:sup>
                            </m:sSup>
                            <m:r>
                              <m:rPr>
                                <m:sty m:val="p"/>
                              </m:rPr>
                              <m:t>,</m:t>
                            </m:r>
                          </m:e>
                        </m:mr>
                      </m:m>
                    </m:oMath>
                  </m:oMathPara>
                </a14:m>
              </a:p>
              <a:p>
                <a:pPr lvl="0" indent="0" marL="0">
                  <a:buNone/>
                </a:pPr>
                <a:r>
                  <a:rPr/>
                  <a:t>Aspect ratio of an eddy in the perpendicular direction increases as </a:t>
                </a:r>
                <a14:m>
                  <m:oMath xmlns:m="http://schemas.openxmlformats.org/officeDocument/2006/math">
                    <m:r>
                      <m:t>λ</m:t>
                    </m:r>
                    <m:r>
                      <m:rPr>
                        <m:sty m:val="p"/>
                      </m:rPr>
                      <m:t>→</m:t>
                    </m:r>
                    <m:r>
                      <m:t>0</m:t>
                    </m:r>
                  </m:oMath>
                </a14:m>
                <a:r>
                  <a:rPr/>
                  <a:t>.</a:t>
                </a:r>
              </a:p>
              <a:p>
                <a:pPr lvl="0" indent="0" marL="0">
                  <a:buNone/>
                </a:pPr>
                <a14:m>
                  <m:oMathPara xmlns:m="http://schemas.openxmlformats.org/officeDocument/2006/math">
                    <m:oMathParaPr>
                      <m:jc m:val="center"/>
                    </m:oMathParaPr>
                    <m:oMath>
                      <m:r>
                        <m:t>ξ</m:t>
                      </m:r>
                      <m:r>
                        <m:rPr>
                          <m:sty m:val="p"/>
                        </m:rPr>
                        <m:t>/</m:t>
                      </m:r>
                      <m:r>
                        <m:t>λ</m:t>
                      </m:r>
                      <m:r>
                        <m:rPr>
                          <m:sty m:val="p"/>
                        </m:rPr>
                        <m:t>∼</m:t>
                      </m:r>
                      <m:sSup>
                        <m:e>
                          <m:d>
                            <m:dPr>
                              <m:begChr m:val="("/>
                              <m:endChr m:val=")"/>
                              <m:sepChr m:val=""/>
                              <m:grow/>
                            </m:dPr>
                            <m:e>
                              <m:r>
                                <m:t>L</m:t>
                              </m:r>
                              <m:r>
                                <m:rPr>
                                  <m:sty m:val="p"/>
                                </m:rPr>
                                <m:t>/</m:t>
                              </m:r>
                              <m:r>
                                <m:t>λ</m:t>
                              </m:r>
                            </m:e>
                          </m:d>
                        </m:e>
                        <m:sup>
                          <m:r>
                            <m:t>1</m:t>
                          </m:r>
                          <m:r>
                            <m:rPr>
                              <m:sty m:val="p"/>
                            </m:rPr>
                            <m:t>/</m:t>
                          </m:r>
                          <m:r>
                            <m:t>4</m:t>
                          </m:r>
                        </m:sup>
                      </m:sSup>
                    </m:oMath>
                  </m:oMathPara>
                </a14:m>
              </a:p>
              <a:p>
                <a:pPr lvl="0" indent="0" marL="0">
                  <a:buNone/>
                </a:pPr>
                <a:r>
                  <a:rPr/>
                  <a:t>In the perpendicular plane, eddies become ever more elongated current sheets as λ gets smaller.</a:t>
                </a:r>
              </a:p>
              <a:p>
                <a:pPr lvl="0" indent="0" marL="1270000">
                  <a:buNone/>
                </a:pPr>
                <a:r>
                  <a:rPr sz="2000"/>
                  <a:t>Turbulent motions generate sheared magnetic structures where magnetic reconnection sets in, which, in turn, modifies turbulent fluctuations at the corresponding scales. A particularly interesting feature of 3D anisotropic eddies is that they can be thought of as current sheets of thickness λ and length ξ in the field-perpendicular plane (with ξ ≫ λ)… The anisotropic, current-sheet-like eddies become the sites of magnetic reconnection before the formal Kolmogorov dissipation scale is reached.</a:t>
                </a:r>
              </a:p>
              <a:p>
                <a:pPr lvl="0" indent="0" marL="0">
                  <a:buNone/>
                </a:pPr>
                <a:r>
                  <a:rPr b="1"/>
                  <a:t>At what scale (i.e., aspect ratio) does reconnection of these current sheets (eddies) become an important effect?</a:t>
                </a:r>
              </a:p>
              <a:p>
                <a:pPr lvl="0" indent="0" marL="0">
                  <a:buNone/>
                </a:pPr>
                <a:r>
                  <a:rPr b="1"/>
                  <a:t>What would be the rate of a linear tearing instability triggered by its magnetic profile?</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Tearing instability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i="1"/>
                  <a:t>Critical scale</a:t>
                </a:r>
                <a:r>
                  <a:rPr/>
                  <a:t> </a:t>
                </a:r>
                <a14:m>
                  <m:oMath xmlns:m="http://schemas.openxmlformats.org/officeDocument/2006/math">
                    <m:sSub>
                      <m:e>
                        <m:r>
                          <m:t>λ</m:t>
                        </m:r>
                      </m:e>
                      <m:sub>
                        <m:r>
                          <m:t>c</m:t>
                        </m:r>
                        <m:r>
                          <m:t>r</m:t>
                        </m:r>
                      </m:sub>
                    </m:sSub>
                  </m:oMath>
                </a14:m>
                <a:r>
                  <a:rPr/>
                  <a:t> at which the growth rate </a:t>
                </a:r>
                <a14:m>
                  <m:oMath xmlns:m="http://schemas.openxmlformats.org/officeDocument/2006/math">
                    <m:r>
                      <m:t>γ</m:t>
                    </m:r>
                  </m:oMath>
                </a14:m>
                <a:r>
                  <a:rPr/>
                  <a:t> of that mode matches the eddy turn over time at that scale.</a:t>
                </a:r>
              </a:p>
              <a:p>
                <a:pPr lvl="0" indent="0" marL="0">
                  <a:buNone/>
                </a:pPr>
                <a:r>
                  <a:rPr/>
                  <a:t>Two well-known regimes:</a:t>
                </a:r>
              </a:p>
              <a:p>
                <a:pPr lvl="0"/>
                <a:r>
                  <a:rPr/>
                  <a:t>FKR (small tearing mode instability parameter, </a:t>
                </a:r>
                <a14:m>
                  <m:oMath xmlns:m="http://schemas.openxmlformats.org/officeDocument/2006/math">
                    <m:sSup>
                      <m:e>
                        <m:r>
                          <m:t>Δ</m:t>
                        </m:r>
                      </m:e>
                      <m:sup>
                        <m:r>
                          <m:rPr>
                            <m:sty m:val="p"/>
                          </m:rPr>
                          <m:t>′</m:t>
                        </m:r>
                      </m:sup>
                    </m:sSup>
                  </m:oMath>
                </a14:m>
                <a:r>
                  <a:rPr/>
                  <a:t> )</a:t>
                </a:r>
              </a:p>
              <a:p>
                <a:pPr lvl="0"/>
                <a:r>
                  <a:rPr/>
                  <a:t>Coppi (large </a:t>
                </a:r>
                <a14:m>
                  <m:oMath xmlns:m="http://schemas.openxmlformats.org/officeDocument/2006/math">
                    <m:sSup>
                      <m:e>
                        <m:r>
                          <m:t>Δ</m:t>
                        </m:r>
                      </m:e>
                      <m:sup>
                        <m:r>
                          <m:rPr>
                            <m:sty m:val="p"/>
                          </m:rPr>
                          <m:t>′</m:t>
                        </m:r>
                      </m:sup>
                    </m:sSup>
                  </m:oMath>
                </a14:m>
                <a:r>
                  <a:rPr/>
                  <a:t> )</a:t>
                </a:r>
              </a:p>
              <a:p>
                <a:pPr lvl="0" indent="0" marL="0">
                  <a:buNone/>
                </a:pPr>
                <a:r>
                  <a:rPr/>
                  <a:t>The </a:t>
                </a:r>
                <a14:m>
                  <m:oMath xmlns:m="http://schemas.openxmlformats.org/officeDocument/2006/math">
                    <m:r>
                      <m:t>N</m:t>
                    </m:r>
                    <m:r>
                      <m:rPr>
                        <m:sty m:val="p"/>
                      </m:rPr>
                      <m:t>=</m:t>
                    </m:r>
                    <m:r>
                      <m:t>1</m:t>
                    </m:r>
                  </m:oMath>
                </a14:m>
                <a:r>
                  <a:rPr/>
                  <a:t> mode, related to the tearing perturbation wavenumber through </a:t>
                </a:r>
                <a14:m>
                  <m:oMath xmlns:m="http://schemas.openxmlformats.org/officeDocument/2006/math">
                    <m:r>
                      <m:t>k</m:t>
                    </m:r>
                    <m:r>
                      <m:rPr>
                        <m:sty m:val="p"/>
                      </m:rPr>
                      <m:t>/</m:t>
                    </m:r>
                    <m:r>
                      <m:t>2</m:t>
                    </m:r>
                    <m:r>
                      <m:t>π</m:t>
                    </m:r>
                    <m:r>
                      <m:rPr>
                        <m:sty m:val="p"/>
                      </m:rPr>
                      <m:t>=</m:t>
                    </m:r>
                    <m:r>
                      <m:t>N</m:t>
                    </m:r>
                    <m:r>
                      <m:rPr>
                        <m:sty m:val="p"/>
                      </m:rPr>
                      <m:t>/</m:t>
                    </m:r>
                    <m:r>
                      <m:t>ξ</m:t>
                    </m:r>
                  </m:oMath>
                </a14:m>
                <a:r>
                  <a:rPr/>
                  <a:t>, is the most unstable mode until it transitions into the Coppi regime. This happens at the scale that satisfies</a:t>
                </a:r>
              </a:p>
              <a:p>
                <a:pPr lvl="0" indent="0" marL="0">
                  <a:buNone/>
                </a:pPr>
                <a14:m>
                  <m:oMathPara xmlns:m="http://schemas.openxmlformats.org/officeDocument/2006/math">
                    <m:oMathParaPr>
                      <m:jc m:val="center"/>
                    </m:oMathParaPr>
                    <m:oMath>
                      <m:d>
                        <m:dPr>
                          <m:begChr m:val="("/>
                          <m:endChr m:val=")"/>
                          <m:sepChr m:val=""/>
                          <m:grow/>
                        </m:dPr>
                        <m:e>
                          <m:r>
                            <m:t>ξ</m:t>
                          </m:r>
                          <m:r>
                            <m:rPr>
                              <m:sty m:val="p"/>
                            </m:rPr>
                            <m:t>/</m:t>
                          </m:r>
                          <m:r>
                            <m:t>λ</m:t>
                          </m:r>
                        </m:e>
                      </m:d>
                      <m:sSubSup>
                        <m:e>
                          <m:r>
                            <m:t>S</m:t>
                          </m:r>
                        </m:e>
                        <m:sub>
                          <m:r>
                            <m:t>λ</m:t>
                          </m:r>
                        </m:sub>
                        <m:sup>
                          <m:r>
                            <m:rPr>
                              <m:sty m:val="p"/>
                            </m:rPr>
                            <m:t>−</m:t>
                          </m:r>
                          <m:r>
                            <m:t>1</m:t>
                          </m:r>
                          <m:r>
                            <m:rPr>
                              <m:sty m:val="p"/>
                            </m:rPr>
                            <m:t>/</m:t>
                          </m:r>
                          <m:r>
                            <m:t>4</m:t>
                          </m:r>
                        </m:sup>
                      </m:sSubSup>
                      <m:r>
                        <m:rPr>
                          <m:sty m:val="p"/>
                        </m:rPr>
                        <m:t>∼</m:t>
                      </m:r>
                      <m:r>
                        <m:t>1</m:t>
                      </m:r>
                    </m:oMath>
                  </m:oMathPara>
                </a14:m>
              </a:p>
              <a:p>
                <a:pPr lvl="0" indent="0" marL="0">
                  <a:buNone/>
                </a:pPr>
                <a:r>
                  <a:rPr/>
                  <a:t>yielding the transition scale for the </a:t>
                </a:r>
                <a14:m>
                  <m:oMath xmlns:m="http://schemas.openxmlformats.org/officeDocument/2006/math">
                    <m:r>
                      <m:t>N</m:t>
                    </m:r>
                    <m:r>
                      <m:rPr>
                        <m:sty m:val="p"/>
                      </m:rPr>
                      <m:t>=</m:t>
                    </m:r>
                    <m:r>
                      <m:t>1</m:t>
                    </m:r>
                  </m:oMath>
                </a14:m>
                <a:r>
                  <a:rPr/>
                  <a:t> mode</a:t>
                </a:r>
              </a:p>
              <a:p>
                <a:pPr lvl="0" indent="0" marL="0">
                  <a:buNone/>
                </a:pPr>
                <a14:m>
                  <m:oMathPara xmlns:m="http://schemas.openxmlformats.org/officeDocument/2006/math">
                    <m:oMathParaPr>
                      <m:jc m:val="center"/>
                    </m:oMathParaPr>
                    <m:oMath>
                      <m:sSub>
                        <m:e>
                          <m:r>
                            <m:t>λ</m:t>
                          </m:r>
                        </m:e>
                        <m:sub>
                          <m:r>
                            <m:t>t</m:t>
                          </m:r>
                          <m:r>
                            <m:t>r</m:t>
                          </m:r>
                          <m:r>
                            <m:rPr>
                              <m:sty m:val="p"/>
                            </m:rPr>
                            <m:t>,</m:t>
                          </m:r>
                          <m:r>
                            <m:t>1</m:t>
                          </m:r>
                        </m:sub>
                      </m:sSub>
                      <m:r>
                        <m:rPr>
                          <m:sty m:val="p"/>
                        </m:rPr>
                        <m:t>/</m:t>
                      </m:r>
                      <m:r>
                        <m:t>L</m:t>
                      </m:r>
                      <m:r>
                        <m:rPr>
                          <m:sty m:val="p"/>
                        </m:rPr>
                        <m:t>∼</m:t>
                      </m:r>
                      <m:sSubSup>
                        <m:e>
                          <m:r>
                            <m:t>S</m:t>
                          </m:r>
                        </m:e>
                        <m:sub>
                          <m:r>
                            <m:t>L</m:t>
                          </m:r>
                        </m:sub>
                        <m:sup>
                          <m:r>
                            <m:rPr>
                              <m:sty m:val="p"/>
                            </m:rPr>
                            <m:t>−</m:t>
                          </m:r>
                          <m:r>
                            <m:t>4</m:t>
                          </m:r>
                          <m:r>
                            <m:rPr>
                              <m:sty m:val="p"/>
                            </m:rPr>
                            <m:t>/</m:t>
                          </m:r>
                          <m:r>
                            <m:t>9</m:t>
                          </m:r>
                        </m:sup>
                      </m:sSubSup>
                    </m:oMath>
                  </m:oMathPara>
                </a14:m>
              </a:p>
              <a:p>
                <a:pPr lvl="0" indent="0" marL="0">
                  <a:buNone/>
                </a:pPr>
                <a:r>
                  <a:rPr/>
                  <a:t>In other words, if </a:t>
                </a:r>
                <a14:m>
                  <m:oMath xmlns:m="http://schemas.openxmlformats.org/officeDocument/2006/math">
                    <m:r>
                      <m:t>λ</m:t>
                    </m:r>
                    <m:r>
                      <m:rPr>
                        <m:sty m:val="p"/>
                      </m:rPr>
                      <m:t>&gt;</m:t>
                    </m:r>
                    <m:sSub>
                      <m:e>
                        <m:r>
                          <m:t>λ</m:t>
                        </m:r>
                      </m:e>
                      <m:sub>
                        <m:r>
                          <m:t>t</m:t>
                        </m:r>
                        <m:r>
                          <m:t>r</m:t>
                        </m:r>
                        <m:r>
                          <m:rPr>
                            <m:sty m:val="p"/>
                          </m:rPr>
                          <m:t>,</m:t>
                        </m:r>
                        <m:r>
                          <m:t>1</m:t>
                        </m:r>
                      </m:sub>
                    </m:sSub>
                  </m:oMath>
                </a14:m>
                <a:r>
                  <a:rPr/>
                  <a:t>, the most unstable mode in the current sheet is an FKR mode; if the opposite is true,</a:t>
                </a:r>
              </a:p>
              <a:p>
                <a:pPr lvl="0" indent="0" marL="0">
                  <a:spcBef>
                    <a:spcPts val="3000"/>
                  </a:spcBef>
                  <a:buNone/>
                </a:pPr>
                <a:r>
                  <a:rPr b="1"/>
                  <a:t>FKR regime</a:t>
                </a:r>
              </a:p>
              <a:p>
                <a:pPr lvl="0" indent="0" marL="0">
                  <a:buNone/>
                </a:pPr>
                <a:r>
                  <a:rPr/>
                  <a:t>For the </a:t>
                </a:r>
                <a14:m>
                  <m:oMath xmlns:m="http://schemas.openxmlformats.org/officeDocument/2006/math">
                    <m:r>
                      <m:t>N</m:t>
                    </m:r>
                    <m:r>
                      <m:rPr>
                        <m:sty m:val="p"/>
                      </m:rPr>
                      <m:t>=</m:t>
                    </m:r>
                    <m:r>
                      <m:t>1</m:t>
                    </m:r>
                  </m:oMath>
                </a14:m>
                <a:r>
                  <a:rPr/>
                  <a:t> mode, the growth rate is</a:t>
                </a:r>
              </a:p>
              <a:p>
                <a:pPr lvl="0" indent="0" marL="0">
                  <a:buNone/>
                </a:pPr>
                <a14:m>
                  <m:oMathPara xmlns:m="http://schemas.openxmlformats.org/officeDocument/2006/math">
                    <m:oMathParaPr>
                      <m:jc m:val="center"/>
                    </m:oMathParaPr>
                    <m:oMath>
                      <m:sSubSup>
                        <m:e>
                          <m:r>
                            <m:t>γ</m:t>
                          </m:r>
                        </m:e>
                        <m:sub>
                          <m:r>
                            <m:t>1</m:t>
                          </m:r>
                        </m:sub>
                        <m:sup>
                          <m:r>
                            <m:rPr>
                              <m:sty m:val="p"/>
                            </m:rPr>
                            <m:t>F</m:t>
                          </m:r>
                          <m:r>
                            <m:rPr>
                              <m:sty m:val="p"/>
                            </m:rPr>
                            <m:t>K</m:t>
                          </m:r>
                          <m:r>
                            <m:rPr>
                              <m:sty m:val="p"/>
                            </m:rPr>
                            <m:t>R</m:t>
                          </m:r>
                        </m:sup>
                      </m:sSubSup>
                      <m:r>
                        <m:rPr>
                          <m:sty m:val="p"/>
                        </m:rPr>
                        <m:t>∼</m:t>
                      </m:r>
                      <m:sSup>
                        <m:e>
                          <m:r>
                            <m:t>ξ</m:t>
                          </m:r>
                        </m:e>
                        <m:sup>
                          <m:r>
                            <m:t>2</m:t>
                          </m:r>
                          <m:r>
                            <m:rPr>
                              <m:sty m:val="p"/>
                            </m:rPr>
                            <m:t>/</m:t>
                          </m:r>
                          <m:r>
                            <m:t>5</m:t>
                          </m:r>
                        </m:sup>
                      </m:sSup>
                      <m:sSubSup>
                        <m:e>
                          <m:r>
                            <m:t>V</m:t>
                          </m:r>
                        </m:e>
                        <m:sub>
                          <m:r>
                            <m:t>A</m:t>
                          </m:r>
                          <m:r>
                            <m:rPr>
                              <m:sty m:val="p"/>
                            </m:rPr>
                            <m:t>,</m:t>
                          </m:r>
                          <m:r>
                            <m:t>λ</m:t>
                          </m:r>
                        </m:sub>
                        <m:sup>
                          <m:r>
                            <m:t>2</m:t>
                          </m:r>
                          <m:r>
                            <m:rPr>
                              <m:sty m:val="p"/>
                            </m:rPr>
                            <m:t>/</m:t>
                          </m:r>
                          <m:r>
                            <m:t>5</m:t>
                          </m:r>
                        </m:sup>
                      </m:sSubSup>
                      <m:sSup>
                        <m:e>
                          <m:r>
                            <m:t>λ</m:t>
                          </m:r>
                        </m:e>
                        <m:sup>
                          <m:r>
                            <m:rPr>
                              <m:sty m:val="p"/>
                            </m:rPr>
                            <m:t>−</m:t>
                          </m:r>
                          <m:r>
                            <m:t>2</m:t>
                          </m:r>
                        </m:sup>
                      </m:sSup>
                      <m:sSup>
                        <m:e>
                          <m:r>
                            <m:t>η</m:t>
                          </m:r>
                        </m:e>
                        <m:sup>
                          <m:r>
                            <m:t>3</m:t>
                          </m:r>
                          <m:r>
                            <m:rPr>
                              <m:sty m:val="p"/>
                            </m:rPr>
                            <m:t>/</m:t>
                          </m:r>
                          <m:r>
                            <m:t>5</m:t>
                          </m:r>
                        </m:sup>
                      </m:sSup>
                    </m:oMath>
                  </m:oMathPara>
                </a14:m>
              </a:p>
              <a:p>
                <a:pPr lvl="0" indent="0" marL="0">
                  <a:buNone/>
                </a:pPr>
                <a:r>
                  <a:rPr/>
                  <a:t>The equation </a:t>
                </a:r>
                <a14:m>
                  <m:oMath xmlns:m="http://schemas.openxmlformats.org/officeDocument/2006/math">
                    <m:sSubSup>
                      <m:e>
                        <m:r>
                          <m:t>γ</m:t>
                        </m:r>
                      </m:e>
                      <m:sub>
                        <m:r>
                          <m:t>1</m:t>
                        </m:r>
                      </m:sub>
                      <m:sup>
                        <m:r>
                          <m:rPr>
                            <m:sty m:val="p"/>
                          </m:rPr>
                          <m:t>F</m:t>
                        </m:r>
                        <m:r>
                          <m:rPr>
                            <m:sty m:val="p"/>
                          </m:rPr>
                          <m:t>K</m:t>
                        </m:r>
                        <m:r>
                          <m:rPr>
                            <m:sty m:val="p"/>
                          </m:rPr>
                          <m:t>R</m:t>
                        </m:r>
                      </m:sup>
                    </m:sSubSup>
                    <m:r>
                      <m:t>τ</m:t>
                    </m:r>
                    <m:r>
                      <m:rPr>
                        <m:sty m:val="p"/>
                      </m:rPr>
                      <m:t>∼</m:t>
                    </m:r>
                    <m:r>
                      <m:t>1</m:t>
                    </m:r>
                  </m:oMath>
                </a14:m>
                <a:r>
                  <a:rPr/>
                  <a:t> therefore yields</a:t>
                </a:r>
              </a:p>
              <a:p>
                <a:pPr lvl="0" indent="0" marL="0">
                  <a:buNone/>
                </a:pPr>
                <a14:m>
                  <m:oMathPara xmlns:m="http://schemas.openxmlformats.org/officeDocument/2006/math">
                    <m:oMathParaPr>
                      <m:jc m:val="center"/>
                    </m:oMathParaPr>
                    <m:oMath>
                      <m:sSub>
                        <m:e>
                          <m:r>
                            <m:t>λ</m:t>
                          </m:r>
                        </m:e>
                        <m:sub>
                          <m:r>
                            <m:t>c</m:t>
                          </m:r>
                          <m:r>
                            <m:t>r</m:t>
                          </m:r>
                          <m:r>
                            <m:rPr>
                              <m:sty m:val="p"/>
                            </m:rPr>
                            <m:t>,</m:t>
                          </m:r>
                          <m:r>
                            <m:t>1</m:t>
                          </m:r>
                        </m:sub>
                      </m:sSub>
                      <m:r>
                        <m:rPr>
                          <m:sty m:val="p"/>
                        </m:rPr>
                        <m:t>/</m:t>
                      </m:r>
                      <m:r>
                        <m:t>L</m:t>
                      </m:r>
                      <m:r>
                        <m:rPr>
                          <m:sty m:val="p"/>
                        </m:rPr>
                        <m:t>∼</m:t>
                      </m:r>
                      <m:sSubSup>
                        <m:e>
                          <m:r>
                            <m:t>S</m:t>
                          </m:r>
                        </m:e>
                        <m:sub>
                          <m:r>
                            <m:t>L</m:t>
                          </m:r>
                        </m:sub>
                        <m:sup>
                          <m:r>
                            <m:rPr>
                              <m:sty m:val="p"/>
                            </m:rPr>
                            <m:t>−</m:t>
                          </m:r>
                          <m:r>
                            <m:t>6</m:t>
                          </m:r>
                          <m:r>
                            <m:rPr>
                              <m:sty m:val="p"/>
                            </m:rPr>
                            <m:t>/</m:t>
                          </m:r>
                          <m:r>
                            <m:t>11</m:t>
                          </m:r>
                        </m:sup>
                      </m:sSubSup>
                    </m:oMath>
                  </m:oMathPara>
                </a14:m>
              </a:p>
              <a:p>
                <a:pPr lvl="0" indent="0" marL="0">
                  <a:buNone/>
                </a:pPr>
                <a:r>
                  <a:rPr/>
                  <a:t>We see that </a:t>
                </a:r>
                <a14:m>
                  <m:oMath xmlns:m="http://schemas.openxmlformats.org/officeDocument/2006/math">
                    <m:sSub>
                      <m:e>
                        <m:r>
                          <m:t>λ</m:t>
                        </m:r>
                      </m:e>
                      <m:sub>
                        <m:r>
                          <m:t>c</m:t>
                        </m:r>
                        <m:r>
                          <m:t>r</m:t>
                        </m:r>
                        <m:r>
                          <m:rPr>
                            <m:sty m:val="p"/>
                          </m:rPr>
                          <m:t>,</m:t>
                        </m:r>
                        <m:r>
                          <m:t>1</m:t>
                        </m:r>
                      </m:sub>
                    </m:sSub>
                    <m:r>
                      <m:rPr>
                        <m:sty m:val="p"/>
                      </m:rPr>
                      <m:t>&lt;</m:t>
                    </m:r>
                    <m:sSub>
                      <m:e>
                        <m:r>
                          <m:t>λ</m:t>
                        </m:r>
                      </m:e>
                      <m:sub>
                        <m:r>
                          <m:t>t</m:t>
                        </m:r>
                        <m:r>
                          <m:t>r</m:t>
                        </m:r>
                        <m:r>
                          <m:rPr>
                            <m:sty m:val="p"/>
                          </m:rPr>
                          <m:t>,</m:t>
                        </m:r>
                        <m:r>
                          <m:t>1</m:t>
                        </m:r>
                      </m:sub>
                    </m:sSub>
                  </m:oMath>
                </a14:m>
                <a:r>
                  <a:rPr/>
                  <a:t>, implying that </a:t>
                </a:r>
                <a:r>
                  <a:rPr i="1"/>
                  <a:t>the modes that will become critical are not FKR modes</a:t>
                </a:r>
                <a:r>
                  <a:rPr/>
                  <a:t>, but rather Coppi modes.</a:t>
                </a:r>
              </a:p>
              <a:p>
                <a:pPr lvl="0" indent="0" marL="0">
                  <a:spcBef>
                    <a:spcPts val="3000"/>
                  </a:spcBef>
                  <a:buNone/>
                </a:pPr>
                <a:r>
                  <a:rPr b="1"/>
                  <a:t>Coppi regime</a:t>
                </a:r>
              </a:p>
              <a:p>
                <a:pPr lvl="0" indent="0" marL="0">
                  <a:buNone/>
                </a:pPr>
                <a:r>
                  <a:rPr/>
                  <a:t>The largest growth rate is</a:t>
                </a:r>
              </a:p>
              <a:p>
                <a:pPr lvl="0" indent="0" marL="0">
                  <a:buNone/>
                </a:pPr>
                <a14:m>
                  <m:oMathPara xmlns:m="http://schemas.openxmlformats.org/officeDocument/2006/math">
                    <m:oMathParaPr>
                      <m:jc m:val="center"/>
                    </m:oMathParaPr>
                    <m:oMath>
                      <m:sSubSup>
                        <m:e>
                          <m:r>
                            <m:t>γ</m:t>
                          </m:r>
                        </m:e>
                        <m:sub>
                          <m:r>
                            <m:rPr>
                              <m:sty m:val="p"/>
                            </m:rPr>
                            <m:t>max</m:t>
                          </m:r>
                        </m:sub>
                        <m:sup>
                          <m:r>
                            <m:rPr>
                              <m:sty m:val="p"/>
                            </m:rPr>
                            <m:t>C</m:t>
                          </m:r>
                          <m:r>
                            <m:rPr>
                              <m:sty m:val="p"/>
                            </m:rPr>
                            <m:t>o</m:t>
                          </m:r>
                          <m:r>
                            <m:rPr>
                              <m:sty m:val="p"/>
                            </m:rPr>
                            <m:t>p</m:t>
                          </m:r>
                          <m:r>
                            <m:rPr>
                              <m:sty m:val="p"/>
                            </m:rPr>
                            <m:t>p</m:t>
                          </m:r>
                          <m:r>
                            <m:rPr>
                              <m:sty m:val="p"/>
                            </m:rPr>
                            <m:t>i</m:t>
                          </m:r>
                        </m:sup>
                      </m:sSubSup>
                      <m:r>
                        <m:rPr>
                          <m:sty m:val="p"/>
                        </m:rPr>
                        <m:t>∼</m:t>
                      </m:r>
                      <m:sSubSup>
                        <m:e>
                          <m:r>
                            <m:t>τ</m:t>
                          </m:r>
                        </m:e>
                        <m:sub>
                          <m:r>
                            <m:t>A</m:t>
                          </m:r>
                          <m:r>
                            <m:rPr>
                              <m:sty m:val="p"/>
                            </m:rPr>
                            <m:t>,</m:t>
                          </m:r>
                          <m:r>
                            <m:t>λ</m:t>
                          </m:r>
                        </m:sub>
                        <m:sup>
                          <m:r>
                            <m:rPr>
                              <m:sty m:val="p"/>
                            </m:rPr>
                            <m:t>−</m:t>
                          </m:r>
                          <m:r>
                            <m:t>1</m:t>
                          </m:r>
                        </m:sup>
                      </m:sSubSup>
                      <m:sSubSup>
                        <m:e>
                          <m:r>
                            <m:t>S</m:t>
                          </m:r>
                        </m:e>
                        <m:sub>
                          <m:r>
                            <m:t>λ</m:t>
                          </m:r>
                        </m:sub>
                        <m:sup>
                          <m:r>
                            <m:rPr>
                              <m:sty m:val="p"/>
                            </m:rPr>
                            <m:t>−</m:t>
                          </m:r>
                          <m:r>
                            <m:t>1</m:t>
                          </m:r>
                          <m:r>
                            <m:rPr>
                              <m:sty m:val="p"/>
                            </m:rPr>
                            <m:t>/</m:t>
                          </m:r>
                          <m:r>
                            <m:t>2</m:t>
                          </m:r>
                        </m:sup>
                      </m:sSubSup>
                    </m:oMath>
                  </m:oMathPara>
                </a14:m>
              </a:p>
              <a:p>
                <a:pPr lvl="0" indent="0" marL="0">
                  <a:buNone/>
                </a:pPr>
                <a:r>
                  <a:rPr/>
                  <a:t>where </a:t>
                </a:r>
                <a14:m>
                  <m:oMath xmlns:m="http://schemas.openxmlformats.org/officeDocument/2006/math">
                    <m:sSub>
                      <m:e>
                        <m:r>
                          <m:t>τ</m:t>
                        </m:r>
                      </m:e>
                      <m:sub>
                        <m:r>
                          <m:t>A</m:t>
                        </m:r>
                        <m:r>
                          <m:rPr>
                            <m:sty m:val="p"/>
                          </m:rPr>
                          <m:t>,</m:t>
                        </m:r>
                        <m:r>
                          <m:t>λ</m:t>
                        </m:r>
                      </m:sub>
                    </m:sSub>
                    <m:r>
                      <m:rPr>
                        <m:sty m:val="p"/>
                      </m:rPr>
                      <m:t>≡</m:t>
                    </m:r>
                    <m:r>
                      <m:t>λ</m:t>
                    </m:r>
                    <m:r>
                      <m:rPr>
                        <m:sty m:val="p"/>
                      </m:rPr>
                      <m:t>/</m:t>
                    </m:r>
                    <m:sSub>
                      <m:e>
                        <m:r>
                          <m:t>V</m:t>
                        </m:r>
                      </m:e>
                      <m:sub>
                        <m:r>
                          <m:t>A</m:t>
                        </m:r>
                        <m:r>
                          <m:rPr>
                            <m:sty m:val="p"/>
                          </m:rPr>
                          <m:t>,</m:t>
                        </m:r>
                        <m:r>
                          <m:t>λ</m:t>
                        </m:r>
                      </m:sub>
                    </m:sSub>
                  </m:oMath>
                </a14:m>
                <a:r>
                  <a:rPr/>
                  <a:t>, corresponding to a mode number </a:t>
                </a:r>
                <a14:m>
                  <m:oMath xmlns:m="http://schemas.openxmlformats.org/officeDocument/2006/math">
                    <m:sSubSup>
                      <m:e>
                        <m:r>
                          <m:t>N</m:t>
                        </m:r>
                      </m:e>
                      <m:sub>
                        <m:r>
                          <m:rPr>
                            <m:nor/>
                            <m:sty m:val="p"/>
                          </m:rPr>
                          <m:t>max </m:t>
                        </m:r>
                      </m:sub>
                      <m:sup>
                        <m:r>
                          <m:rPr>
                            <m:nor/>
                            <m:sty m:val="p"/>
                          </m:rPr>
                          <m:t>Coppi </m:t>
                        </m:r>
                      </m:sup>
                    </m:sSubSup>
                    <m:r>
                      <m:rPr>
                        <m:sty m:val="p"/>
                      </m:rPr>
                      <m:t>∼</m:t>
                    </m:r>
                    <m:r>
                      <m:t>ξ</m:t>
                    </m:r>
                    <m:r>
                      <m:rPr>
                        <m:sty m:val="p"/>
                      </m:rPr>
                      <m:t>/</m:t>
                    </m:r>
                    <m:r>
                      <m:t>λ</m:t>
                    </m:r>
                    <m:sSubSup>
                      <m:e>
                        <m:r>
                          <m:t>S</m:t>
                        </m:r>
                      </m:e>
                      <m:sub>
                        <m:r>
                          <m:t>λ</m:t>
                        </m:r>
                      </m:sub>
                      <m:sup>
                        <m:r>
                          <m:rPr>
                            <m:sty m:val="p"/>
                          </m:rPr>
                          <m:t>−</m:t>
                        </m:r>
                        <m:r>
                          <m:t>1</m:t>
                        </m:r>
                        <m:r>
                          <m:rPr>
                            <m:sty m:val="p"/>
                          </m:rPr>
                          <m:t>/</m:t>
                        </m:r>
                        <m:r>
                          <m:t>4</m:t>
                        </m:r>
                      </m:sup>
                    </m:sSubSup>
                  </m:oMath>
                </a14:m>
                <a:r>
                  <a:rPr/>
                  <a:t>.</a:t>
                </a:r>
              </a:p>
              <a:p>
                <a:pPr lvl="0" indent="0" marL="0">
                  <a:buNone/>
                </a:pPr>
                <a:r>
                  <a:rPr/>
                  <a:t>The criticality condition now yields</a:t>
                </a:r>
              </a:p>
              <a:p>
                <a:pPr lvl="0" indent="0" marL="0">
                  <a:buNone/>
                </a:pPr>
                <a14:m>
                  <m:oMathPara xmlns:m="http://schemas.openxmlformats.org/officeDocument/2006/math">
                    <m:oMathParaPr>
                      <m:jc m:val="center"/>
                    </m:oMathParaPr>
                    <m:oMath>
                      <m:sSubSup>
                        <m:e>
                          <m:r>
                            <m:t>λ</m:t>
                          </m:r>
                        </m:e>
                        <m:sub>
                          <m:r>
                            <m:t>c</m:t>
                          </m:r>
                          <m:r>
                            <m:t>r</m:t>
                          </m:r>
                        </m:sub>
                        <m:sup>
                          <m:r>
                            <m:rPr>
                              <m:sty m:val="p"/>
                            </m:rPr>
                            <m:t>C</m:t>
                          </m:r>
                          <m:r>
                            <m:rPr>
                              <m:sty m:val="p"/>
                            </m:rPr>
                            <m:t>o</m:t>
                          </m:r>
                          <m:r>
                            <m:rPr>
                              <m:sty m:val="p"/>
                            </m:rPr>
                            <m:t>p</m:t>
                          </m:r>
                          <m:r>
                            <m:rPr>
                              <m:sty m:val="p"/>
                            </m:rPr>
                            <m:t>p</m:t>
                          </m:r>
                          <m:r>
                            <m:rPr>
                              <m:sty m:val="p"/>
                            </m:rPr>
                            <m:t>i</m:t>
                          </m:r>
                        </m:sup>
                      </m:sSubSup>
                      <m:r>
                        <m:rPr>
                          <m:sty m:val="p"/>
                        </m:rPr>
                        <m:t>/</m:t>
                      </m:r>
                      <m:r>
                        <m:t>L</m:t>
                      </m:r>
                      <m:r>
                        <m:rPr>
                          <m:sty m:val="p"/>
                        </m:rPr>
                        <m:t>∼</m:t>
                      </m:r>
                      <m:sSubSup>
                        <m:e>
                          <m:r>
                            <m:t>S</m:t>
                          </m:r>
                        </m:e>
                        <m:sub>
                          <m:r>
                            <m:t>L</m:t>
                          </m:r>
                        </m:sub>
                        <m:sup>
                          <m:r>
                            <m:rPr>
                              <m:sty m:val="p"/>
                            </m:rPr>
                            <m:t>−</m:t>
                          </m:r>
                          <m:r>
                            <m:t>4</m:t>
                          </m:r>
                          <m:r>
                            <m:rPr>
                              <m:sty m:val="p"/>
                            </m:rPr>
                            <m:t>/</m:t>
                          </m:r>
                          <m:r>
                            <m:t>7</m:t>
                          </m:r>
                        </m:sup>
                      </m:sSubSup>
                    </m:oMath>
                  </m:oMathPara>
                </a14:m>
              </a:p>
              <a:p>
                <a:pPr lvl="0" indent="0" marL="1270000">
                  <a:buNone/>
                </a:pPr>
                <a:r>
                  <a:rPr sz="2000"/>
                  <a:t>As the scale </a:t>
                </a:r>
                <a14:m>
                  <m:oMath xmlns:m="http://schemas.openxmlformats.org/officeDocument/2006/math">
                    <m:r>
                      <m:t>λ</m:t>
                    </m:r>
                  </m:oMath>
                </a14:m>
                <a:r>
                  <a:rPr sz="2000"/>
                  <a:t> decreases, the rate of the corresponding tearing instability increases faster than the eddy turnover rate.</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Upper limit of critical current sheets (dissipation)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a:t>We first note that we expect such plasmoids of many different sizes to be separated from each other by Sweet-Parker current sheets of a length, </a:t>
                </a:r>
                <a14:m>
                  <m:oMath xmlns:m="http://schemas.openxmlformats.org/officeDocument/2006/math">
                    <m:sSub>
                      <m:e>
                        <m:r>
                          <m:t>L</m:t>
                        </m:r>
                      </m:e>
                      <m:sub>
                        <m:r>
                          <m:t>c</m:t>
                        </m:r>
                      </m:sub>
                    </m:sSub>
                  </m:oMath>
                </a14:m>
                <a:r>
                  <a:rPr sz="2000"/>
                  <a:t>, such that their aspect ratio is marginally stable to plasmoid formation, </a:t>
                </a:r>
                <a14:m>
                  <m:oMath xmlns:m="http://schemas.openxmlformats.org/officeDocument/2006/math">
                    <m:r>
                      <m:rPr>
                        <m:sty m:val="p"/>
                      </m:rPr>
                      <m:t>∼</m:t>
                    </m:r>
                    <m:sSubSup>
                      <m:e>
                        <m:r>
                          <m:t>S</m:t>
                        </m:r>
                      </m:e>
                      <m:sub>
                        <m:r>
                          <m:t>c</m:t>
                        </m:r>
                      </m:sub>
                      <m:sup>
                        <m:r>
                          <m:t>1</m:t>
                        </m:r>
                        <m:r>
                          <m:rPr>
                            <m:sty m:val="p"/>
                          </m:rPr>
                          <m:t>/</m:t>
                        </m:r>
                        <m:r>
                          <m:t>2</m:t>
                        </m:r>
                      </m:sup>
                    </m:sSubSup>
                    <m:d>
                      <m:dPr>
                        <m:begChr m:val="["/>
                        <m:endChr m:val="]"/>
                        <m:sepChr m:val=""/>
                        <m:grow/>
                      </m:dPr>
                      <m:e>
                        <m:r>
                          <m:t>49</m:t>
                        </m:r>
                      </m:e>
                    </m:d>
                  </m:oMath>
                </a14:m>
                <a:r>
                  <a:rPr sz="2000"/>
                  <a:t>, where </a:t>
                </a:r>
                <a14:m>
                  <m:oMath xmlns:m="http://schemas.openxmlformats.org/officeDocument/2006/math">
                    <m:sSub>
                      <m:e>
                        <m:r>
                          <m:t>S</m:t>
                        </m:r>
                      </m:e>
                      <m:sub>
                        <m:r>
                          <m:t>c</m:t>
                        </m:r>
                      </m:sub>
                    </m:sSub>
                    <m:r>
                      <m:rPr>
                        <m:sty m:val="p"/>
                      </m:rPr>
                      <m:t>=</m:t>
                    </m:r>
                    <m:sSub>
                      <m:e>
                        <m:r>
                          <m:t>L</m:t>
                        </m:r>
                      </m:e>
                      <m:sub>
                        <m:r>
                          <m:t>c</m:t>
                        </m:r>
                      </m:sub>
                    </m:sSub>
                    <m:sSub>
                      <m:e>
                        <m:r>
                          <m:t>V</m:t>
                        </m:r>
                      </m:e>
                      <m:sub>
                        <m:r>
                          <m:t>A</m:t>
                        </m:r>
                        <m:r>
                          <m:rPr>
                            <m:sty m:val="p"/>
                          </m:rPr>
                          <m:t>,</m:t>
                        </m:r>
                        <m:sSubSup>
                          <m:e>
                            <m:r>
                              <m:t>λ</m:t>
                            </m:r>
                          </m:e>
                          <m:sub>
                            <m:r>
                              <m:t>c</m:t>
                            </m:r>
                            <m:r>
                              <m:t>r</m:t>
                            </m:r>
                          </m:sub>
                          <m:sup>
                            <m:r>
                              <m:rPr>
                                <m:nor/>
                                <m:sty m:val="p"/>
                              </m:rPr>
                              <m:t>Coppi </m:t>
                            </m:r>
                          </m:sup>
                        </m:sSubSup>
                      </m:sub>
                    </m:sSub>
                    <m:r>
                      <m:rPr>
                        <m:sty m:val="p"/>
                      </m:rPr>
                      <m:t>/</m:t>
                    </m:r>
                    <m:r>
                      <m:t>η</m:t>
                    </m:r>
                  </m:oMath>
                </a14:m>
                <a:r>
                  <a:rPr sz="2000"/>
                  <a:t> is the critical Lundquist number, </a:t>
                </a:r>
                <a14:m>
                  <m:oMath xmlns:m="http://schemas.openxmlformats.org/officeDocument/2006/math">
                    <m:sSub>
                      <m:e>
                        <m:r>
                          <m:t>S</m:t>
                        </m:r>
                      </m:e>
                      <m:sub>
                        <m:r>
                          <m:t>c</m:t>
                        </m:r>
                      </m:sub>
                    </m:sSub>
                    <m:r>
                      <m:rPr>
                        <m:sty m:val="p"/>
                      </m:rPr>
                      <m:t>∼</m:t>
                    </m:r>
                    <m:sSup>
                      <m:e>
                        <m:r>
                          <m:t>10</m:t>
                        </m:r>
                      </m:e>
                      <m:sup>
                        <m:r>
                          <m:t>4</m:t>
                        </m:r>
                      </m:sup>
                    </m:sSup>
                  </m:oMath>
                </a14:m>
                <a:r>
                  <a:rPr sz="2000"/>
                  <a:t>.</a:t>
                </a:r>
              </a:p>
              <a:p>
                <a:pPr lvl="0" indent="0" marL="1270000">
                  <a:buNone/>
                </a:pPr>
                <a:r>
                  <a:rPr sz="2000"/>
                  <a:t>Current sheets longer than </a:t>
                </a:r>
                <a14:m>
                  <m:oMath xmlns:m="http://schemas.openxmlformats.org/officeDocument/2006/math">
                    <m:sSub>
                      <m:e>
                        <m:r>
                          <m:t>L</m:t>
                        </m:r>
                      </m:e>
                      <m:sub>
                        <m:r>
                          <m:t>c</m:t>
                        </m:r>
                      </m:sub>
                    </m:sSub>
                  </m:oMath>
                </a14:m>
                <a:r>
                  <a:rPr sz="2000"/>
                  <a:t> are unstable to plasmoid formation; if, on the other hand, they are shorter than </a:t>
                </a:r>
                <a14:m>
                  <m:oMath xmlns:m="http://schemas.openxmlformats.org/officeDocument/2006/math">
                    <m:sSub>
                      <m:e>
                        <m:r>
                          <m:t>L</m:t>
                        </m:r>
                      </m:e>
                      <m:sub>
                        <m:r>
                          <m:t>c</m:t>
                        </m:r>
                      </m:sub>
                    </m:sSub>
                  </m:oMath>
                </a14:m>
                <a:r>
                  <a:rPr sz="2000"/>
                  <a:t>, they will be stretched to that length by differential background flows.</a:t>
                </a:r>
              </a:p>
              <a:p>
                <a:pPr lvl="0" indent="0" marL="0">
                  <a:buNone/>
                </a:pPr>
                <a:r>
                  <a:rPr/>
                  <a:t>The thickness of these critical current sheets is estimated as:</a:t>
                </a:r>
              </a:p>
              <a:p>
                <a:pPr lvl="0" indent="0" marL="0">
                  <a:buNone/>
                </a:pPr>
                <a14:m>
                  <m:oMathPara xmlns:m="http://schemas.openxmlformats.org/officeDocument/2006/math">
                    <m:oMathParaPr>
                      <m:jc m:val="center"/>
                    </m:oMathParaPr>
                    <m:oMath>
                      <m:sSub>
                        <m:e>
                          <m:r>
                            <m:t>δ</m:t>
                          </m:r>
                        </m:e>
                        <m:sub>
                          <m:r>
                            <m:t>c</m:t>
                          </m:r>
                        </m:sub>
                      </m:sSub>
                      <m:r>
                        <m:rPr>
                          <m:sty m:val="p"/>
                        </m:rPr>
                        <m:t>∼</m:t>
                      </m:r>
                      <m:sSub>
                        <m:e>
                          <m:r>
                            <m:t>L</m:t>
                          </m:r>
                        </m:e>
                        <m:sub>
                          <m:r>
                            <m:t>c</m:t>
                          </m:r>
                        </m:sub>
                      </m:sSub>
                      <m:sSubSup>
                        <m:e>
                          <m:r>
                            <m:t>S</m:t>
                          </m:r>
                        </m:e>
                        <m:sub>
                          <m:r>
                            <m:t>c</m:t>
                          </m:r>
                        </m:sub>
                        <m:sup>
                          <m:r>
                            <m:rPr>
                              <m:sty m:val="p"/>
                            </m:rPr>
                            <m:t>−</m:t>
                          </m:r>
                          <m:r>
                            <m:t>1</m:t>
                          </m:r>
                          <m:r>
                            <m:rPr>
                              <m:sty m:val="p"/>
                            </m:rPr>
                            <m:t>/</m:t>
                          </m:r>
                          <m:r>
                            <m:t>2</m:t>
                          </m:r>
                        </m:sup>
                      </m:sSubSup>
                      <m:r>
                        <m:rPr>
                          <m:sty m:val="p"/>
                        </m:rPr>
                        <m:t>∼</m:t>
                      </m:r>
                      <m:sSubSup>
                        <m:e>
                          <m:r>
                            <m:t>λ</m:t>
                          </m:r>
                        </m:e>
                        <m:sub>
                          <m:r>
                            <m:t>c</m:t>
                          </m:r>
                          <m:r>
                            <m:t>r</m:t>
                          </m:r>
                        </m:sub>
                        <m:sup>
                          <m:r>
                            <m:rPr>
                              <m:sty m:val="p"/>
                            </m:rPr>
                            <m:t>C</m:t>
                          </m:r>
                          <m:r>
                            <m:rPr>
                              <m:sty m:val="p"/>
                            </m:rPr>
                            <m:t>o</m:t>
                          </m:r>
                          <m:r>
                            <m:rPr>
                              <m:sty m:val="p"/>
                            </m:rPr>
                            <m:t>p</m:t>
                          </m:r>
                          <m:r>
                            <m:rPr>
                              <m:sty m:val="p"/>
                            </m:rPr>
                            <m:t>p</m:t>
                          </m:r>
                          <m:r>
                            <m:rPr>
                              <m:sty m:val="p"/>
                            </m:rPr>
                            <m:t>i</m:t>
                          </m:r>
                        </m:sup>
                      </m:sSubSup>
                      <m:sSubSup>
                        <m:e>
                          <m:r>
                            <m:t>S</m:t>
                          </m:r>
                        </m:e>
                        <m:sub>
                          <m:sSubSup>
                            <m:e>
                              <m:r>
                                <m:t>λ</m:t>
                              </m:r>
                            </m:e>
                            <m:sub>
                              <m:r>
                                <m:t>c</m:t>
                              </m:r>
                              <m:r>
                                <m:t>r</m:t>
                              </m:r>
                            </m:sub>
                            <m:sup>
                              <m:r>
                                <m:rPr>
                                  <m:sty m:val="p"/>
                                </m:rPr>
                                <m:t>C</m:t>
                              </m:r>
                              <m:r>
                                <m:rPr>
                                  <m:sty m:val="p"/>
                                </m:rPr>
                                <m:t>o</m:t>
                              </m:r>
                              <m:r>
                                <m:rPr>
                                  <m:sty m:val="p"/>
                                </m:rPr>
                                <m:t>p</m:t>
                              </m:r>
                              <m:r>
                                <m:rPr>
                                  <m:sty m:val="p"/>
                                </m:rPr>
                                <m:t>p</m:t>
                              </m:r>
                              <m:r>
                                <m:rPr>
                                  <m:sty m:val="p"/>
                                </m:rPr>
                                <m:t>i</m:t>
                              </m:r>
                            </m:sup>
                          </m:sSubSup>
                        </m:sub>
                        <m:sup>
                          <m:r>
                            <m:rPr>
                              <m:sty m:val="p"/>
                            </m:rPr>
                            <m:t>−</m:t>
                          </m:r>
                          <m:r>
                            <m:t>1</m:t>
                          </m:r>
                        </m:sup>
                      </m:sSubSup>
                      <m:sSubSup>
                        <m:e>
                          <m:r>
                            <m:t>S</m:t>
                          </m:r>
                        </m:e>
                        <m:sub>
                          <m:r>
                            <m:t>c</m:t>
                          </m:r>
                        </m:sub>
                        <m:sup>
                          <m:r>
                            <m:t>1</m:t>
                          </m:r>
                          <m:r>
                            <m:rPr>
                              <m:sty m:val="p"/>
                            </m:rPr>
                            <m:t>/</m:t>
                          </m:r>
                          <m:r>
                            <m:t>2</m:t>
                          </m:r>
                        </m:sup>
                      </m:sSubSup>
                    </m:oMath>
                  </m:oMathPara>
                </a14:m>
              </a:p>
              <a:p>
                <a:pPr lvl="0" indent="0" marL="0">
                  <a:buNone/>
                </a:pPr>
                <a:r>
                  <a:rPr/>
                  <a:t>where </a:t>
                </a:r>
                <a14:m>
                  <m:oMath xmlns:m="http://schemas.openxmlformats.org/officeDocument/2006/math">
                    <m:sSub>
                      <m:e>
                        <m:r>
                          <m:t>S</m:t>
                        </m:r>
                      </m:e>
                      <m:sub>
                        <m:sSubSup>
                          <m:e>
                            <m:r>
                              <m:t>λ</m:t>
                            </m:r>
                          </m:e>
                          <m:sub>
                            <m:r>
                              <m:t>c</m:t>
                            </m:r>
                            <m:r>
                              <m:t>r</m:t>
                            </m:r>
                          </m:sub>
                          <m:sup>
                            <m:r>
                              <m:rPr>
                                <m:sty m:val="p"/>
                              </m:rPr>
                              <m:t>C</m:t>
                            </m:r>
                            <m:r>
                              <m:rPr>
                                <m:sty m:val="p"/>
                              </m:rPr>
                              <m:t>o</m:t>
                            </m:r>
                            <m:r>
                              <m:rPr>
                                <m:sty m:val="p"/>
                              </m:rPr>
                              <m:t>p</m:t>
                            </m:r>
                            <m:r>
                              <m:rPr>
                                <m:sty m:val="p"/>
                              </m:rPr>
                              <m:t>p</m:t>
                            </m:r>
                            <m:r>
                              <m:rPr>
                                <m:sty m:val="p"/>
                              </m:rPr>
                              <m:t>i</m:t>
                            </m:r>
                          </m:sup>
                        </m:sSubSup>
                      </m:sub>
                    </m:sSub>
                    <m:r>
                      <m:rPr>
                        <m:sty m:val="p"/>
                      </m:rPr>
                      <m:t>=</m:t>
                    </m:r>
                    <m:sSubSup>
                      <m:e>
                        <m:r>
                          <m:t>λ</m:t>
                        </m:r>
                      </m:e>
                      <m:sub>
                        <m:r>
                          <m:t>c</m:t>
                        </m:r>
                        <m:r>
                          <m:t>r</m:t>
                        </m:r>
                      </m:sub>
                      <m:sup>
                        <m:r>
                          <m:rPr>
                            <m:sty m:val="p"/>
                          </m:rPr>
                          <m:t>C</m:t>
                        </m:r>
                        <m:r>
                          <m:rPr>
                            <m:sty m:val="p"/>
                          </m:rPr>
                          <m:t>o</m:t>
                        </m:r>
                        <m:r>
                          <m:rPr>
                            <m:sty m:val="p"/>
                          </m:rPr>
                          <m:t>p</m:t>
                        </m:r>
                        <m:r>
                          <m:rPr>
                            <m:sty m:val="p"/>
                          </m:rPr>
                          <m:t>p</m:t>
                        </m:r>
                        <m:r>
                          <m:rPr>
                            <m:sty m:val="p"/>
                          </m:rPr>
                          <m:t>i</m:t>
                        </m:r>
                      </m:sup>
                    </m:sSubSup>
                    <m:sSub>
                      <m:e>
                        <m:r>
                          <m:t>V</m:t>
                        </m:r>
                      </m:e>
                      <m:sub>
                        <m:r>
                          <m:t>A</m:t>
                        </m:r>
                        <m:r>
                          <m:rPr>
                            <m:sty m:val="p"/>
                          </m:rPr>
                          <m:t>,</m:t>
                        </m:r>
                        <m:sSubSup>
                          <m:e>
                            <m:r>
                              <m:t>λ</m:t>
                            </m:r>
                          </m:e>
                          <m:sub>
                            <m:r>
                              <m:t>c</m:t>
                            </m:r>
                            <m:r>
                              <m:t>r</m:t>
                            </m:r>
                          </m:sub>
                          <m:sup>
                            <m:r>
                              <m:rPr>
                                <m:sty m:val="p"/>
                              </m:rPr>
                              <m:t>C</m:t>
                            </m:r>
                            <m:r>
                              <m:rPr>
                                <m:sty m:val="p"/>
                              </m:rPr>
                              <m:t>o</m:t>
                            </m:r>
                            <m:r>
                              <m:rPr>
                                <m:sty m:val="p"/>
                              </m:rPr>
                              <m:t>p</m:t>
                            </m:r>
                            <m:r>
                              <m:rPr>
                                <m:sty m:val="p"/>
                              </m:rPr>
                              <m:t>p</m:t>
                            </m:r>
                            <m:r>
                              <m:rPr>
                                <m:sty m:val="p"/>
                              </m:rPr>
                              <m:t>i</m:t>
                            </m:r>
                          </m:sup>
                        </m:sSubSup>
                      </m:sub>
                    </m:sSub>
                    <m:r>
                      <m:rPr>
                        <m:sty m:val="p"/>
                      </m:rPr>
                      <m:t>/</m:t>
                    </m:r>
                    <m:r>
                      <m:t>η</m:t>
                    </m:r>
                  </m:oMath>
                </a14:m>
                <a:r>
                  <a:rPr/>
                  <a:t>. We thus obtain</a:t>
                </a:r>
              </a:p>
              <a:p>
                <a:pPr lvl="0" indent="0" marL="0">
                  <a:buNone/>
                </a:pPr>
                <a14:m>
                  <m:oMathPara xmlns:m="http://schemas.openxmlformats.org/officeDocument/2006/math">
                    <m:oMathParaPr>
                      <m:jc m:val="center"/>
                    </m:oMathParaPr>
                    <m:oMath>
                      <m:sSub>
                        <m:e>
                          <m:r>
                            <m:t>δ</m:t>
                          </m:r>
                        </m:e>
                        <m:sub>
                          <m:r>
                            <m:t>c</m:t>
                          </m:r>
                        </m:sub>
                      </m:sSub>
                      <m:r>
                        <m:rPr>
                          <m:sty m:val="p"/>
                        </m:rPr>
                        <m:t>/</m:t>
                      </m:r>
                      <m:r>
                        <m:t>L</m:t>
                      </m:r>
                      <m:r>
                        <m:rPr>
                          <m:sty m:val="p"/>
                        </m:rPr>
                        <m:t>∼</m:t>
                      </m:r>
                      <m:sSubSup>
                        <m:e>
                          <m:r>
                            <m:t>S</m:t>
                          </m:r>
                        </m:e>
                        <m:sub>
                          <m:r>
                            <m:t>c</m:t>
                          </m:r>
                        </m:sub>
                        <m:sup>
                          <m:r>
                            <m:t>1</m:t>
                          </m:r>
                          <m:r>
                            <m:rPr>
                              <m:sty m:val="p"/>
                            </m:rPr>
                            <m:t>/</m:t>
                          </m:r>
                          <m:r>
                            <m:t>2</m:t>
                          </m:r>
                        </m:sup>
                      </m:sSubSup>
                      <m:sSubSup>
                        <m:e>
                          <m:r>
                            <m:t>S</m:t>
                          </m:r>
                        </m:e>
                        <m:sub>
                          <m:r>
                            <m:t>L</m:t>
                          </m:r>
                        </m:sub>
                        <m:sup>
                          <m:r>
                            <m:rPr>
                              <m:sty m:val="p"/>
                            </m:rPr>
                            <m:t>−</m:t>
                          </m:r>
                          <m:r>
                            <m:t>6</m:t>
                          </m:r>
                          <m:r>
                            <m:rPr>
                              <m:sty m:val="p"/>
                            </m:rPr>
                            <m:t>/</m:t>
                          </m:r>
                          <m:r>
                            <m:t>7</m:t>
                          </m:r>
                        </m:sup>
                      </m:sSubSup>
                    </m:oMath>
                  </m:oMathPara>
                </a14:m>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Spectrum of turbulence below the reconnection scale</a:t>
            </a:r>
          </a:p>
        </p:txBody>
      </p:sp>
      <p:pic>
        <p:nvPicPr>
          <p:cNvPr descr="20250319133039.png" id="0" name="Picture 1"/>
          <p:cNvPicPr>
            <a:picLocks noGrp="1" noChangeAspect="1"/>
          </p:cNvPicPr>
          <p:nvPr/>
        </p:nvPicPr>
        <p:blipFill>
          <a:blip r:embed="rId2"/>
          <a:stretch>
            <a:fillRect/>
          </a:stretch>
        </p:blipFill>
        <p:spPr bwMode="auto">
          <a:xfrm>
            <a:off x="1955800" y="1193800"/>
            <a:ext cx="5245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Sketch of the Fourier energy spectrum (log-log scale)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a:t>These critical current sheets are the structures where ohmic and viscous dissipation is happening. It is reasonable to assume that Eq. (18) sets the dissipation scale, that is, the scale below which the reconnection interval is ultimately terminated by the dissipation. Assuming that the energy spectrum in this interval follows a power law, we write it in the form</a:t>
                </a:r>
              </a:p>
              <a:p>
                <a:pPr lvl="0" indent="0" marL="0">
                  <a:buNone/>
                </a:pPr>
                <a14:m>
                  <m:oMathPara xmlns:m="http://schemas.openxmlformats.org/officeDocument/2006/math">
                    <m:oMathParaPr>
                      <m:jc m:val="center"/>
                    </m:oMathParaPr>
                    <m:oMath>
                      <m:r>
                        <m:t>E</m:t>
                      </m:r>
                      <m:d>
                        <m:dPr>
                          <m:begChr m:val="("/>
                          <m:endChr m:val=")"/>
                          <m:sepChr m:val=""/>
                          <m:grow/>
                        </m:dPr>
                        <m:e>
                          <m:sSub>
                            <m:e>
                              <m:r>
                                <m:t>k</m:t>
                              </m:r>
                            </m:e>
                            <m:sub>
                              <m:r>
                                <m:rPr>
                                  <m:sty m:val="p"/>
                                </m:rPr>
                                <m:t>⊥</m:t>
                              </m:r>
                            </m:sub>
                          </m:sSub>
                        </m:e>
                      </m:d>
                      <m:r>
                        <m:rPr>
                          <m:sty m:val="p"/>
                        </m:rPr>
                        <m:t>∝</m:t>
                      </m:r>
                      <m:sSubSup>
                        <m:e>
                          <m:r>
                            <m:t>k</m:t>
                          </m:r>
                        </m:e>
                        <m:sub>
                          <m:r>
                            <m:t>0</m:t>
                          </m:r>
                        </m:sub>
                        <m:sup>
                          <m:r>
                            <m:rPr>
                              <m:sty m:val="p"/>
                            </m:rPr>
                            <m:t>−</m:t>
                          </m:r>
                          <m:r>
                            <m:t>3</m:t>
                          </m:r>
                          <m:r>
                            <m:rPr>
                              <m:sty m:val="p"/>
                            </m:rPr>
                            <m:t>/</m:t>
                          </m:r>
                          <m:r>
                            <m:t>2</m:t>
                          </m:r>
                        </m:sup>
                      </m:sSubSup>
                      <m:sSup>
                        <m:e>
                          <m:d>
                            <m:dPr>
                              <m:begChr m:val="("/>
                              <m:endChr m:val=")"/>
                              <m:sepChr m:val=""/>
                              <m:grow/>
                            </m:dPr>
                            <m:e>
                              <m:sSub>
                                <m:e>
                                  <m:r>
                                    <m:t>k</m:t>
                                  </m:r>
                                </m:e>
                                <m:sub>
                                  <m:r>
                                    <m:rPr>
                                      <m:sty m:val="p"/>
                                    </m:rPr>
                                    <m:t>⊥</m:t>
                                  </m:r>
                                </m:sub>
                              </m:sSub>
                              <m:r>
                                <m:rPr>
                                  <m:sty m:val="p"/>
                                </m:rPr>
                                <m:t>/</m:t>
                              </m:r>
                              <m:sSub>
                                <m:e>
                                  <m:r>
                                    <m:t>k</m:t>
                                  </m:r>
                                </m:e>
                                <m:sub>
                                  <m:r>
                                    <m:t>0</m:t>
                                  </m:r>
                                </m:sub>
                              </m:sSub>
                            </m:e>
                          </m:d>
                        </m:e>
                        <m:sup>
                          <m:r>
                            <m:rPr>
                              <m:sty m:val="p"/>
                            </m:rPr>
                            <m:t>−</m:t>
                          </m:r>
                          <m:r>
                            <m:t>α</m:t>
                          </m:r>
                        </m:sup>
                      </m:sSup>
                    </m:oMath>
                  </m:oMathPara>
                </a14:m>
              </a:p>
              <a:p>
                <a:pPr lvl="0" indent="0" marL="0">
                  <a:buNone/>
                </a:pPr>
                <a14:m>
                  <m:oMathPara xmlns:m="http://schemas.openxmlformats.org/officeDocument/2006/math">
                    <m:oMathParaPr>
                      <m:jc m:val="center"/>
                    </m:oMathParaPr>
                    <m:oMath>
                      <m:r>
                        <m:rPr>
                          <m:sty m:val="p"/>
                        </m:rPr>
                        <m:t>−</m:t>
                      </m:r>
                      <m:f>
                        <m:fPr>
                          <m:type m:val="bar"/>
                        </m:fPr>
                        <m:num>
                          <m:r>
                            <m:t>d</m:t>
                          </m:r>
                          <m:r>
                            <m:t>E</m:t>
                          </m:r>
                        </m:num>
                        <m:den>
                          <m:r>
                            <m:t>d</m:t>
                          </m:r>
                          <m:r>
                            <m:t>t</m:t>
                          </m:r>
                        </m:den>
                      </m:f>
                      <m:r>
                        <m:rPr>
                          <m:sty m:val="p"/>
                        </m:rPr>
                        <m:t>=</m:t>
                      </m:r>
                      <m:r>
                        <m:t>η</m:t>
                      </m:r>
                      <m:nary>
                        <m:naryPr>
                          <m:chr m:val="∫"/>
                          <m:limLoc m:val="subSup"/>
                          <m:subHide m:val="on"/>
                          <m:supHide m:val="off"/>
                        </m:naryPr>
                        <m:sub>
                          <m:r>
                            <m:t>​</m:t>
                          </m:r>
                        </m:sub>
                        <m:sup>
                          <m:sSub>
                            <m:e>
                              <m:r>
                                <m:t>k</m:t>
                              </m:r>
                            </m:e>
                            <m:sub>
                              <m:r>
                                <m:rPr>
                                  <m:sty m:val="p"/>
                                </m:rPr>
                                <m:t>*</m:t>
                              </m:r>
                            </m:sub>
                          </m:sSub>
                        </m:sup>
                        <m:e>
                          <m:sSubSup>
                            <m:e>
                              <m:r>
                                <m:t>k</m:t>
                              </m:r>
                            </m:e>
                            <m:sub>
                              <m:r>
                                <m:rPr>
                                  <m:sty m:val="p"/>
                                </m:rPr>
                                <m:t>⊥</m:t>
                              </m:r>
                            </m:sub>
                            <m:sup>
                              <m:r>
                                <m:t>2</m:t>
                              </m:r>
                            </m:sup>
                          </m:sSubSup>
                        </m:e>
                      </m:nary>
                      <m:r>
                        <m:t>E</m:t>
                      </m:r>
                      <m:d>
                        <m:dPr>
                          <m:begChr m:val="("/>
                          <m:endChr m:val=")"/>
                          <m:sepChr m:val=""/>
                          <m:grow/>
                        </m:dPr>
                        <m:e>
                          <m:sSub>
                            <m:e>
                              <m:r>
                                <m:t>k</m:t>
                              </m:r>
                            </m:e>
                            <m:sub>
                              <m:r>
                                <m:rPr>
                                  <m:sty m:val="p"/>
                                </m:rPr>
                                <m:t>⊥</m:t>
                              </m:r>
                            </m:sub>
                          </m:sSub>
                        </m:e>
                      </m:d>
                      <m:r>
                        <m:t>d</m:t>
                      </m:r>
                      <m:sSub>
                        <m:e>
                          <m:r>
                            <m:t>k</m:t>
                          </m:r>
                        </m:e>
                        <m:sub>
                          <m:r>
                            <m:rPr>
                              <m:sty m:val="p"/>
                            </m:rPr>
                            <m:t>⊥</m:t>
                          </m:r>
                        </m:sub>
                      </m:sSub>
                      <m:r>
                        <m:rPr>
                          <m:sty m:val="p"/>
                        </m:rPr>
                        <m:t>∝</m:t>
                      </m:r>
                      <m:sSubSup>
                        <m:e>
                          <m:r>
                            <m:t>S</m:t>
                          </m:r>
                        </m:e>
                        <m:sub>
                          <m:r>
                            <m:t>L</m:t>
                          </m:r>
                        </m:sub>
                        <m:sup>
                          <m:f>
                            <m:fPr>
                              <m:type m:val="bar"/>
                            </m:fPr>
                            <m:num>
                              <m:r>
                                <m:t>4</m:t>
                              </m:r>
                            </m:num>
                            <m:den>
                              <m:r>
                                <m:t>7</m:t>
                              </m:r>
                            </m:den>
                          </m:f>
                          <m:d>
                            <m:dPr>
                              <m:begChr m:val="("/>
                              <m:endChr m:val=")"/>
                              <m:sepChr m:val=""/>
                              <m:grow/>
                            </m:dPr>
                            <m:e>
                              <m:r>
                                <m:rPr>
                                  <m:sty m:val="p"/>
                                </m:rPr>
                                <m:t>−</m:t>
                              </m:r>
                              <m:f>
                                <m:fPr>
                                  <m:type m:val="bar"/>
                                </m:fPr>
                                <m:num>
                                  <m:r>
                                    <m:t>3</m:t>
                                  </m:r>
                                </m:num>
                                <m:den>
                                  <m:r>
                                    <m:t>2</m:t>
                                  </m:r>
                                </m:den>
                              </m:f>
                              <m:r>
                                <m:rPr>
                                  <m:sty m:val="p"/>
                                </m:rPr>
                                <m:t>+</m:t>
                              </m:r>
                              <m:r>
                                <m:t>α</m:t>
                              </m:r>
                            </m:e>
                          </m:d>
                          <m:r>
                            <m:rPr>
                              <m:sty m:val="p"/>
                            </m:rPr>
                            <m:t>+</m:t>
                          </m:r>
                          <m:f>
                            <m:fPr>
                              <m:type m:val="bar"/>
                            </m:fPr>
                            <m:num>
                              <m:r>
                                <m:t>6</m:t>
                              </m:r>
                            </m:num>
                            <m:den>
                              <m:r>
                                <m:t>7</m:t>
                              </m:r>
                            </m:den>
                          </m:f>
                          <m:d>
                            <m:dPr>
                              <m:begChr m:val="("/>
                              <m:endChr m:val=")"/>
                              <m:sepChr m:val=""/>
                              <m:grow/>
                            </m:dPr>
                            <m:e>
                              <m:r>
                                <m:t>3</m:t>
                              </m:r>
                              <m:r>
                                <m:rPr>
                                  <m:sty m:val="p"/>
                                </m:rPr>
                                <m:t>−</m:t>
                              </m:r>
                              <m:r>
                                <m:t>α</m:t>
                              </m:r>
                            </m:e>
                          </m:d>
                          <m:r>
                            <m:rPr>
                              <m:sty m:val="p"/>
                            </m:rPr>
                            <m:t>−</m:t>
                          </m:r>
                          <m:r>
                            <m:t>1</m:t>
                          </m:r>
                        </m:sup>
                      </m:sSubSup>
                    </m:oMath>
                  </m:oMathPara>
                </a14:m>
              </a:p>
              <a:p>
                <a:pPr lvl="0" indent="0" marL="0">
                  <a:buNone/>
                </a:pPr>
                <a:r>
                  <a:rPr/>
                  <a:t>This defines the scaling of the energy spectrum: </a:t>
                </a:r>
                <a14:m>
                  <m:oMath xmlns:m="http://schemas.openxmlformats.org/officeDocument/2006/math">
                    <m:r>
                      <m:t>α</m:t>
                    </m:r>
                    <m:r>
                      <m:rPr>
                        <m:sty m:val="p"/>
                      </m:rPr>
                      <m:t>=</m:t>
                    </m:r>
                    <m:r>
                      <m:t>5</m:t>
                    </m:r>
                    <m:r>
                      <m:rPr>
                        <m:sty m:val="p"/>
                      </m:rPr>
                      <m:t>/</m:t>
                    </m:r>
                    <m:r>
                      <m:t>2</m:t>
                    </m:r>
                  </m:oMath>
                </a14:m>
                <a:r>
                  <a:rPr/>
                  <a:t>.</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Spectrum of turbulence governed by the tearing instability</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Boldyrev and Loureiro (2018)</a:t>
                </a:r>
              </a:p>
              <a:p>
                <a:pPr lvl="0" indent="0" marL="0">
                  <a:buNone/>
                </a:pPr>
                <a:r>
                  <a:rPr/>
                  <a:t>Replacing the nonlinear turnover time by the tearing time </a:t>
                </a:r>
                <a14:m>
                  <m:oMath xmlns:m="http://schemas.openxmlformats.org/officeDocument/2006/math">
                    <m:sSubSup>
                      <m:e>
                        <m:r>
                          <m:t>b</m:t>
                        </m:r>
                      </m:e>
                      <m:sub>
                        <m:r>
                          <m:t>a</m:t>
                        </m:r>
                      </m:sub>
                      <m:sup>
                        <m:r>
                          <m:t>2</m:t>
                        </m:r>
                      </m:sup>
                    </m:sSubSup>
                    <m:r>
                      <m:t>γ</m:t>
                    </m:r>
                    <m:r>
                      <m:rPr>
                        <m:sty m:val="p"/>
                      </m:rPr>
                      <m:t>=</m:t>
                    </m:r>
                    <m:r>
                      <m:t>ε</m:t>
                    </m:r>
                  </m:oMath>
                </a14:m>
              </a:p>
              <a:p>
                <a:pPr lvl="0" indent="0" marL="0">
                  <a:buNone/>
                </a:pPr>
                <a14:m>
                  <m:oMathPara xmlns:m="http://schemas.openxmlformats.org/officeDocument/2006/math">
                    <m:oMathParaPr>
                      <m:jc m:val="center"/>
                    </m:oMathParaPr>
                    <m:oMath>
                      <m:sSub>
                        <m:e>
                          <m:r>
                            <m:t>b</m:t>
                          </m:r>
                        </m:e>
                        <m:sub>
                          <m:r>
                            <m:t>a</m:t>
                          </m:r>
                        </m:sub>
                      </m:sSub>
                      <m:r>
                        <m:rPr>
                          <m:sty m:val="p"/>
                        </m:rPr>
                        <m:t>∼</m:t>
                      </m:r>
                      <m:sSup>
                        <m:e>
                          <m:r>
                            <m:t>ε</m:t>
                          </m:r>
                        </m:e>
                        <m:sup>
                          <m:r>
                            <m:t>2</m:t>
                          </m:r>
                          <m:r>
                            <m:rPr>
                              <m:sty m:val="p"/>
                            </m:rPr>
                            <m:t>/</m:t>
                          </m:r>
                          <m:r>
                            <m:t>5</m:t>
                          </m:r>
                        </m:sup>
                      </m:sSup>
                      <m:sSup>
                        <m:e>
                          <m:r>
                            <m:t>η</m:t>
                          </m:r>
                        </m:e>
                        <m:sup>
                          <m:r>
                            <m:rPr>
                              <m:sty m:val="p"/>
                            </m:rPr>
                            <m:t>−</m:t>
                          </m:r>
                          <m:r>
                            <m:t>1</m:t>
                          </m:r>
                          <m:r>
                            <m:rPr>
                              <m:sty m:val="p"/>
                            </m:rPr>
                            <m:t>/</m:t>
                          </m:r>
                          <m:r>
                            <m:t>5</m:t>
                          </m:r>
                        </m:sup>
                      </m:sSup>
                      <m:sSup>
                        <m:e>
                          <m:r>
                            <m:t>a</m:t>
                          </m:r>
                        </m:e>
                        <m:sup>
                          <m:r>
                            <m:t>3</m:t>
                          </m:r>
                          <m:r>
                            <m:rPr>
                              <m:sty m:val="p"/>
                            </m:rPr>
                            <m:t>/</m:t>
                          </m:r>
                          <m:r>
                            <m:t>5</m:t>
                          </m:r>
                        </m:sup>
                      </m:sSup>
                    </m:oMath>
                  </m:oMathPara>
                </a14:m>
              </a:p>
              <a:p>
                <a:pPr lvl="0" indent="0" marL="0">
                  <a:buNone/>
                </a:pPr>
                <a:r>
                  <a:rPr/>
                  <a:t>and to the energy spectrum</a:t>
                </a:r>
              </a:p>
              <a:p>
                <a:pPr lvl="0" indent="0" marL="0">
                  <a:buNone/>
                </a:pPr>
                <a14:m>
                  <m:oMathPara xmlns:m="http://schemas.openxmlformats.org/officeDocument/2006/math">
                    <m:oMathParaPr>
                      <m:jc m:val="center"/>
                    </m:oMathParaPr>
                    <m:oMath>
                      <m:sSub>
                        <m:e>
                          <m:r>
                            <m:t>E</m:t>
                          </m:r>
                        </m:e>
                        <m:sub>
                          <m:r>
                            <m:rPr>
                              <m:sty m:val="p"/>
                            </m:rPr>
                            <m:t>t</m:t>
                          </m:r>
                          <m:r>
                            <m:rPr>
                              <m:sty m:val="p"/>
                            </m:rPr>
                            <m:t>a</m:t>
                          </m:r>
                          <m:r>
                            <m:rPr>
                              <m:sty m:val="p"/>
                            </m:rPr>
                            <m:t>n</m:t>
                          </m:r>
                          <m:r>
                            <m:rPr>
                              <m:sty m:val="p"/>
                            </m:rPr>
                            <m:t>h</m:t>
                          </m:r>
                        </m:sub>
                      </m:sSub>
                      <m:d>
                        <m:dPr>
                          <m:begChr m:val="("/>
                          <m:endChr m:val=")"/>
                          <m:sepChr m:val=""/>
                          <m:grow/>
                        </m:dPr>
                        <m:e>
                          <m:sSub>
                            <m:e>
                              <m:r>
                                <m:t>k</m:t>
                              </m:r>
                            </m:e>
                            <m:sub>
                              <m:r>
                                <m:rPr>
                                  <m:sty m:val="p"/>
                                </m:rPr>
                                <m:t>⊥</m:t>
                              </m:r>
                            </m:sub>
                          </m:sSub>
                        </m:e>
                      </m:d>
                      <m:r>
                        <m:rPr>
                          <m:sty m:val="p"/>
                        </m:rPr>
                        <m:t>∝</m:t>
                      </m:r>
                      <m:sSubSup>
                        <m:e>
                          <m:r>
                            <m:t>k</m:t>
                          </m:r>
                        </m:e>
                        <m:sub>
                          <m:r>
                            <m:rPr>
                              <m:sty m:val="p"/>
                            </m:rPr>
                            <m:t>⊥</m:t>
                          </m:r>
                        </m:sub>
                        <m:sup>
                          <m:r>
                            <m:rPr>
                              <m:sty m:val="p"/>
                            </m:rPr>
                            <m:t>−</m:t>
                          </m:r>
                          <m:r>
                            <m:t>11</m:t>
                          </m:r>
                          <m:r>
                            <m:rPr>
                              <m:sty m:val="p"/>
                            </m:rPr>
                            <m:t>/</m:t>
                          </m:r>
                          <m:r>
                            <m:t>5</m:t>
                          </m:r>
                        </m:sup>
                      </m:sSubSup>
                    </m:oMath>
                  </m:oMathPara>
                </a14:m>
              </a:p>
              <a:p>
                <a:pPr lvl="0" indent="0" marL="0">
                  <a:buNone/>
                </a:pPr>
                <a:r>
                  <a:rPr/>
                  <a:t>A similar estimate for the sine-shaped profile leads to somewhat different scaling exponent</a:t>
                </a:r>
              </a:p>
              <a:p>
                <a:pPr lvl="0" indent="0" marL="0">
                  <a:buNone/>
                </a:pPr>
                <a14:m>
                  <m:oMathPara xmlns:m="http://schemas.openxmlformats.org/officeDocument/2006/math">
                    <m:oMathParaPr>
                      <m:jc m:val="center"/>
                    </m:oMathParaPr>
                    <m:oMath>
                      <m:sSub>
                        <m:e>
                          <m:r>
                            <m:t>b</m:t>
                          </m:r>
                        </m:e>
                        <m:sub>
                          <m:r>
                            <m:t>a</m:t>
                          </m:r>
                        </m:sub>
                      </m:sSub>
                      <m:r>
                        <m:rPr>
                          <m:sty m:val="p"/>
                        </m:rPr>
                        <m:t>∼</m:t>
                      </m:r>
                      <m:sSup>
                        <m:e>
                          <m:r>
                            <m:t>ε</m:t>
                          </m:r>
                        </m:e>
                        <m:sup>
                          <m:r>
                            <m:t>7</m:t>
                          </m:r>
                          <m:r>
                            <m:rPr>
                              <m:sty m:val="p"/>
                            </m:rPr>
                            <m:t>/</m:t>
                          </m:r>
                          <m:r>
                            <m:t>18</m:t>
                          </m:r>
                        </m:sup>
                      </m:sSup>
                      <m:sSup>
                        <m:e>
                          <m:r>
                            <m:t>η</m:t>
                          </m:r>
                        </m:e>
                        <m:sup>
                          <m:r>
                            <m:rPr>
                              <m:sty m:val="p"/>
                            </m:rPr>
                            <m:t>−</m:t>
                          </m:r>
                          <m:r>
                            <m:t>1</m:t>
                          </m:r>
                          <m:r>
                            <m:rPr>
                              <m:sty m:val="p"/>
                            </m:rPr>
                            <m:t>/</m:t>
                          </m:r>
                          <m:r>
                            <m:t>6</m:t>
                          </m:r>
                        </m:sup>
                      </m:sSup>
                      <m:sSup>
                        <m:e>
                          <m:r>
                            <m:t>a</m:t>
                          </m:r>
                        </m:e>
                        <m:sup>
                          <m:r>
                            <m:t>5</m:t>
                          </m:r>
                          <m:r>
                            <m:rPr>
                              <m:sty m:val="p"/>
                            </m:rPr>
                            <m:t>/</m:t>
                          </m:r>
                          <m:r>
                            <m:t>9</m:t>
                          </m:r>
                        </m:sup>
                      </m:sSup>
                    </m:oMath>
                  </m:oMathPara>
                </a14:m>
              </a:p>
              <a:p>
                <a:pPr lvl="0" indent="0" marL="0">
                  <a:buNone/>
                </a:pPr>
                <a:r>
                  <a:rPr/>
                  <a:t>and</a:t>
                </a:r>
              </a:p>
              <a:p>
                <a:pPr lvl="0" indent="0" marL="0">
                  <a:buNone/>
                </a:pPr>
                <a14:m>
                  <m:oMathPara xmlns:m="http://schemas.openxmlformats.org/officeDocument/2006/math">
                    <m:oMathParaPr>
                      <m:jc m:val="center"/>
                    </m:oMathParaPr>
                    <m:oMath>
                      <m:sSub>
                        <m:e>
                          <m:r>
                            <m:t>E</m:t>
                          </m:r>
                        </m:e>
                        <m:sub>
                          <m:r>
                            <m:rPr>
                              <m:sty m:val="p"/>
                            </m:rPr>
                            <m:t>s</m:t>
                          </m:r>
                          <m:r>
                            <m:rPr>
                              <m:sty m:val="p"/>
                            </m:rPr>
                            <m:t>i</m:t>
                          </m:r>
                          <m:r>
                            <m:rPr>
                              <m:sty m:val="p"/>
                            </m:rPr>
                            <m:t>n</m:t>
                          </m:r>
                        </m:sub>
                      </m:sSub>
                      <m:d>
                        <m:dPr>
                          <m:begChr m:val="("/>
                          <m:endChr m:val=")"/>
                          <m:sepChr m:val=""/>
                          <m:grow/>
                        </m:dPr>
                        <m:e>
                          <m:sSub>
                            <m:e>
                              <m:r>
                                <m:t>k</m:t>
                              </m:r>
                            </m:e>
                            <m:sub>
                              <m:r>
                                <m:rPr>
                                  <m:sty m:val="p"/>
                                </m:rPr>
                                <m:t>⊥</m:t>
                              </m:r>
                            </m:sub>
                          </m:sSub>
                        </m:e>
                      </m:d>
                      <m:r>
                        <m:rPr>
                          <m:sty m:val="p"/>
                        </m:rPr>
                        <m:t>∝</m:t>
                      </m:r>
                      <m:sSubSup>
                        <m:e>
                          <m:r>
                            <m:t>k</m:t>
                          </m:r>
                        </m:e>
                        <m:sub>
                          <m:r>
                            <m:rPr>
                              <m:sty m:val="p"/>
                            </m:rPr>
                            <m:t>⊥</m:t>
                          </m:r>
                        </m:sub>
                        <m:sup>
                          <m:r>
                            <m:rPr>
                              <m:sty m:val="p"/>
                            </m:rPr>
                            <m:t>−</m:t>
                          </m:r>
                          <m:r>
                            <m:t>19</m:t>
                          </m:r>
                          <m:r>
                            <m:rPr>
                              <m:sty m:val="p"/>
                            </m:rPr>
                            <m:t>/</m:t>
                          </m:r>
                          <m:r>
                            <m:t>9</m:t>
                          </m:r>
                        </m:sup>
                      </m:sSubSup>
                    </m:oMath>
                  </m:oMathPara>
                </a14:m>
              </a:p>
            </p:txBody>
          </p:sp>
        </mc:Choice>
      </mc:AlternateContent>
      <p:pic>
        <p:nvPicPr>
          <p:cNvPr descr="20250319134448.png" id="0" name="Picture 1"/>
          <p:cNvPicPr>
            <a:picLocks noGrp="1" noChangeAspect="1"/>
          </p:cNvPicPr>
          <p:nvPr/>
        </p:nvPicPr>
        <p:blipFill>
          <a:blip r:embed="rId2"/>
          <a:stretch>
            <a:fillRect/>
          </a:stretch>
        </p:blipFill>
        <p:spPr bwMode="auto">
          <a:xfrm>
            <a:off x="4699000" y="203200"/>
            <a:ext cx="2844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Sketch of the tearing-mode growth rate as a function of (</a:t>
                </a:r>
                <a14:m>
                  <m:oMath xmlns:m="http://schemas.openxmlformats.org/officeDocument/2006/math">
                    <m:sSub>
                      <m:e>
                        <m:r>
                          <m:t>k</m:t>
                        </m:r>
                      </m:e>
                      <m:sub>
                        <m:r>
                          <m:t>0</m:t>
                        </m:r>
                      </m:sub>
                    </m:sSub>
                    <m:r>
                      <m:t>a</m:t>
                    </m:r>
                  </m:oMath>
                </a14:m>
                <a:r>
                  <a:rPr/>
                  <a:t>)</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of Magnetic Reconnection (Tearing Instability) in Magnetohydrodynamic Turbulence</dc:title>
  <dc:creator/>
  <cp:keywords/>
  <dcterms:created xsi:type="dcterms:W3CDTF">2025-03-19T20:58:16Z</dcterms:created>
  <dcterms:modified xsi:type="dcterms:W3CDTF">2025-03-19T20:58:16Z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biblio-config">
    <vt:lpwstr>True</vt:lpwstr>
  </property>
  <property fmtid="{D5CDD505-2E9C-101B-9397-08002B2CF9AE}" pid="4" name="bibliography">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julia">
    <vt:lpwstr/>
  </property>
  <property fmtid="{D5CDD505-2E9C-101B-9397-08002B2CF9AE}" pid="9" name="labels">
    <vt:lpwstr/>
  </property>
  <property fmtid="{D5CDD505-2E9C-101B-9397-08002B2CF9AE}" pid="10" name="toc-title">
    <vt:lpwstr>Table of contents</vt:lpwstr>
  </property>
</Properties>
</file>