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mpg4" ContentType="video/mp4"/>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notesMaster" Target="notesMasters/notesMaster1.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These drifts allow particles to gain energy from the inductive electric field, with the instantaneous rate of energy gain being connected to the spatial and temporal distribution of the magnetic field curvature. Figure 3(c) illustrates the energy evolution of particles that start highly magnetized and reach the confinement energy. These particles experience fast energy gains by encountering regions where the field curvature radius κ−1 is only a few times their gyroradius. Once they are accelerated to a large fraction (0.2–0.3) of the confinement energy, the guiding center approximation breaks down [Fig. 3(c)], and particles become effectively unmagnetized, moving with vz ∼ c along the jet axis. The acceleration stops when the particles either escape the jet spine in the transverse direction or when the electric field decays as the instability subsides.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mpg4"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86/374773"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Efficient Nonthermal Particle Acceleration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by the Kink Instability in Relativistic Jets</a:t>
            </a:r>
            <a:br/>
            <a:br/>
            <a:r>
              <a:rPr/>
              <a:t>E. P. Alves</a:t>
            </a:r>
            <a:br/>
            <a:r>
              <a:rPr/>
              <a:t>J. Zrake</a:t>
            </a:r>
            <a:br/>
            <a:r>
              <a:rPr/>
              <a:t>F. Fiuza</a:t>
            </a:r>
          </a:p>
        </p:txBody>
      </p:sp>
      <p:sp>
        <p:nvSpPr>
          <p:cNvPr id="4" name="Date Placeholder 3"/>
          <p:cNvSpPr>
            <a:spLocks noGrp="1"/>
          </p:cNvSpPr>
          <p:nvPr>
            <p:ph idx="10" sz="half" type="dt"/>
          </p:nvPr>
        </p:nvSpPr>
        <p:spPr/>
        <p:txBody>
          <a:bodyPr/>
          <a:lstStyle/>
          <a:p>
            <a:pPr lvl="0" indent="0" marL="0">
              <a:buNone/>
            </a:pPr>
            <a:r>
              <a:rPr/>
              <a:t>2025-04-16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 results</a:t>
            </a:r>
          </a:p>
        </p:txBody>
      </p:sp>
      <p:pic>
        <p:nvPicPr>
          <p:cNvPr descr="https://physics.aps.org/assets/829f4489-3b81-4ea3-b32e-1bfad1b6aa20/video1.mp4"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Evolution of the jet structure subject to the kink instability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 results</a:t>
            </a:r>
          </a:p>
        </p:txBody>
      </p:sp>
      <p:pic>
        <p:nvPicPr>
          <p:cNvPr descr="20250416113511.png" id="0" name="Picture 1"/>
          <p:cNvPicPr>
            <a:picLocks noGrp="1" noChangeAspect="1"/>
          </p:cNvPicPr>
          <p:nvPr/>
        </p:nvPicPr>
        <p:blipFill>
          <a:blip r:embed="rId2"/>
          <a:stretch>
            <a:fillRect/>
          </a:stretch>
        </p:blipFill>
        <p:spPr bwMode="auto">
          <a:xfrm>
            <a:off x="2463800" y="1193800"/>
            <a:ext cx="4203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Evolution of the jet structure subject to the kink instability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 results - Temporal evolution of energies and particle energy spectrum</a:t>
            </a:r>
          </a:p>
        </p:txBody>
      </p:sp>
      <p:pic>
        <p:nvPicPr>
          <p:cNvPr descr="20250416113724.png" id="0" name="Picture 1"/>
          <p:cNvPicPr>
            <a:picLocks noGrp="1" noChangeAspect="1"/>
          </p:cNvPicPr>
          <p:nvPr/>
        </p:nvPicPr>
        <p:blipFill>
          <a:blip r:embed="rId2"/>
          <a:stretch>
            <a:fillRect/>
          </a:stretch>
        </p:blipFill>
        <p:spPr bwMode="auto">
          <a:xfrm>
            <a:off x="914400" y="1193800"/>
            <a:ext cx="7315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Temporal evolution of energies and particle energy spectrum</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Acceleration mechanism</a:t>
            </a:r>
          </a:p>
        </p:txBody>
      </p:sp>
      <p:pic>
        <p:nvPicPr>
          <p:cNvPr descr="20250416113931.png" id="0" name="Picture 1"/>
          <p:cNvPicPr>
            <a:picLocks noGrp="1" noChangeAspect="1"/>
          </p:cNvPicPr>
          <p:nvPr/>
        </p:nvPicPr>
        <p:blipFill>
          <a:blip r:embed="rId3"/>
          <a:stretch>
            <a:fillRect/>
          </a:stretch>
        </p:blipFill>
        <p:spPr bwMode="auto">
          <a:xfrm>
            <a:off x="2717800" y="1193800"/>
            <a:ext cx="3708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 Evolution of particle energy ε and (b) relative magnitude of E and B</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Inductive electric field accompanied by guiding center curvature drift</a:t>
                </a:r>
              </a:p>
              <a:p>
                <a:pPr lvl="0" indent="0" marL="0">
                  <a:buNone/>
                </a:pPr>
                <a14:m>
                  <m:oMathPara xmlns:m="http://schemas.openxmlformats.org/officeDocument/2006/math">
                    <m:oMathParaPr>
                      <m:jc m:val="center"/>
                    </m:oMathParaPr>
                    <m:oMath>
                      <m:r>
                        <m:rPr>
                          <m:sty m:val="b"/>
                        </m:rPr>
                        <m:t>E</m:t>
                      </m:r>
                      <m:r>
                        <m:rPr>
                          <m:sty m:val="p"/>
                        </m:rPr>
                        <m:t>=</m:t>
                      </m:r>
                      <m:r>
                        <m:rPr>
                          <m:sty m:val="p"/>
                        </m:rPr>
                        <m:t>−</m:t>
                      </m:r>
                      <m:r>
                        <m:rPr>
                          <m:sty m:val="b"/>
                        </m:rPr>
                        <m:t>v</m:t>
                      </m:r>
                      <m:r>
                        <m:rPr>
                          <m:sty m:val="p"/>
                        </m:rPr>
                        <m:t>×</m:t>
                      </m:r>
                      <m:r>
                        <m:rPr>
                          <m:sty m:val="b"/>
                        </m:rPr>
                        <m:t>B</m:t>
                      </m:r>
                      <m:r>
                        <m:rPr>
                          <m:sty m:val="p"/>
                        </m:rPr>
                        <m:t>≃</m:t>
                      </m:r>
                      <m:sSub>
                        <m:e>
                          <m:r>
                            <m:t>E</m:t>
                          </m:r>
                        </m:e>
                        <m:sub>
                          <m:r>
                            <m:t>z</m:t>
                          </m:r>
                        </m:sub>
                      </m:sSub>
                      <m:acc>
                        <m:accPr>
                          <m:chr m:val="̂"/>
                        </m:accPr>
                        <m:e>
                          <m:r>
                            <m:rPr>
                              <m:sty m:val="b"/>
                            </m:rPr>
                            <m:t>z</m:t>
                          </m:r>
                        </m:e>
                      </m:acc>
                    </m:oMath>
                  </m:oMathPara>
                </a14:m>
              </a:p>
              <a:p>
                <a:pPr lvl="0" indent="0" marL="0">
                  <a:buNone/>
                </a:pPr>
                <a14:m>
                  <m:oMathPara xmlns:m="http://schemas.openxmlformats.org/officeDocument/2006/math">
                    <m:oMathParaPr>
                      <m:jc m:val="center"/>
                    </m:oMathParaPr>
                    <m:oMath>
                      <m:sSub>
                        <m:e>
                          <m:r>
                            <m:rPr>
                              <m:sty m:val="b"/>
                            </m:rPr>
                            <m:t>v</m:t>
                          </m:r>
                        </m:e>
                        <m:sub>
                          <m:r>
                            <m:rPr>
                              <m:nor/>
                              <m:sty m:val="p"/>
                            </m:rPr>
                            <m:t>curv </m:t>
                          </m:r>
                        </m:sub>
                      </m:sSub>
                      <m:r>
                        <m:rPr>
                          <m:sty m:val="p"/>
                        </m:rPr>
                        <m:t>=</m:t>
                      </m:r>
                      <m:r>
                        <m:t>γ</m:t>
                      </m:r>
                      <m:r>
                        <m:t>m</m:t>
                      </m:r>
                      <m:sSubSup>
                        <m:e>
                          <m:r>
                            <m:t>v</m:t>
                          </m:r>
                        </m:e>
                        <m:sub>
                          <m:r>
                            <m:rPr>
                              <m:sty m:val="p"/>
                            </m:rPr>
                            <m:t>∥</m:t>
                          </m:r>
                        </m:sub>
                        <m:sup>
                          <m:r>
                            <m:t>2</m:t>
                          </m:r>
                        </m:sup>
                      </m:sSubSup>
                      <m:r>
                        <m:t>c</m:t>
                      </m:r>
                      <m:r>
                        <m:rPr>
                          <m:sty m:val="b"/>
                        </m:rPr>
                        <m:t>B</m:t>
                      </m:r>
                      <m:r>
                        <m:rPr>
                          <m:sty m:val="p"/>
                        </m:rPr>
                        <m:t>×</m:t>
                      </m:r>
                      <m:r>
                        <m:rPr>
                          <m:sty m:val="b"/>
                        </m:rPr>
                        <m:t>κ</m:t>
                      </m:r>
                      <m:r>
                        <m:rPr>
                          <m:sty m:val="p"/>
                        </m:rPr>
                        <m:t>/</m:t>
                      </m:r>
                      <m:r>
                        <m:t>e</m:t>
                      </m:r>
                      <m:sSup>
                        <m:e>
                          <m:r>
                            <m:t>B</m:t>
                          </m:r>
                        </m:e>
                        <m:sup>
                          <m:r>
                            <m:t>2</m:t>
                          </m:r>
                        </m:sup>
                      </m:sSup>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Acceleration mechanism</a:t>
            </a:r>
          </a:p>
        </p:txBody>
      </p:sp>
      <p:pic>
        <p:nvPicPr>
          <p:cNvPr descr="20250416114719.png" id="0" name="Picture 1"/>
          <p:cNvPicPr>
            <a:picLocks noGrp="1" noChangeAspect="1"/>
          </p:cNvPicPr>
          <p:nvPr/>
        </p:nvPicPr>
        <p:blipFill>
          <a:blip r:embed="rId2"/>
          <a:stretch>
            <a:fillRect/>
          </a:stretch>
        </p:blipFill>
        <p:spPr bwMode="auto">
          <a:xfrm>
            <a:off x="2476500" y="1193800"/>
            <a:ext cx="4178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Evolution of the power spectrum of magnetic field fluctuations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large-scale (∼Rc) inductive electric field acting in concert with a magnetic field that is tangled over a range of scales that extends down to </a:t>
                </a:r>
                <a14:m>
                  <m:oMath xmlns:m="http://schemas.openxmlformats.org/officeDocument/2006/math">
                    <m:sSub>
                      <m:e>
                        <m:r>
                          <m:t>ρ</m:t>
                        </m:r>
                      </m:e>
                      <m:sub>
                        <m:r>
                          <m:t>g</m:t>
                        </m:r>
                      </m:sub>
                    </m:sSub>
                  </m:oMath>
                </a14:m>
                <a:r>
                  <a:rPr/>
                  <a:t>.</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Astrophysical Implications</a:t>
            </a:r>
          </a:p>
        </p:txBody>
      </p:sp>
      <p:sp>
        <p:nvSpPr>
          <p:cNvPr id="4" name="Text Placeholder 3"/>
          <p:cNvSpPr>
            <a:spLocks noGrp="1"/>
          </p:cNvSpPr>
          <p:nvPr>
            <p:ph idx="2" sz="half" type="body"/>
          </p:nvPr>
        </p:nvSpPr>
        <p:spPr/>
        <p:txBody>
          <a:bodyPr/>
          <a:lstStyle/>
          <a:p>
            <a:pPr lvl="0" indent="0" marL="0">
              <a:buNone/>
            </a:pPr>
            <a:r>
              <a:rPr/>
              <a:t>Extrapolated to astrophysical systems, where the enormous scale separation implies huge energy gains.</a:t>
            </a:r>
          </a:p>
        </p:txBody>
      </p:sp>
      <p:pic>
        <p:nvPicPr>
          <p:cNvPr descr="20250416115046.png" id="0" name="Picture 1"/>
          <p:cNvPicPr>
            <a:picLocks noGrp="1" noChangeAspect="1"/>
          </p:cNvPicPr>
          <p:nvPr/>
        </p:nvPicPr>
        <p:blipFill>
          <a:blip r:embed="rId2"/>
          <a:stretch>
            <a:fillRect/>
          </a:stretch>
        </p:blipFill>
        <p:spPr bwMode="auto">
          <a:xfrm>
            <a:off x="3568700" y="1117600"/>
            <a:ext cx="5105400" cy="2044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 Final particle spectra for different system sizes; (b) Scaling law of maximum particle energy gain with system size and magnetic field magnitude.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Strengths &amp; Limitations</a:t>
            </a:r>
          </a:p>
        </p:txBody>
      </p:sp>
      <p:sp>
        <p:nvSpPr>
          <p:cNvPr id="3" name="Content Placeholder 2"/>
          <p:cNvSpPr>
            <a:spLocks noGrp="1"/>
          </p:cNvSpPr>
          <p:nvPr>
            <p:ph idx="1"/>
          </p:nvPr>
        </p:nvSpPr>
        <p:spPr/>
        <p:txBody>
          <a:bodyPr/>
          <a:lstStyle/>
          <a:p>
            <a:pPr lvl="0" indent="0" marL="0">
              <a:buNone/>
            </a:pPr>
            <a:r>
              <a:rPr/>
              <a:t>Strengths:</a:t>
            </a:r>
          </a:p>
          <a:p>
            <a:pPr lvl="0"/>
            <a:r>
              <a:rPr/>
              <a:t>Fully kinetic, 3D, self‑consistent; captures both MHD and particle scales.</a:t>
            </a:r>
          </a:p>
          <a:p>
            <a:pPr lvl="0"/>
            <a:r>
              <a:rPr/>
              <a:t>Robust across parameter scans (σ, B‑profile, system size).</a:t>
            </a:r>
          </a:p>
          <a:p>
            <a:pPr lvl="0"/>
            <a:r>
              <a:rPr/>
              <a:t>Detailed acceleration mechanism analysis.</a:t>
            </a:r>
          </a:p>
          <a:p>
            <a:pPr lvl="0" indent="0" marL="0">
              <a:buNone/>
            </a:pPr>
            <a:r>
              <a:rPr/>
              <a:t>Limitations &amp; open questions:</a:t>
            </a:r>
          </a:p>
          <a:p>
            <a:pPr lvl="0"/>
            <a:r>
              <a:rPr/>
              <a:t>Electron‑positron plasma with large gyroradius.</a:t>
            </a:r>
          </a:p>
          <a:p>
            <a:pPr lvl="0"/>
            <a:r>
              <a:rPr/>
              <a:t>Radiative cooling and pair production not included.</a:t>
            </a:r>
          </a:p>
          <a:p>
            <a:pPr lvl="0"/>
            <a:r>
              <a:rPr/>
              <a:t>Connection to global jet dynamics and external kink instability.</a:t>
            </a:r>
          </a:p>
          <a:p>
            <a:pPr lvl="0" indent="0" marL="0">
              <a:buNone/>
            </a:pPr>
            <a:r>
              <a:rPr/>
              <a:t>Harris, D. E., J. A. Biretta, W. Junor, E. S. Perlman, W. B. Sparks, and A. S. Wilson. 2003. “Flaring X-Ray Emission from HST-1, a Knot in the M87 Jet.” </a:t>
            </a:r>
            <a:r>
              <a:rPr i="1"/>
              <a:t>Astrophysical Journal</a:t>
            </a:r>
            <a:r>
              <a:rPr/>
              <a:t> 586 (1): L41. </a:t>
            </a:r>
            <a:r>
              <a:rPr>
                <a:hlinkClick r:id="rId2"/>
              </a:rPr>
              <a:t>https://doi.org/10.1086/374773</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Context - AGN jets as cosmic accelerators</a:t>
            </a:r>
          </a:p>
        </p:txBody>
      </p:sp>
      <p:pic>
        <p:nvPicPr>
          <p:cNvPr descr="https://assets.science.nasa.gov/dynamicimage/assets/science/missions/hubble/releases/2010/05/STScI-01EVVDBNKDG4N91CJS5FYG1ENG.jp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Hubble Space Telescope Images of HST-1 in M87 (Credit: NASA)</a:t>
            </a:r>
          </a:p>
        </p:txBody>
      </p:sp>
      <p:sp>
        <p:nvSpPr>
          <p:cNvPr id="3" name="Content Placeholder 2"/>
          <p:cNvSpPr>
            <a:spLocks noGrp="1"/>
          </p:cNvSpPr>
          <p:nvPr>
            <p:ph idx="1"/>
          </p:nvPr>
        </p:nvSpPr>
        <p:spPr/>
        <p:txBody>
          <a:bodyPr/>
          <a:lstStyle/>
          <a:p>
            <a:pPr lvl="0" indent="0" marL="0">
              <a:buNone/>
            </a:pPr>
            <a:r>
              <a:rPr/>
              <a:t>Extragalactic jets from active galactic nuclei (AGNs) carry relativistic magnetized plasma and produce nonthermal electrons/positrons that radiate from radio to TeV energies.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Scientific Context - AGN jets as cosmic accelerators</a:t>
            </a:r>
          </a:p>
        </p:txBody>
      </p:sp>
      <p:sp>
        <p:nvSpPr>
          <p:cNvPr id="4" name="Text Placeholder 3"/>
          <p:cNvSpPr>
            <a:spLocks noGrp="1"/>
          </p:cNvSpPr>
          <p:nvPr>
            <p:ph idx="2" sz="half" type="body"/>
          </p:nvPr>
        </p:nvSpPr>
        <p:spPr/>
        <p:txBody>
          <a:bodyPr/>
          <a:lstStyle/>
          <a:p>
            <a:pPr lvl="0" indent="0" marL="0">
              <a:buNone/>
            </a:pPr>
            <a:r>
              <a:rPr/>
              <a:t>AGN jets are also candidate sources of ultrahigh-energy cosmic rays (UHECRs; E &gt; 10²⁰ eV), bolstered by recent neutrino–γ coincidences (e.g., TXS 0506+056)</a:t>
            </a:r>
          </a:p>
        </p:txBody>
      </p:sp>
      <p:pic>
        <p:nvPicPr>
          <p:cNvPr descr="20250416105148.png" id="0" name="Picture 1"/>
          <p:cNvPicPr>
            <a:picLocks noGrp="1" noChangeAspect="1"/>
          </p:cNvPicPr>
          <p:nvPr/>
        </p:nvPicPr>
        <p:blipFill>
          <a:blip r:embed="rId2"/>
          <a:stretch>
            <a:fillRect/>
          </a:stretch>
        </p:blipFill>
        <p:spPr bwMode="auto">
          <a:xfrm>
            <a:off x="3568700" y="812800"/>
            <a:ext cx="5105400" cy="2641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Chandra X-ray image of the M87 jet (Harris et al. (2003))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Acceleration Puzzle</a:t>
            </a:r>
          </a:p>
        </p:txBody>
      </p:sp>
      <p:sp>
        <p:nvSpPr>
          <p:cNvPr id="3" name="Content Placeholder 2"/>
          <p:cNvSpPr>
            <a:spLocks noGrp="1"/>
          </p:cNvSpPr>
          <p:nvPr>
            <p:ph idx="1"/>
          </p:nvPr>
        </p:nvSpPr>
        <p:spPr/>
        <p:txBody>
          <a:bodyPr/>
          <a:lstStyle/>
          <a:p>
            <a:pPr lvl="0" indent="0" marL="0">
              <a:buNone/>
            </a:pPr>
            <a:r>
              <a:rPr/>
              <a:t>Open question: How do jets convert magnetic energy into nonthermal particles so efficiently?</a:t>
            </a:r>
          </a:p>
          <a:p>
            <a:pPr lvl="0" indent="0" marL="0">
              <a:buNone/>
            </a:pPr>
            <a:r>
              <a:rPr/>
              <a:t>Standard shock acceleration struggles in magnetically dominated flows, showing low efficiency in PIC studies</a:t>
            </a:r>
          </a:p>
          <a:p>
            <a:pPr lvl="0" indent="0" marL="0">
              <a:buNone/>
            </a:pPr>
            <a:r>
              <a:rPr/>
              <a:t>Alternative: Tap jet’s magnetic free energy via instabilities.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Stability of Jets</a:t>
            </a:r>
          </a:p>
        </p:txBody>
      </p:sp>
      <p:sp>
        <p:nvSpPr>
          <p:cNvPr id="3" name="Content Placeholder 2"/>
          <p:cNvSpPr>
            <a:spLocks noGrp="1"/>
          </p:cNvSpPr>
          <p:nvPr>
            <p:ph idx="1"/>
          </p:nvPr>
        </p:nvSpPr>
        <p:spPr/>
        <p:txBody>
          <a:bodyPr/>
          <a:lstStyle/>
          <a:p>
            <a:pPr lvl="0"/>
            <a:r>
              <a:rPr/>
              <a:t>Unstable: magnetized jets are strongly unstable to current-driven instabilities in non-relativistic jets</a:t>
            </a:r>
          </a:p>
          <a:p>
            <a:pPr lvl="1"/>
            <a:r>
              <a:rPr/>
              <a:t>Question: magnetized jets are unable to break out of the star, a necessary condition to form a GRB.</a:t>
            </a:r>
          </a:p>
          <a:p>
            <a:pPr lvl="0"/>
            <a:r>
              <a:rPr/>
              <a:t>Stable: half of the energy remains locked in the magnetic form</a:t>
            </a:r>
          </a:p>
          <a:p>
            <a:pPr lvl="1"/>
            <a:r>
              <a:rPr/>
              <a:t>Question: it would be difficult to explain the high-energy emission radiated from them</a:t>
            </a:r>
          </a:p>
          <a:p>
            <a:pPr lvl="0" indent="0" marL="0">
              <a:buNone/>
            </a:pPr>
            <a:r>
              <a:rPr/>
              <a:t>Solution: A local current-driven instability in a mildly unstable jet?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Kink Instability (KI)</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rPr>
                          <m:sty m:val="b"/>
                        </m:rPr>
                        <m:t>ξ</m:t>
                      </m:r>
                      <m:d>
                        <m:dPr>
                          <m:begChr m:val="("/>
                          <m:endChr m:val=")"/>
                          <m:sepChr m:val=""/>
                          <m:grow/>
                        </m:dPr>
                        <m:e>
                          <m:r>
                            <m:rPr>
                              <m:sty m:val="b"/>
                            </m:rPr>
                            <m:t>r</m:t>
                          </m:r>
                        </m:e>
                      </m:d>
                      <m:r>
                        <m:rPr>
                          <m:sty m:val="p"/>
                        </m:rPr>
                        <m:t>=</m:t>
                      </m:r>
                      <m:r>
                        <m:rPr>
                          <m:sty m:val="b"/>
                        </m:rPr>
                        <m:t>ξ</m:t>
                      </m:r>
                      <m:d>
                        <m:dPr>
                          <m:begChr m:val="("/>
                          <m:endChr m:val=")"/>
                          <m:sepChr m:val=""/>
                          <m:grow/>
                        </m:dPr>
                        <m:e>
                          <m:r>
                            <m:t>r</m:t>
                          </m:r>
                        </m:e>
                      </m:d>
                      <m:sSup>
                        <m:e>
                          <m:r>
                            <m:t>e</m:t>
                          </m:r>
                        </m:e>
                        <m:sup>
                          <m:r>
                            <m:t>i</m:t>
                          </m:r>
                          <m:d>
                            <m:dPr>
                              <m:begChr m:val="("/>
                              <m:endChr m:val=")"/>
                              <m:sepChr m:val=""/>
                              <m:grow/>
                            </m:dPr>
                            <m:e>
                              <m:r>
                                <m:t>m</m:t>
                              </m:r>
                              <m:r>
                                <m:t>θ</m:t>
                              </m:r>
                              <m:r>
                                <m:rPr>
                                  <m:sty m:val="p"/>
                                </m:rPr>
                                <m:t>+</m:t>
                              </m:r>
                              <m:r>
                                <m:t>k</m:t>
                              </m:r>
                              <m:r>
                                <m:t>z</m:t>
                              </m:r>
                            </m:e>
                          </m:d>
                        </m:sup>
                      </m:sSup>
                    </m:oMath>
                  </m:oMathPara>
                </a14:m>
              </a:p>
              <a:p>
                <a:pPr lvl="0" indent="0" marL="0">
                  <a:buNone/>
                </a:pPr>
                <a14:m>
                  <m:oMathPara xmlns:m="http://schemas.openxmlformats.org/officeDocument/2006/math">
                    <m:oMathParaPr>
                      <m:jc m:val="center"/>
                    </m:oMathParaPr>
                    <m:oMath>
                      <m:r>
                        <m:rPr>
                          <m:sty m:val="b"/>
                        </m:rPr>
                        <m:t>B</m:t>
                      </m:r>
                      <m:r>
                        <m:rPr>
                          <m:sty m:val="p"/>
                        </m:rPr>
                        <m:t>⋅</m:t>
                      </m:r>
                      <m:r>
                        <m:rPr>
                          <m:sty m:val="p"/>
                        </m:rPr>
                        <m:t>∇</m:t>
                      </m:r>
                      <m:r>
                        <m:rPr>
                          <m:sty m:val="p"/>
                        </m:rPr>
                        <m:t>=</m:t>
                      </m:r>
                      <m:f>
                        <m:fPr>
                          <m:type m:val="bar"/>
                        </m:fPr>
                        <m:num>
                          <m:r>
                            <m:t>i</m:t>
                          </m:r>
                          <m:r>
                            <m:t>m</m:t>
                          </m:r>
                        </m:num>
                        <m:den>
                          <m:r>
                            <m:t>r</m:t>
                          </m:r>
                        </m:den>
                      </m:f>
                      <m:sSub>
                        <m:e>
                          <m:r>
                            <m:t>B</m:t>
                          </m:r>
                        </m:e>
                        <m:sub>
                          <m:r>
                            <m:t>θ</m:t>
                          </m:r>
                        </m:sub>
                      </m:sSub>
                      <m:r>
                        <m:rPr>
                          <m:sty m:val="p"/>
                        </m:rPr>
                        <m:t>+</m:t>
                      </m:r>
                      <m:r>
                        <m:t>i</m:t>
                      </m:r>
                      <m:r>
                        <m:t>k</m:t>
                      </m:r>
                      <m:sSub>
                        <m:e>
                          <m:r>
                            <m:t>B</m:t>
                          </m:r>
                        </m:e>
                        <m:sub>
                          <m:r>
                            <m:t>z</m:t>
                          </m:r>
                        </m:sub>
                      </m:sSub>
                    </m:oMath>
                  </m:oMathPara>
                </a14:m>
              </a:p>
            </p:txBody>
          </p:sp>
        </mc:Choice>
      </mc:AlternateContent>
      <p:pic>
        <p:nvPicPr>
          <p:cNvPr descr="20250416112025.png" id="0" name="Picture 1"/>
          <p:cNvPicPr>
            <a:picLocks noGrp="1" noChangeAspect="1"/>
          </p:cNvPicPr>
          <p:nvPr/>
        </p:nvPicPr>
        <p:blipFill>
          <a:blip r:embed="rId2"/>
          <a:stretch>
            <a:fillRect/>
          </a:stretch>
        </p:blipFill>
        <p:spPr bwMode="auto">
          <a:xfrm>
            <a:off x="4152900" y="203200"/>
            <a:ext cx="3937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Displacements of the plasma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Kink Instability (KI) - Two stages</a:t>
            </a:r>
          </a:p>
        </p:txBody>
      </p:sp>
      <p:sp>
        <p:nvSpPr>
          <p:cNvPr id="3" name="Content Placeholder 2"/>
          <p:cNvSpPr>
            <a:spLocks noGrp="1"/>
          </p:cNvSpPr>
          <p:nvPr>
            <p:ph idx="1"/>
          </p:nvPr>
        </p:nvSpPr>
        <p:spPr/>
        <p:txBody>
          <a:bodyPr/>
          <a:lstStyle/>
          <a:p>
            <a:pPr lvl="0"/>
            <a:r>
              <a:rPr/>
              <a:t>Internal kink (First): grows internally in the jet without affecting the overall jet morphology. It converts the magnetic energy into thermal energy via magnetic reconnection. As a result, the toroidal magnetic field decays, and the jet finds itself in a stable configuration that inhibits further growth of the internal kink</a:t>
            </a:r>
          </a:p>
          <a:p>
            <a:pPr lvl="0"/>
            <a:r>
              <a:rPr/>
              <a:t>External kink (Second): kink modes can still grow externally on the periphery of the jet and perturb the entire jet body. Such an external kink instability grows over longer time-scales and typically affects the outer parts of the jet, near the jet head.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Internal instability - two stages</a:t>
            </a:r>
          </a:p>
        </p:txBody>
      </p:sp>
      <p:pic>
        <p:nvPicPr>
          <p:cNvPr descr="alvesEfficientNonthermalParticle2018_fig_S1.png" id="0" name="Picture 1"/>
          <p:cNvPicPr>
            <a:picLocks noGrp="1" noChangeAspect="1"/>
          </p:cNvPicPr>
          <p:nvPr/>
        </p:nvPicPr>
        <p:blipFill>
          <a:blip r:embed="rId2"/>
          <a:stretch>
            <a:fillRect/>
          </a:stretch>
        </p:blipFill>
        <p:spPr bwMode="auto">
          <a:xfrm>
            <a:off x="3314700" y="1193800"/>
            <a:ext cx="2501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Schematic illustration of the formation of a coherent inductive electric field along jet axis.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Approach: 3D PIC simulations with OSIRIS 3.0, tracking both MHD scales (jet radius R₀) and kinetic scales (gyroradius ρ)</a:t>
                </a:r>
              </a:p>
              <a:p>
                <a:pPr lvl="0"/>
                <a:r>
                  <a:rPr/>
                  <a:t>Parameters:</a:t>
                </a:r>
              </a:p>
              <a:p>
                <a:pPr lvl="1"/>
                <a:r>
                  <a:rPr/>
                  <a:t>Electron‑positron plasma in hydromagnetic equilibrium.</a:t>
                </a:r>
              </a:p>
              <a:p>
                <a:pPr lvl="1"/>
                <a:r>
                  <a:rPr/>
                  <a:t>Toroidal B‑field, magnetization </a:t>
                </a:r>
                <a14:m>
                  <m:oMath xmlns:m="http://schemas.openxmlformats.org/officeDocument/2006/math">
                    <m:r>
                      <m:t>σ</m:t>
                    </m:r>
                    <m:r>
                      <m:rPr>
                        <m:sty m:val="p"/>
                      </m:rPr>
                      <m:t>≡</m:t>
                    </m:r>
                    <m:r>
                      <m:t>B</m:t>
                    </m:r>
                    <m:r>
                      <m:rPr>
                        <m:sty m:val="p"/>
                      </m:rPr>
                      <m:t>₀</m:t>
                    </m:r>
                    <m:r>
                      <m:rPr>
                        <m:sty m:val="p"/>
                      </m:rPr>
                      <m:t>²</m:t>
                    </m:r>
                    <m:r>
                      <m:rPr>
                        <m:sty m:val="p"/>
                      </m:rPr>
                      <m:t>/</m:t>
                    </m:r>
                    <m:d>
                      <m:dPr>
                        <m:begChr m:val="("/>
                        <m:endChr m:val=")"/>
                        <m:sepChr m:val=""/>
                        <m:grow/>
                      </m:dPr>
                      <m:e>
                        <m:r>
                          <m:t>4</m:t>
                        </m:r>
                        <m:r>
                          <m:t>π</m:t>
                        </m:r>
                        <m:r>
                          <m:t>n</m:t>
                        </m:r>
                        <m:r>
                          <m:t>m</m:t>
                        </m:r>
                        <m:r>
                          <m:t>c</m:t>
                        </m:r>
                        <m:r>
                          <m:rPr>
                            <m:sty m:val="p"/>
                          </m:rPr>
                          <m:t>²</m:t>
                        </m:r>
                      </m:e>
                    </m:d>
                  </m:oMath>
                </a14:m>
                <a:r>
                  <a:rPr/>
                  <a:t> up to σ = 25.</a:t>
                </a:r>
              </a:p>
              <a:p>
                <a:pPr lvl="1"/>
                <a:r>
                  <a:rPr/>
                  <a:t>Plasma current density </a:t>
                </a:r>
                <a14:m>
                  <m:oMath xmlns:m="http://schemas.openxmlformats.org/officeDocument/2006/math">
                    <m:r>
                      <m:t>J</m:t>
                    </m:r>
                    <m:r>
                      <m:rPr>
                        <m:sty m:val="p"/>
                      </m:rPr>
                      <m:t>=</m:t>
                    </m:r>
                    <m:r>
                      <m:t>c</m:t>
                    </m:r>
                    <m:r>
                      <m:rPr>
                        <m:sty m:val="p"/>
                      </m:rPr>
                      <m:t>/</m:t>
                    </m:r>
                    <m:r>
                      <m:t>4</m:t>
                    </m:r>
                    <m:r>
                      <m:t>π</m:t>
                    </m:r>
                    <m:r>
                      <m:rPr>
                        <m:sty m:val="p"/>
                      </m:rPr>
                      <m:t>∇</m:t>
                    </m:r>
                    <m:r>
                      <m:rPr>
                        <m:sty m:val="p"/>
                      </m:rPr>
                      <m:t>×</m:t>
                    </m:r>
                    <m:r>
                      <m:t>B</m:t>
                    </m:r>
                  </m:oMath>
                </a14:m>
                <a:r>
                  <a:rPr/>
                  <a:t> supported by symmetrically streaming electrons and positrons.</a:t>
                </a:r>
              </a:p>
              <a:p>
                <a:pPr lvl="1"/>
                <a:r>
                  <a:rPr/>
                  <a:t>Domain size ~ (10–20) R₀, resolving ρ with ≳10 cells.</a:t>
                </a:r>
              </a:p>
              <a:p>
                <a:pPr lvl="1"/>
                <a:r>
                  <a:rPr/>
                  <a:t>Up to 5.5×10¹¹ particles tracked.</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Nonthermal Particle Acceleration</dc:title>
  <dc:creator>E. P. Alves; J. Zrake; F. Fiuza</dc:creator>
  <cp:keywords/>
  <dcterms:created xsi:type="dcterms:W3CDTF">2025-04-16T18:53:35Z</dcterms:created>
  <dcterms:modified xsi:type="dcterms:W3CDTF">2025-04-16T18:53:35Z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ode-links">
    <vt:lpwstr/>
  </property>
  <property fmtid="{D5CDD505-2E9C-101B-9397-08002B2CF9AE}" pid="9" name="date">
    <vt:lpwstr>2025-04-16</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julia">
    <vt:lpwstr/>
  </property>
  <property fmtid="{D5CDD505-2E9C-101B-9397-08002B2CF9AE}" pid="14" name="labels">
    <vt:lpwstr/>
  </property>
  <property fmtid="{D5CDD505-2E9C-101B-9397-08002B2CF9AE}" pid="15" name="subtitle">
    <vt:lpwstr>by the Kink Instability in Relativistic Jets</vt:lpwstr>
  </property>
  <property fmtid="{D5CDD505-2E9C-101B-9397-08002B2CF9AE}" pid="16" name="toc-title">
    <vt:lpwstr>Table of contents</vt:lpwstr>
  </property>
</Properties>
</file>