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MESSENGER Observations of Extreme Loading and Unloading of Mercury’s Magnetic Tail</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James A. Slavin</a:t>
            </a:r>
          </a:p>
        </p:txBody>
      </p:sp>
      <p:sp>
        <p:nvSpPr>
          <p:cNvPr id="4" name="Date Placeholder 3"/>
          <p:cNvSpPr>
            <a:spLocks noGrp="1"/>
          </p:cNvSpPr>
          <p:nvPr>
            <p:ph idx="10" sz="half" type="dt"/>
          </p:nvPr>
        </p:nvSpPr>
        <p:spPr/>
        <p:txBody>
          <a:bodyPr/>
          <a:lstStyle/>
          <a:p>
            <a:pPr lvl="0" indent="0" marL="0">
              <a:buNone/>
            </a:pPr>
            <a:r>
              <a:rPr/>
              <a:t>2024-04-25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Schematic view</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The total magnetic flux emanating from Mercury’s surface can be calculated for a simple centered dipole:</a:t>
                </a:r>
              </a:p>
              <a:p>
                <a:pPr lvl="0" indent="0" marL="0">
                  <a:buNone/>
                </a:pPr>
                <a14:m>
                  <m:oMathPara xmlns:m="http://schemas.openxmlformats.org/officeDocument/2006/math">
                    <m:oMathParaPr>
                      <m:jc m:val="center"/>
                    </m:oMathParaPr>
                    <m:oMath>
                      <m:sSub>
                        <m:e>
                          <m:r>
                            <m:t>Φ</m:t>
                          </m:r>
                        </m:e>
                        <m:sub>
                          <m:r>
                            <m:t>M</m:t>
                          </m:r>
                        </m:sub>
                      </m:sSub>
                      <m:r>
                        <m:rPr>
                          <m:sty m:val="p"/>
                        </m:rPr>
                        <m:t>=</m:t>
                      </m:r>
                      <m:r>
                        <m:t>2</m:t>
                      </m:r>
                      <m:r>
                        <m:t>π</m:t>
                      </m:r>
                      <m:sSub>
                        <m:e>
                          <m:r>
                            <m:t>B</m:t>
                          </m:r>
                        </m:e>
                        <m:sub>
                          <m:r>
                            <m:rPr>
                              <m:nor/>
                              <m:sty m:val="p"/>
                            </m:rPr>
                            <m:t>eq</m:t>
                          </m:r>
                        </m:sub>
                      </m:sSub>
                      <m:sSubSup>
                        <m:e>
                          <m:r>
                            <m:t>R</m:t>
                          </m:r>
                        </m:e>
                        <m:sub>
                          <m:r>
                            <m:rPr>
                              <m:nor/>
                              <m:sty m:val="p"/>
                            </m:rPr>
                            <m:t>M</m:t>
                          </m:r>
                        </m:sub>
                        <m:sup>
                          <m:r>
                            <m:t>2</m:t>
                          </m:r>
                        </m:sup>
                      </m:sSubSup>
                      <m:r>
                        <m:rPr>
                          <m:sty m:val="p"/>
                        </m:rPr>
                        <m:t>≈</m:t>
                      </m:r>
                      <m:r>
                        <m:t>9.5</m:t>
                      </m:r>
                      <m:r>
                        <m:rPr>
                          <m:nor/>
                          <m:sty m:val="p"/>
                        </m:rPr>
                        <m:t>MWb</m:t>
                      </m:r>
                    </m:oMath>
                  </m:oMathPara>
                </a14:m>
              </a:p>
              <a:p>
                <a:pPr lvl="0" indent="0" marL="0">
                  <a:buNone/>
                </a:pPr>
                <a14:m>
                  <m:oMathPara xmlns:m="http://schemas.openxmlformats.org/officeDocument/2006/math">
                    <m:oMathParaPr>
                      <m:jc m:val="center"/>
                    </m:oMathParaPr>
                    <m:oMath>
                      <m:r>
                        <m:t>Φ</m:t>
                      </m:r>
                      <m:r>
                        <m:rPr>
                          <m:sty m:val="p"/>
                        </m:rPr>
                        <m:t>/</m:t>
                      </m:r>
                      <m:sSub>
                        <m:e>
                          <m:r>
                            <m:t>Φ</m:t>
                          </m:r>
                        </m:e>
                        <m:sub>
                          <m:r>
                            <m:t>M</m:t>
                          </m:r>
                        </m:sub>
                      </m:sSub>
                      <m:r>
                        <m:rPr>
                          <m:sty m:val="p"/>
                        </m:rPr>
                        <m:t>≈</m:t>
                      </m:r>
                      <m:r>
                        <m:t>1</m:t>
                      </m:r>
                    </m:oMath>
                  </m:oMathPara>
                </a14:m>
              </a:p>
              <a:p>
                <a:pPr lvl="0" indent="0" marL="0">
                  <a:buNone/>
                </a:pPr>
                <a:r>
                  <a:rPr/>
                  <a:t>By comparision, Earth’s is only ~10 to 12%.</a:t>
                </a:r>
              </a:p>
              <a:p>
                <a:pPr lvl="0"/>
                <a:r>
                  <a:rPr/>
                  <a:t>Mercury’s dayside magneto-sphere may be fully depleted by reconnection</a:t>
                </a:r>
              </a:p>
              <a:p>
                <a:pPr lvl="0"/>
                <a:r>
                  <a:rPr/>
                  <a:t>The entire dayside surface would map to open magnetic field lines and be exposed to the shocked solar wind of the magnetosheath.</a:t>
                </a:r>
              </a:p>
            </p:txBody>
          </p:sp>
        </mc:Choice>
      </mc:AlternateContent>
      <p:pic>
        <p:nvPicPr>
          <p:cNvPr descr="images/329_665_f4.jpeg" id="0" name="Picture 1"/>
          <p:cNvPicPr>
            <a:picLocks noGrp="1" noChangeAspect="1"/>
          </p:cNvPicPr>
          <p:nvPr/>
        </p:nvPicPr>
        <p:blipFill>
          <a:blip r:embed="rId2"/>
          <a:stretch>
            <a:fillRect/>
          </a:stretch>
        </p:blipFill>
        <p:spPr bwMode="auto">
          <a:xfrm>
            <a:off x="3568700" y="1752600"/>
            <a:ext cx="5105400" cy="128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Quick facts</a:t>
            </a:r>
          </a:p>
        </p:txBody>
      </p:sp>
      <p:sp>
        <p:nvSpPr>
          <p:cNvPr id="4" name="Text Placeholder 3"/>
          <p:cNvSpPr>
            <a:spLocks noGrp="1"/>
          </p:cNvSpPr>
          <p:nvPr>
            <p:ph idx="2" sz="half" type="body"/>
          </p:nvPr>
        </p:nvSpPr>
        <p:spPr/>
        <p:txBody>
          <a:bodyPr/>
          <a:lstStyle/>
          <a:p>
            <a:pPr lvl="0" indent="0" marL="0">
              <a:buNone/>
            </a:pPr>
            <a:r>
              <a:rPr/>
              <a:t>Messenger (Mercury Surface, Space Environment, Geochemistry, and Ranging)</a:t>
            </a:r>
          </a:p>
          <a:p>
            <a:pPr lvl="0"/>
            <a:r>
              <a:rPr/>
              <a:t>A NASA robotic space probe that orbited the planet Mercury between 2011 and 2015</a:t>
            </a:r>
          </a:p>
          <a:p>
            <a:pPr lvl="0"/>
            <a:r>
              <a:rPr i="1"/>
              <a:t>Magnetometer (MAG)</a:t>
            </a:r>
            <a:r>
              <a:rPr/>
              <a:t> and </a:t>
            </a:r>
            <a:r>
              <a:rPr i="1"/>
              <a:t>Energetic Particle and Plasma Spectrometer (EPPS)</a:t>
            </a:r>
          </a:p>
        </p:txBody>
      </p:sp>
      <p:pic>
        <p:nvPicPr>
          <p:cNvPr descr="images/MESSENGER_-_spacecraft_at_mercury_-_atmercury_lg.jp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Mercury</a:t>
                </a:r>
              </a:p>
              <a:p>
                <a:pPr lvl="0"/>
                <a:r>
                  <a:rPr/>
                  <a:t>The smallest and innermost planet (</a:t>
                </a:r>
                <a14:m>
                  <m:oMath xmlns:m="http://schemas.openxmlformats.org/officeDocument/2006/math">
                    <m:r>
                      <m:t>0.39</m:t>
                    </m:r>
                    <m:r>
                      <m:rPr>
                        <m:nor/>
                        <m:sty m:val="p"/>
                      </m:rPr>
                      <m:t>AU</m:t>
                    </m:r>
                  </m:oMath>
                </a14:m>
                <a:r>
                  <a:rPr/>
                  <a:t>) in the Solar System</a:t>
                </a:r>
              </a:p>
              <a:p>
                <a:pPr lvl="1" indent="0" marL="342900">
                  <a:buNone/>
                </a:pPr>
                <a14:m>
                  <m:oMath xmlns:m="http://schemas.openxmlformats.org/officeDocument/2006/math">
                    <m:sSub>
                      <m:e>
                        <m:r>
                          <m:t>R</m:t>
                        </m:r>
                      </m:e>
                      <m:sub>
                        <m:r>
                          <m:rPr>
                            <m:nor/>
                            <m:sty m:val="p"/>
                          </m:rPr>
                          <m:t>Mercury</m:t>
                        </m:r>
                      </m:sub>
                    </m:sSub>
                    <m:r>
                      <m:rPr>
                        <m:sty m:val="p"/>
                      </m:rPr>
                      <m:t>=</m:t>
                    </m:r>
                    <m:r>
                      <m:t>2439.7</m:t>
                    </m:r>
                    <m:r>
                      <m:rPr>
                        <m:nor/>
                        <m:sty m:val="p"/>
                      </m:rPr>
                      <m:t>km</m:t>
                    </m:r>
                    <m:r>
                      <m:rPr>
                        <m:sty m:val="p"/>
                      </m:rPr>
                      <m:t>=</m:t>
                    </m:r>
                    <m:r>
                      <m:t>0.38</m:t>
                    </m:r>
                    <m:sSub>
                      <m:e>
                        <m:r>
                          <m:t>R</m:t>
                        </m:r>
                      </m:e>
                      <m:sub>
                        <m:r>
                          <m:rPr>
                            <m:nor/>
                            <m:sty m:val="p"/>
                          </m:rPr>
                          <m:t>Earth</m:t>
                        </m:r>
                      </m:sub>
                    </m:sSub>
                  </m:oMath>
                </a14:m>
              </a:p>
              <a:p>
                <a:pPr lvl="0" indent="0" marL="0">
                  <a:buNone/>
                </a:pPr>
                <a:r>
                  <a:rPr/>
                  <a:t>Dungey cycle</a:t>
                </a:r>
              </a:p>
              <a:p>
                <a:pPr lvl="0"/>
                <a:r>
                  <a:rPr/>
                  <a:t>Circulation of plasma, magnetic flux, and energy from the dayside X-line at the magnetopause</a:t>
                </a:r>
              </a:p>
              <a:p>
                <a:pPr lvl="0"/>
                <a:r>
                  <a:rPr/>
                  <a:t>to the nightside X-line in the crosstail current layer and,</a:t>
                </a:r>
              </a:p>
              <a:p>
                <a:pPr lvl="0"/>
                <a:r>
                  <a:rPr/>
                  <a:t>and later, back to the dayside magnetosphere</a:t>
                </a:r>
              </a:p>
              <a:p>
                <a:pPr lvl="0"/>
                <a:r>
                  <a:rPr/>
                  <a:t>Ranges from </a:t>
                </a:r>
                <a:r>
                  <a:rPr i="1"/>
                  <a:t>~1</a:t>
                </a:r>
                <a:r>
                  <a:rPr/>
                  <a:t> month at Jupiter to </a:t>
                </a:r>
                <a:r>
                  <a:rPr i="1"/>
                  <a:t>~1</a:t>
                </a:r>
                <a:r>
                  <a:rPr/>
                  <a:t> week at Saturn and </a:t>
                </a:r>
                <a:r>
                  <a:rPr i="1"/>
                  <a:t>~1</a:t>
                </a:r>
                <a:r>
                  <a:rPr/>
                  <a:t> hour at Earth</a:t>
                </a:r>
              </a:p>
              <a:p>
                <a:pPr lvl="0" indent="0" marL="0">
                  <a:spcBef>
                    <a:spcPts val="3000"/>
                  </a:spcBef>
                  <a:buNone/>
                </a:pPr>
                <a:r>
                  <a:rPr b="1"/>
                  <a:t>Mercury’s magnetosphere under southward IMF conditions</a:t>
                </a:r>
              </a:p>
              <a:p>
                <a:pPr lvl="0" indent="0" marL="0">
                  <a:buNone/>
                </a:pPr>
                <a:r>
                  <a:rPr/>
                  <a:t>A cross-magnetosphere electric potential of ~30 kV or a mean dawn-to- dusk electric field of ~2 mV/m. This electric field implies a Dungey cycle time (i.e., time to drift in response to the dawn-to-dusk magnetospheric electric field from local noon to midnight in the polar cap, or from the northern boundary of the tail down to the cross-tail current sheet) at Mercury of ~2 min.</a:t>
                </a:r>
              </a:p>
              <a:p>
                <a:pPr lvl="0" indent="0" marL="0">
                  <a:buNone/>
                </a:pPr>
                <a14:m>
                  <m:oMathPara xmlns:m="http://schemas.openxmlformats.org/officeDocument/2006/math">
                    <m:oMathParaPr>
                      <m:jc m:val="center"/>
                    </m:oMathParaPr>
                    <m:oMath>
                      <m:sSub>
                        <m:e>
                          <m:r>
                            <m:t>ϕ</m:t>
                          </m:r>
                        </m:e>
                        <m:sub>
                          <m:r>
                            <m:t>c</m:t>
                          </m:r>
                        </m:sub>
                      </m:sSub>
                      <m:r>
                        <m:rPr>
                          <m:sty m:val="p"/>
                        </m:rPr>
                        <m:t>=</m:t>
                      </m:r>
                      <m:sSub>
                        <m:e>
                          <m:r>
                            <m:t>R</m:t>
                          </m:r>
                        </m:e>
                        <m:sub>
                          <m:r>
                            <m:t>M</m:t>
                          </m:r>
                          <m:r>
                            <m:t>P</m:t>
                          </m:r>
                        </m:sub>
                      </m:sSub>
                      <m:r>
                        <m:rPr>
                          <m:sty m:val="p"/>
                        </m:rPr>
                        <m:t>×</m:t>
                      </m:r>
                      <m:d>
                        <m:dPr>
                          <m:begChr m:val="("/>
                          <m:endChr m:val=")"/>
                          <m:sepChr m:val=""/>
                          <m:grow/>
                        </m:dPr>
                        <m:e>
                          <m:r>
                            <m:t>v</m:t>
                          </m:r>
                          <m:r>
                            <m:rPr>
                              <m:sty m:val="p"/>
                            </m:rPr>
                            <m:t>×</m:t>
                          </m:r>
                          <m:sSub>
                            <m:e>
                              <m:r>
                                <m:t>B</m:t>
                              </m:r>
                            </m:e>
                            <m:sub>
                              <m:r>
                                <m:t>N</m:t>
                              </m:r>
                            </m:sub>
                          </m:sSub>
                        </m:e>
                      </m:d>
                      <m:r>
                        <m:rPr>
                          <m:sty m:val="p"/>
                        </m:rPr>
                        <m:t>≈</m:t>
                      </m:r>
                      <m:r>
                        <m:t>30</m:t>
                      </m:r>
                      <m:r>
                        <m:t>k</m:t>
                      </m:r>
                      <m:r>
                        <m:t>V</m:t>
                      </m:r>
                    </m:oMath>
                  </m:oMathPara>
                </a14:m>
              </a:p>
              <a:p>
                <a:pPr lvl="0" indent="0" marL="0">
                  <a:buNone/>
                </a:pPr>
                <a:r>
                  <a:rPr/>
                  <a:t>The relevant scaleis the convectiontime </a:t>
                </a:r>
                <a14:m>
                  <m:oMath xmlns:m="http://schemas.openxmlformats.org/officeDocument/2006/math">
                    <m:sSub>
                      <m:e>
                        <m:r>
                          <m:t>T</m:t>
                        </m:r>
                      </m:e>
                      <m:sub>
                        <m:r>
                          <m:t>c</m:t>
                        </m:r>
                      </m:sub>
                    </m:sSub>
                  </m:oMath>
                </a14:m>
                <a:r>
                  <a:rPr/>
                  <a:t>, defined a the time to cycle the magnetic flux in the tail </a:t>
                </a:r>
                <a14:m>
                  <m:oMath xmlns:m="http://schemas.openxmlformats.org/officeDocument/2006/math">
                    <m:sSub>
                      <m:e>
                        <m:r>
                          <m:t>Φ</m:t>
                        </m:r>
                      </m:e>
                      <m:sub>
                        <m:r>
                          <m:t>T</m:t>
                        </m:r>
                      </m:sub>
                    </m:sSub>
                  </m:oMath>
                </a14:m>
                <a:r>
                  <a:rPr/>
                  <a:t> under the action of the electric potential </a:t>
                </a:r>
                <a14:m>
                  <m:oMath xmlns:m="http://schemas.openxmlformats.org/officeDocument/2006/math">
                    <m:sSub>
                      <m:e>
                        <m:r>
                          <m:t>ϕ</m:t>
                        </m:r>
                      </m:e>
                      <m:sub>
                        <m:r>
                          <m:t>c</m:t>
                        </m:r>
                      </m:sub>
                    </m:sSub>
                  </m:oMath>
                </a14:m>
                <a:r>
                  <a:rPr/>
                  <a:t> across the magnetosphere: </a:t>
                </a:r>
                <a14:m>
                  <m:oMath xmlns:m="http://schemas.openxmlformats.org/officeDocument/2006/math">
                    <m:sSub>
                      <m:e>
                        <m:r>
                          <m:t>T</m:t>
                        </m:r>
                      </m:e>
                      <m:sub>
                        <m:r>
                          <m:t>c</m:t>
                        </m:r>
                      </m:sub>
                    </m:sSub>
                    <m:r>
                      <m:rPr>
                        <m:sty m:val="p"/>
                      </m:rPr>
                      <m:t>=</m:t>
                    </m:r>
                    <m:sSub>
                      <m:e>
                        <m:r>
                          <m:t>Φ</m:t>
                        </m:r>
                      </m:e>
                      <m:sub>
                        <m:r>
                          <m:t>T</m:t>
                        </m:r>
                      </m:sub>
                    </m:sSub>
                    <m:r>
                      <m:rPr>
                        <m:sty m:val="p"/>
                      </m:rPr>
                      <m:t>/</m:t>
                    </m:r>
                    <m:sSub>
                      <m:e>
                        <m:r>
                          <m:t>ϕ</m:t>
                        </m:r>
                      </m:e>
                      <m:sub>
                        <m:r>
                          <m:t>c</m:t>
                        </m:r>
                      </m:sub>
                    </m:sSub>
                  </m:oMath>
                </a14:m>
              </a:p>
            </p:txBody>
          </p:sp>
        </mc:Choice>
      </mc:AlternateContent>
      <p:pic>
        <p:nvPicPr>
          <p:cNvPr descr="images/324_606_f1.jpeg" id="0" name="Picture 1"/>
          <p:cNvPicPr>
            <a:picLocks noGrp="1" noChangeAspect="1"/>
          </p:cNvPicPr>
          <p:nvPr/>
        </p:nvPicPr>
        <p:blipFill>
          <a:blip r:embed="rId2"/>
          <a:stretch>
            <a:fillRect/>
          </a:stretch>
        </p:blipFill>
        <p:spPr bwMode="auto">
          <a:xfrm>
            <a:off x="3568700" y="660400"/>
            <a:ext cx="5105400" cy="3479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magnetospheric measurements</a:t>
            </a:r>
          </a:p>
        </p:txBody>
      </p:sp>
      <p:pic>
        <p:nvPicPr>
          <p:cNvPr descr="images/329_665_f1.jpeg" id="0" name="Picture 1"/>
          <p:cNvPicPr>
            <a:picLocks noGrp="1" noChangeAspect="1"/>
          </p:cNvPicPr>
          <p:nvPr/>
        </p:nvPicPr>
        <p:blipFill>
          <a:blip r:embed="rId2"/>
          <a:stretch>
            <a:fillRect/>
          </a:stretch>
        </p:blipFill>
        <p:spPr bwMode="auto">
          <a:xfrm>
            <a:off x="2374900" y="1193800"/>
            <a:ext cx="43942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magnitude of the magnetic field in Mercury’s tail increased and then decreased by factors of ~2 to 3.5.</a:t>
                </a:r>
              </a:p>
              <a:p>
                <a:pPr lvl="1"/>
                <a:r>
                  <a:rPr/>
                  <a:t>Neglecting changes in tail diameter, magnetic energy density increased by factors of </a:t>
                </a:r>
                <a:r>
                  <a:rPr b="1"/>
                  <a:t>10</a:t>
                </a:r>
                <a:r>
                  <a:rPr/>
                  <a:t>. (By comparison, Earth’s one is less than a factor of </a:t>
                </a:r>
                <a:r>
                  <a:rPr b="1"/>
                  <a:t>~1.6</a:t>
                </a:r>
                <a:r>
                  <a:rPr/>
                  <a:t>)</a:t>
                </a:r>
              </a:p>
              <a:p>
                <a:pPr lvl="1"/>
                <a:r>
                  <a:rPr/>
                  <a:t>Events 2 to 4 corresponded to higher </a:t>
                </a:r>
                <a14:m>
                  <m:oMath xmlns:m="http://schemas.openxmlformats.org/officeDocument/2006/math">
                    <m:d>
                      <m:dPr>
                        <m:begChr m:val="|"/>
                        <m:endChr m:val="|"/>
                        <m:sepChr m:val=""/>
                        <m:grow/>
                      </m:dPr>
                      <m:e>
                        <m:sSub>
                          <m:e>
                            <m:r>
                              <m:t>B</m:t>
                            </m:r>
                          </m:e>
                          <m:sub>
                            <m:r>
                              <m:t>Y</m:t>
                            </m:r>
                          </m:sub>
                        </m:sSub>
                        <m:r>
                          <m:rPr>
                            <m:sty m:val="p"/>
                          </m:rPr>
                          <m:t>/</m:t>
                        </m:r>
                        <m:sSub>
                          <m:e>
                            <m:r>
                              <m:t>B</m:t>
                            </m:r>
                          </m:e>
                          <m:sub>
                            <m:r>
                              <m:t>X</m:t>
                            </m:r>
                          </m:sub>
                        </m:sSub>
                      </m:e>
                    </m:d>
                  </m:oMath>
                </a14:m>
                <a:r>
                  <a:rPr/>
                  <a:t> than the intervening periods, indicating increased flaring of the magnetic tail.</a:t>
                </a:r>
              </a:p>
              <a:p>
                <a:pPr lvl="0" indent="0" marL="0">
                  <a:buNone/>
                </a:pPr>
                <a:r>
                  <a:rPr/>
                  <a:t>Estimating the magnetic flux</a:t>
                </a:r>
              </a:p>
              <a:p>
                <a:pPr lvl="0" indent="0" marL="0">
                  <a:buNone/>
                </a:pPr>
                <a14:m>
                  <m:oMathPara xmlns:m="http://schemas.openxmlformats.org/officeDocument/2006/math">
                    <m:oMathParaPr>
                      <m:jc m:val="center"/>
                    </m:oMathParaPr>
                    <m:oMath>
                      <m:r>
                        <m:t>Φ</m:t>
                      </m:r>
                      <m:r>
                        <m:rPr>
                          <m:sty m:val="p"/>
                        </m:rPr>
                        <m:t>=</m:t>
                      </m:r>
                      <m:nary>
                        <m:naryPr>
                          <m:chr m:val="∫"/>
                          <m:limLoc m:val="subSup"/>
                          <m:subHide m:val="off"/>
                          <m:supHide m:val="on"/>
                        </m:naryPr>
                        <m:sub>
                          <m:r>
                            <m:rPr>
                              <m:nor/>
                              <m:sty m:val="p"/>
                            </m:rPr>
                            <m:t>tail</m:t>
                          </m:r>
                        </m:sub>
                        <m:sup>
                          <m:r>
                            <m:t>​</m:t>
                          </m:r>
                        </m:sup>
                        <m:e>
                          <m:r>
                            <m:t>B</m:t>
                          </m:r>
                        </m:e>
                      </m:nary>
                      <m:r>
                        <m:rPr>
                          <m:sty m:val="p"/>
                        </m:rPr>
                        <m:t>⋅</m:t>
                      </m:r>
                      <m:r>
                        <m:t>d</m:t>
                      </m:r>
                      <m:r>
                        <m:t>A</m:t>
                      </m:r>
                      <m:r>
                        <m:rPr>
                          <m:sty m:val="p"/>
                        </m:rPr>
                        <m:t>=</m:t>
                      </m:r>
                      <m:r>
                        <m:t>0.5</m:t>
                      </m:r>
                      <m:r>
                        <m:t>π</m:t>
                      </m:r>
                      <m:sSub>
                        <m:e>
                          <m:r>
                            <m:t>B</m:t>
                          </m:r>
                        </m:e>
                        <m:sub>
                          <m:r>
                            <m:rPr>
                              <m:nor/>
                              <m:sty m:val="p"/>
                            </m:rPr>
                            <m:t>tail</m:t>
                          </m:r>
                        </m:sub>
                      </m:sSub>
                      <m:sSubSup>
                        <m:e>
                          <m:r>
                            <m:t>R</m:t>
                          </m:r>
                        </m:e>
                        <m:sub>
                          <m:r>
                            <m:rPr>
                              <m:nor/>
                              <m:sty m:val="p"/>
                            </m:rPr>
                            <m:t>tail</m:t>
                          </m:r>
                        </m:sub>
                        <m:sup>
                          <m:r>
                            <m:t>2</m:t>
                          </m:r>
                        </m:sup>
                      </m:sSubSup>
                    </m:oMath>
                  </m:oMathPara>
                </a14:m>
              </a:p>
              <a:p>
                <a:pPr lvl="0"/>
                <a:r>
                  <a:rPr/>
                  <a:t>the radius of the tail for event 3 may have reached 3.5 </a:t>
                </a:r>
                <a14:m>
                  <m:oMath xmlns:m="http://schemas.openxmlformats.org/officeDocument/2006/math">
                    <m:sSub>
                      <m:e>
                        <m:r>
                          <m:t>R</m:t>
                        </m:r>
                      </m:e>
                      <m:sub>
                        <m:r>
                          <m:t>M</m:t>
                        </m:r>
                      </m:sub>
                    </m:sSub>
                  </m:oMath>
                </a14:m>
              </a:p>
              <a:p>
                <a:pPr lvl="1"/>
                <a:r>
                  <a:rPr/>
                  <a:t>the solar wind conditions predicted from a magnetohydrodynamic model of the inner heliosphere driven by solar magnetic field observations</a:t>
                </a:r>
              </a:p>
              <a:p>
                <a:pPr lvl="0" indent="0" marL="0">
                  <a:buNone/>
                </a:pPr>
                <a14:m>
                  <m:oMathPara xmlns:m="http://schemas.openxmlformats.org/officeDocument/2006/math">
                    <m:oMathParaPr>
                      <m:jc m:val="center"/>
                    </m:oMathParaPr>
                    <m:oMath>
                      <m:r>
                        <m:t>Φ</m:t>
                      </m:r>
                      <m:r>
                        <m:rPr>
                          <m:sty m:val="p"/>
                        </m:rPr>
                        <m:t>=</m:t>
                      </m:r>
                      <m:r>
                        <m:rPr>
                          <m:sty m:val="p"/>
                        </m:rPr>
                        <m:t>≈</m:t>
                      </m:r>
                      <m:r>
                        <m:t>9.5</m:t>
                      </m:r>
                      <m:r>
                        <m:rPr>
                          <m:nor/>
                          <m:sty m:val="p"/>
                        </m:rPr>
                        <m:t>MWb</m:t>
                      </m:r>
                    </m:oMath>
                  </m:oMathPara>
                </a14:m>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Tail-loading event 2</a:t>
            </a:r>
          </a:p>
        </p:txBody>
      </p:sp>
      <p:sp>
        <p:nvSpPr>
          <p:cNvPr id="4" name="Text Placeholder 3"/>
          <p:cNvSpPr>
            <a:spLocks noGrp="1"/>
          </p:cNvSpPr>
          <p:nvPr>
            <p:ph idx="2" sz="half" type="body"/>
          </p:nvPr>
        </p:nvSpPr>
        <p:spPr/>
        <p:txBody>
          <a:bodyPr/>
          <a:lstStyle/>
          <a:p>
            <a:pPr lvl="0" indent="0" marL="0">
              <a:buNone/>
            </a:pPr>
            <a:r>
              <a:rPr/>
              <a:t>Fig. 3 Magnetometer observations of tail-loading event 2 during MESSENGER’s third flyby.</a:t>
            </a:r>
          </a:p>
        </p:txBody>
      </p:sp>
      <p:pic>
        <p:nvPicPr>
          <p:cNvPr descr="images/329_665_f3.jpeg" id="0" name="Picture 1"/>
          <p:cNvPicPr>
            <a:picLocks noGrp="1" noChangeAspect="1"/>
          </p:cNvPicPr>
          <p:nvPr/>
        </p:nvPicPr>
        <p:blipFill>
          <a:blip r:embed="rId2"/>
          <a:stretch>
            <a:fillRect/>
          </a:stretch>
        </p:blipFill>
        <p:spPr bwMode="auto">
          <a:xfrm>
            <a:off x="3568700" y="635000"/>
            <a:ext cx="5105400" cy="3517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six intervals of several seconds each when the total magnetic field weakened, indicating entry into a region with high plasma thermal pressure and low magnetic field pressure.</a:t>
            </a:r>
          </a:p>
          <a:p>
            <a:pPr lvl="0"/>
            <a:r>
              <a:rPr/>
              <a:t>These minima in field magnitude coincide with either rapid northward-then-southward or just southward variations in BZ, followed by a slower recovery back to BZ ≈ 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Near-Mercury neutral line (NMNL)</a:t>
            </a:r>
          </a:p>
          <a:p>
            <a:pPr lvl="0"/>
            <a:r>
              <a:rPr/>
              <a:t>The NMNL was observed near XMSO = –2.6 RM during MESSENGER’s second flyby (5), but it was closer to the planet, near XMSO ≈ –1.6 RM, for this flyby. The third flyby results therefore suggest that the NMNL develops much closer to the planet when the magnetic tail is heavily loaded with magnetic flux, such as during events 2 and 3.</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MESSENGER Observations of Extreme Loading and Unloading of Mercury’s Magnetic Tail</dc:title>
  <dc:creator>James A. Slavin</dc:creator>
  <cp:keywords/>
  <dcterms:created xsi:type="dcterms:W3CDTF">2024-04-25T07:24:39Z</dcterms:created>
  <dcterms:modified xsi:type="dcterms:W3CDTF">2024-04-25T07:24:39Z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ode-links">
    <vt:lpwstr/>
  </property>
  <property fmtid="{D5CDD505-2E9C-101B-9397-08002B2CF9AE}" pid="9" name="date">
    <vt:lpwstr>2024-04-25</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toc-title">
    <vt:lpwstr>Table of contents</vt:lpwstr>
  </property>
</Properties>
</file>