
<file path=[Content_Types].xml><?xml version="1.0" encoding="utf-8"?>
<Types xmlns="http://schemas.openxmlformats.org/package/2006/content-types">
  <Default Extension="xml" ContentType="application/xml"/>
  <Default Extension="rels" ContentType="application/vnd.openxmlformats-package.relationships+xml"/>
  <Default Extension="shtml" ContentType="text/html; charset=UTF-8"/>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notesMaster" Target="notesMasters/notesMaster1.xml" /><Relationship Id="rId19" Type="http://schemas.openxmlformats.org/officeDocument/2006/relationships/viewProps" Target="viewProps.xml" /><Relationship Id="rId18" Type="http://schemas.openxmlformats.org/officeDocument/2006/relationships/presProps" Target="presProps.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1/2/22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Particles that undergo drift orbit bifurcations (blue color) violate the second invariant J at bifurcations, when the period of the bounce and the drift motions are no longer separated.</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thick red line connects average invariant values, while thin red lines show the lower and the upper envelopes. Invariant jumps at all radial locations exhibit similar qualitative dependence on the initial conditions. At small initial values, the jumps are predominantly ballistic: hDIi = hIk+1 − Iki h(DI)2i1/2, shifting to the diffusion regime at larger values: hDIi ’ 0, h(DI)2i ≠ 0. Interestingly, at intermediate initial values the average change in the invariant can be negative. The magnitude of jumps in the invariant increases with increase in LM; the larger the daynight asymmetry of the magnetic field, the larger the jumps of the invariant at orbit bifurcations.</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Motivated by minimizing computational time as well as deriving a simplified description of radial and pitch angle transport due to bifurcations which can be used in radiation belt models to capture physics of the bifurcation process, we sought a reduced description of transport due to orbit bifurcations. The changes in the invariant I and the radial position LM of a particle due to two drift orbit bifurcations over the course of one drift orbit depend only on three parameters: their initial values and the bounce phase value prior to the bifurcations. Particle transport due to drift orbit bifurcations can therefore be described by a dynamical map relating the change in three state variables </a:t>
            </a:r>
            <a:r>
              <a:rPr/>
              <a:t>(θ , I, L_M)</a:t>
            </a:r>
            <a:r>
              <a:rPr/>
              <a:t> over a drift orbit.</a:t>
            </a:r>
          </a:p>
          <a:p>
            <a:pPr lvl="0" indent="0" marL="0">
              <a:buNone/>
            </a:pPr>
          </a:p>
          <a:p>
            <a:pPr lvl="0" indent="0" marL="0">
              <a:buNone/>
            </a:pPr>
            <a:r>
              <a:rPr/>
              <a:t>quantified by 〈(ΔL(t))2〉 of ensemble of particles at different initial values of the second invariant. (a) Weak diffusive transport at large initial value of the second invariant; (b) combination of diffusive and ballistic transport at the intermediate value of the second invariant; and (c) large ballistic jumps followed by diffusion at small initial value of the second invariant.</a:t>
            </a:r>
          </a:p>
          <a:p>
            <a:pPr lvl="0" indent="0" marL="0">
              <a:buNone/>
            </a:pPr>
          </a:p>
          <a:p>
            <a:pPr lvl="0" indent="0" marL="0">
              <a:buNone/>
            </a:pPr>
            <a:r>
              <a:rPr/>
              <a:t>During the first orbit particles exhibit a semi‐coherent outward jump into the diffusion region. Subsequent bifurcations result in broadening of particle distribution along their transport characteristic. After the particle population expands across the whole bifurcation region, the h(DL)2i width stops growing, while the individual particles keep meandering back and forth along the characteristic.</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342900" marL="342900">
              <a:buAutoNum type="alphaLcParenBoth"/>
            </a:pPr>
            <a:r>
              <a:rPr/>
              <a:t>Total number of particles in the system normalized to the number of particles at the simulation start (blue line); normalized loss rates (red line). (b) Relative contributions of the magnetopause escape and current sheet scattering to the losses at different locations in the bifurcating region after 50 drift periods. (c) Loss time scales (measured in number of drift orbits) at different locations in the region and different initial values of the second invariant. Losses affect the regions adjacent to the tailward and drift loss cone boundaries. Particles from the bulk of the bifurcation regions stay quasi-trapped, meandering back and forth across the region along their transport characteristics.</a:t>
            </a:r>
          </a:p>
          <a:p>
            <a:pPr lvl="0" indent="0" marL="0">
              <a:buNone/>
            </a:pPr>
          </a:p>
          <a:p>
            <a:pPr lvl="0" indent="0" marL="0">
              <a:buNone/>
            </a:pPr>
            <a:r>
              <a:rPr/>
              <a:t>It follows from Figure 8a that most of the losses take place within the first several drift periods which points to their association with large ballistic jumps and escape either through the tailward or the drift loss cone boundary. After ∼50 drift periods the system reaches a steady state when only &lt;1% of particles are lost over each subsequent drift period. From the entire bifurcating region 20% of particles are lost after 100 drift orbits.</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attain additional acceleration without breaking the first adiabatic invariant, the electron must be transported back outward from point 2 to point 1 along a different path in the phase space without loosing all of its acquired energy and then be radially transported again inward from point 1 to point 2 along the original path.</a:t>
            </a:r>
          </a:p>
          <a:p>
            <a:pPr lvl="0" indent="0" marL="0">
              <a:buNone/>
            </a:pPr>
          </a:p>
          <a:p>
            <a:pPr lvl="0" indent="0" marL="0">
              <a:buNone/>
            </a:pPr>
            <a:r>
              <a:rPr/>
              <a:t>Pitch angle recirculation due to drift orbit bifurcations can greatly amplify the efficiency of electron energization by radial diffusion. Here snapshots of transport and energization of an ensemble of 5 · 105 1 MeV particles initially at LM0 = 6.6 and I0 = 0.07 (aeq = 80°) due to simultaneous action of radial diffusion and drift orbit bifurcations are shown. Particle energy is indicated with color. (a) Three, (b) 10, and (c) 100 drift periods. The lower left corner corresponds to the inward boundary and maximum energization attained by radial diffusion alone (1.3 MeV), while the upper left corner is populated because of combination of diffusion and recirculation resulting in increased energization of ∼2.5 MeV.</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2.xml" /><Relationship Id="rId3" Type="http://schemas.openxmlformats.org/officeDocument/2006/relationships/image" Target="../media/image5.sht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3.xml" /><Relationship Id="rId3" Type="http://schemas.openxmlformats.org/officeDocument/2006/relationships/image" Target="../media/image6.sht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4.xml" /><Relationship Id="rId3" Type="http://schemas.openxmlformats.org/officeDocument/2006/relationships/image" Target="../media/image7.sht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sht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notesSlide" Target="../notesSlides/notesSlide5.xml" /><Relationship Id="rId3" Type="http://schemas.openxmlformats.org/officeDocument/2006/relationships/image" Target="../media/image9.sht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029/2011JA016623"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sht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2.sht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sht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4.sht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The role of drift orbit bifurcations in energization and loss</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of electrons in the outer radiation belt’</a:t>
            </a:r>
            <a:br/>
            <a:br/>
            <a:r>
              <a:rPr/>
              <a:t>A. Y. Ukhorskiy</a:t>
            </a:r>
            <a:br/>
            <a:r>
              <a:rPr/>
              <a:t>M. I. Sitnov</a:t>
            </a:r>
          </a:p>
        </p:txBody>
      </p:sp>
      <p:sp>
        <p:nvSpPr>
          <p:cNvPr id="4" name="Date Placeholder 3"/>
          <p:cNvSpPr>
            <a:spLocks noGrp="1"/>
          </p:cNvSpPr>
          <p:nvPr>
            <p:ph idx="10" sz="half" type="dt"/>
          </p:nvPr>
        </p:nvSpPr>
        <p:spPr/>
        <p:txBody>
          <a:bodyPr/>
          <a:lstStyle/>
          <a:p>
            <a:pPr lvl="0" indent="0" marL="0">
              <a:buNone/>
            </a:pPr>
            <a:r>
              <a:rPr/>
              <a:t>2025-01-15</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Separatrix crossing</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d>
                        <m:dPr>
                          <m:begChr m:val="{"/>
                          <m:endChr m:val=""/>
                          <m:sepChr m:val=""/>
                          <m:grow/>
                        </m:dPr>
                        <m:e>
                          <m:m>
                            <m:mPr>
                              <m:baseJc m:val="center"/>
                              <m:plcHide m:val="on"/>
                              <m:mcs>
                                <m:mc>
                                  <m:mcPr>
                                    <m:mcJc m:val="left"/>
                                    <m:count m:val="1"/>
                                  </m:mcPr>
                                </m:mc>
                              </m:mcs>
                            </m:mPr>
                            <m:mr>
                              <m:e>
                                <m:sSub>
                                  <m:e>
                                    <m:r>
                                      <m:t>I</m:t>
                                    </m:r>
                                  </m:e>
                                  <m:sub>
                                    <m:r>
                                      <m:t>1</m:t>
                                    </m:r>
                                  </m:sub>
                                </m:sSub>
                                <m:r>
                                  <m:rPr>
                                    <m:sty m:val="p"/>
                                  </m:rPr>
                                  <m:t>=</m:t>
                                </m:r>
                                <m:f>
                                  <m:fPr>
                                    <m:type m:val="bar"/>
                                  </m:fPr>
                                  <m:num>
                                    <m:sSub>
                                      <m:e>
                                        <m:r>
                                          <m:t>κ</m:t>
                                        </m:r>
                                      </m:e>
                                      <m:sub>
                                        <m:r>
                                          <m:t>1</m:t>
                                        </m:r>
                                      </m:sub>
                                    </m:sSub>
                                  </m:num>
                                  <m:den>
                                    <m:r>
                                      <m:t>2</m:t>
                                    </m:r>
                                  </m:den>
                                </m:f>
                                <m:sSub>
                                  <m:e>
                                    <m:r>
                                      <m:t>I</m:t>
                                    </m:r>
                                  </m:e>
                                  <m:sub>
                                    <m:r>
                                      <m:t>0</m:t>
                                    </m:r>
                                  </m:sub>
                                </m:sSub>
                                <m:r>
                                  <m:rPr>
                                    <m:sty m:val="p"/>
                                  </m:rPr>
                                  <m:t>+</m:t>
                                </m:r>
                                <m:r>
                                  <m:t>Δ</m:t>
                                </m:r>
                                <m:sSup>
                                  <m:e>
                                    <m:r>
                                      <m:t>I</m:t>
                                    </m:r>
                                  </m:e>
                                  <m:sup>
                                    <m:r>
                                      <m:rPr>
                                        <m:sty m:val="p"/>
                                      </m:rPr>
                                      <m:t>+</m:t>
                                    </m:r>
                                  </m:sup>
                                </m:sSup>
                                <m:d>
                                  <m:dPr>
                                    <m:begChr m:val="("/>
                                    <m:endChr m:val=")"/>
                                    <m:sepChr m:val=""/>
                                    <m:grow/>
                                  </m:dPr>
                                  <m:e>
                                    <m:sSub>
                                      <m:e>
                                        <m:r>
                                          <m:t>θ</m:t>
                                        </m:r>
                                      </m:e>
                                      <m:sub>
                                        <m:r>
                                          <m:t>1</m:t>
                                        </m:r>
                                      </m:sub>
                                    </m:sSub>
                                    <m:r>
                                      <m:rPr>
                                        <m:sty m:val="p"/>
                                      </m:rPr>
                                      <m:t>,</m:t>
                                    </m:r>
                                    <m:sSub>
                                      <m:e>
                                        <m:r>
                                          <m:t>I</m:t>
                                        </m:r>
                                      </m:e>
                                      <m:sub>
                                        <m:r>
                                          <m:t>0</m:t>
                                        </m:r>
                                      </m:sub>
                                    </m:sSub>
                                    <m:r>
                                      <m:rPr>
                                        <m:sty m:val="p"/>
                                      </m:rPr>
                                      <m:t>,</m:t>
                                    </m:r>
                                    <m:sSub>
                                      <m:e>
                                        <m:r>
                                          <m:t>L</m:t>
                                        </m:r>
                                      </m:e>
                                      <m:sub>
                                        <m:r>
                                          <m:t>M</m:t>
                                        </m:r>
                                        <m:r>
                                          <m:t>0</m:t>
                                        </m:r>
                                      </m:sub>
                                    </m:sSub>
                                  </m:e>
                                </m:d>
                              </m:e>
                            </m:mr>
                            <m:mr>
                              <m:e>
                                <m:sSub>
                                  <m:e>
                                    <m:r>
                                      <m:t>I</m:t>
                                    </m:r>
                                  </m:e>
                                  <m:sub>
                                    <m:r>
                                      <m:t>2</m:t>
                                    </m:r>
                                  </m:sub>
                                </m:sSub>
                                <m:r>
                                  <m:rPr>
                                    <m:sty m:val="p"/>
                                  </m:rPr>
                                  <m:t>=</m:t>
                                </m:r>
                                <m:f>
                                  <m:fPr>
                                    <m:type m:val="bar"/>
                                  </m:fPr>
                                  <m:num>
                                    <m:r>
                                      <m:t>2</m:t>
                                    </m:r>
                                  </m:num>
                                  <m:den>
                                    <m:sSub>
                                      <m:e>
                                        <m:r>
                                          <m:t>κ</m:t>
                                        </m:r>
                                      </m:e>
                                      <m:sub>
                                        <m:r>
                                          <m:t>2</m:t>
                                        </m:r>
                                      </m:sub>
                                    </m:sSub>
                                  </m:den>
                                </m:f>
                                <m:sSub>
                                  <m:e>
                                    <m:r>
                                      <m:t>I</m:t>
                                    </m:r>
                                  </m:e>
                                  <m:sub>
                                    <m:r>
                                      <m:t>1</m:t>
                                    </m:r>
                                  </m:sub>
                                </m:sSub>
                                <m:r>
                                  <m:rPr>
                                    <m:sty m:val="p"/>
                                  </m:rPr>
                                  <m:t>+</m:t>
                                </m:r>
                                <m:r>
                                  <m:t>Δ</m:t>
                                </m:r>
                                <m:sSup>
                                  <m:e>
                                    <m:r>
                                      <m:t>I</m:t>
                                    </m:r>
                                  </m:e>
                                  <m:sup>
                                    <m:r>
                                      <m:rPr>
                                        <m:sty m:val="p"/>
                                      </m:rPr>
                                      <m:t>−</m:t>
                                    </m:r>
                                  </m:sup>
                                </m:sSup>
                                <m:d>
                                  <m:dPr>
                                    <m:begChr m:val="("/>
                                    <m:endChr m:val=")"/>
                                    <m:sepChr m:val=""/>
                                    <m:grow/>
                                  </m:dPr>
                                  <m:e>
                                    <m:sSub>
                                      <m:e>
                                        <m:r>
                                          <m:t>θ</m:t>
                                        </m:r>
                                      </m:e>
                                      <m:sub>
                                        <m:r>
                                          <m:t>2</m:t>
                                        </m:r>
                                      </m:sub>
                                    </m:sSub>
                                    <m:r>
                                      <m:rPr>
                                        <m:sty m:val="p"/>
                                      </m:rPr>
                                      <m:t>,</m:t>
                                    </m:r>
                                    <m:sSub>
                                      <m:e>
                                        <m:r>
                                          <m:t>I</m:t>
                                        </m:r>
                                      </m:e>
                                      <m:sub>
                                        <m:r>
                                          <m:t>1</m:t>
                                        </m:r>
                                      </m:sub>
                                    </m:sSub>
                                    <m:r>
                                      <m:rPr>
                                        <m:sty m:val="p"/>
                                      </m:rPr>
                                      <m:t>,</m:t>
                                    </m:r>
                                    <m:sSub>
                                      <m:e>
                                        <m:r>
                                          <m:t>L</m:t>
                                        </m:r>
                                      </m:e>
                                      <m:sub>
                                        <m:r>
                                          <m:t>M</m:t>
                                        </m:r>
                                        <m:r>
                                          <m:t>0</m:t>
                                        </m:r>
                                      </m:sub>
                                    </m:sSub>
                                  </m:e>
                                </m:d>
                                <m:r>
                                  <m:rPr>
                                    <m:sty m:val="p"/>
                                  </m:rPr>
                                  <m:t>,</m:t>
                                </m:r>
                              </m:e>
                            </m:mr>
                          </m:m>
                        </m:e>
                      </m:d>
                    </m:oMath>
                  </m:oMathPara>
                </a14:m>
              </a:p>
              <a:p>
                <a:pPr lvl="0" indent="0" marL="0">
                  <a:buNone/>
                </a:pPr>
                <a:r>
                  <a:rPr/>
                  <a:t>The coefficients </a:t>
                </a:r>
                <a14:m>
                  <m:oMath xmlns:m="http://schemas.openxmlformats.org/officeDocument/2006/math">
                    <m:sSub>
                      <m:e>
                        <m:r>
                          <m:t>κ</m:t>
                        </m:r>
                      </m:e>
                      <m:sub>
                        <m:r>
                          <m:t>1</m:t>
                        </m:r>
                      </m:sub>
                    </m:sSub>
                  </m:oMath>
                </a14:m>
                <a:r>
                  <a:rPr/>
                  <a:t> and </a:t>
                </a:r>
                <a14:m>
                  <m:oMath xmlns:m="http://schemas.openxmlformats.org/officeDocument/2006/math">
                    <m:sSub>
                      <m:e>
                        <m:r>
                          <m:t>κ</m:t>
                        </m:r>
                      </m:e>
                      <m:sub>
                        <m:r>
                          <m:t>2</m:t>
                        </m:r>
                      </m:sub>
                    </m:sSub>
                  </m:oMath>
                </a14:m>
                <a:r>
                  <a:rPr/>
                  <a:t> reflect the north‐south asymmetry of the magnetic field at orbit bifurcations.</a:t>
                </a:r>
              </a:p>
              <a:p>
                <a:pPr lvl="0" indent="0" marL="0">
                  <a:buNone/>
                </a:pPr>
                <a:r>
                  <a:rPr/>
                  <a:t>Drift orbit bifurcations produce the largest effect on particles with small initial values of the invariant </a:t>
                </a:r>
                <a14:m>
                  <m:oMath xmlns:m="http://schemas.openxmlformats.org/officeDocument/2006/math">
                    <m:sSub>
                      <m:e>
                        <m:r>
                          <m:t>I</m:t>
                        </m:r>
                      </m:e>
                      <m:sub>
                        <m:r>
                          <m:t>0</m:t>
                        </m:r>
                      </m:sub>
                    </m:sSub>
                  </m:oMath>
                </a14:m>
                <a:r>
                  <a:rPr/>
                  <a:t> (ballistic regime).</a:t>
                </a:r>
              </a:p>
              <a:p>
                <a:pPr lvl="0" indent="0" marL="0">
                  <a:buNone/>
                </a:pPr>
                <a14:m>
                  <m:oMathPara xmlns:m="http://schemas.openxmlformats.org/officeDocument/2006/math">
                    <m:oMathParaPr>
                      <m:jc m:val="center"/>
                    </m:oMathParaPr>
                    <m:oMath>
                      <m:sSub>
                        <m:e>
                          <m:r>
                            <m:t>I</m:t>
                          </m:r>
                        </m:e>
                        <m:sub>
                          <m:r>
                            <m:t>2</m:t>
                          </m:r>
                        </m:sub>
                      </m:sSub>
                      <m:r>
                        <m:rPr>
                          <m:sty m:val="p"/>
                        </m:rPr>
                        <m:t>−</m:t>
                      </m:r>
                      <m:sSub>
                        <m:e>
                          <m:r>
                            <m:t>I</m:t>
                          </m:r>
                        </m:e>
                        <m:sub>
                          <m:r>
                            <m:t>0</m:t>
                          </m:r>
                        </m:sub>
                      </m:sSub>
                      <m:r>
                        <m:rPr>
                          <m:sty m:val="p"/>
                        </m:rPr>
                        <m:t>≃</m:t>
                      </m:r>
                      <m:f>
                        <m:fPr>
                          <m:type m:val="bar"/>
                        </m:fPr>
                        <m:num>
                          <m:r>
                            <m:t>2</m:t>
                          </m:r>
                        </m:num>
                        <m:den>
                          <m:sSub>
                            <m:e>
                              <m:r>
                                <m:t>x</m:t>
                              </m:r>
                            </m:e>
                            <m:sub>
                              <m:r>
                                <m:t>2</m:t>
                              </m:r>
                            </m:sub>
                          </m:sSub>
                        </m:den>
                      </m:f>
                      <m:r>
                        <m:t>Δ</m:t>
                      </m:r>
                      <m:sSup>
                        <m:e>
                          <m:r>
                            <m:t>I</m:t>
                          </m:r>
                        </m:e>
                        <m:sup>
                          <m:r>
                            <m:rPr>
                              <m:sty m:val="p"/>
                            </m:rPr>
                            <m:t>+</m:t>
                          </m:r>
                        </m:sup>
                      </m:sSup>
                      <m:d>
                        <m:dPr>
                          <m:begChr m:val="("/>
                          <m:endChr m:val=")"/>
                          <m:sepChr m:val=""/>
                          <m:grow/>
                        </m:dPr>
                        <m:e>
                          <m:sSub>
                            <m:e>
                              <m:r>
                                <m:t>θ</m:t>
                              </m:r>
                            </m:e>
                            <m:sub>
                              <m:r>
                                <m:t>1</m:t>
                              </m:r>
                            </m:sub>
                          </m:sSub>
                          <m:r>
                            <m:rPr>
                              <m:sty m:val="p"/>
                            </m:rPr>
                            <m:t>,</m:t>
                          </m:r>
                          <m:sSub>
                            <m:e>
                              <m:r>
                                <m:t>I</m:t>
                              </m:r>
                            </m:e>
                            <m:sub>
                              <m:r>
                                <m:t>0</m:t>
                              </m:r>
                            </m:sub>
                          </m:sSub>
                          <m:r>
                            <m:rPr>
                              <m:sty m:val="p"/>
                            </m:rPr>
                            <m:t>,</m:t>
                          </m:r>
                          <m:sSub>
                            <m:e>
                              <m:r>
                                <m:t>L</m:t>
                              </m:r>
                            </m:e>
                            <m:sub>
                              <m:r>
                                <m:t>M</m:t>
                              </m:r>
                              <m:r>
                                <m:t>0</m:t>
                              </m:r>
                            </m:sub>
                          </m:sSub>
                        </m:e>
                      </m:d>
                    </m:oMath>
                  </m:oMathPara>
                </a14:m>
              </a:p>
            </p:txBody>
          </p:sp>
        </mc:Choice>
      </mc:AlternateContent>
      <p:pic>
        <p:nvPicPr>
          <p:cNvPr descr="https://agupubs.onlinelibrary.wiley.com/cms/asset/ec184d2f-524e-445e-80cc-dd7e23c97ac1/jgra21351-fig-0006.png" id="0" name="Picture 1"/>
          <p:cNvPicPr>
            <a:picLocks noGrp="1" noChangeAspect="1"/>
          </p:cNvPicPr>
          <p:nvPr/>
        </p:nvPicPr>
        <p:blipFill>
          <a:blip r:embed="rId3"/>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Distributions of the second invariant values (Ik+1) after one drift orbit around Earth (two drift orbit bifurcations) at different initial values of the invariant (Ik) and different locations in the bifurcating region (LM).</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Long‐Term Transport Due to Multiple Bifurcations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14:m>
                  <m:oMathPara xmlns:m="http://schemas.openxmlformats.org/officeDocument/2006/math">
                    <m:oMathParaPr>
                      <m:jc m:val="center"/>
                    </m:oMathParaPr>
                    <m:oMath>
                      <m:d>
                        <m:dPr>
                          <m:begChr m:val="{"/>
                          <m:endChr m:val=""/>
                          <m:sepChr m:val=""/>
                          <m:grow/>
                        </m:dPr>
                        <m:e>
                          <m:m>
                            <m:mPr>
                              <m:baseJc m:val="center"/>
                              <m:plcHide m:val="on"/>
                              <m:mcs>
                                <m:mc>
                                  <m:mcPr>
                                    <m:mcJc m:val="left"/>
                                    <m:count m:val="1"/>
                                  </m:mcPr>
                                </m:mc>
                              </m:mcs>
                            </m:mPr>
                            <m:mr>
                              <m:e>
                                <m:sSub>
                                  <m:e>
                                    <m:r>
                                      <m:t>I</m:t>
                                    </m:r>
                                  </m:e>
                                  <m:sub>
                                    <m:r>
                                      <m:t>k</m:t>
                                    </m:r>
                                    <m:r>
                                      <m:rPr>
                                        <m:sty m:val="p"/>
                                      </m:rPr>
                                      <m:t>+</m:t>
                                    </m:r>
                                    <m:r>
                                      <m:t>1</m:t>
                                    </m:r>
                                  </m:sub>
                                </m:sSub>
                                <m:r>
                                  <m:rPr>
                                    <m:sty m:val="p"/>
                                  </m:rPr>
                                  <m:t>=</m:t>
                                </m:r>
                                <m:sSub>
                                  <m:e>
                                    <m:r>
                                      <m:t>I</m:t>
                                    </m:r>
                                  </m:e>
                                  <m:sub>
                                    <m:r>
                                      <m:t>k</m:t>
                                    </m:r>
                                  </m:sub>
                                </m:sSub>
                                <m:r>
                                  <m:rPr>
                                    <m:sty m:val="p"/>
                                  </m:rPr>
                                  <m:t>+</m:t>
                                </m:r>
                                <m:r>
                                  <m:t>Δ</m:t>
                                </m:r>
                                <m:r>
                                  <m:t>I</m:t>
                                </m:r>
                                <m:d>
                                  <m:dPr>
                                    <m:begChr m:val="("/>
                                    <m:endChr m:val=")"/>
                                    <m:sepChr m:val=""/>
                                    <m:grow/>
                                  </m:dPr>
                                  <m:e>
                                    <m:sSub>
                                      <m:e>
                                        <m:r>
                                          <m:t>θ</m:t>
                                        </m:r>
                                      </m:e>
                                      <m:sub>
                                        <m:r>
                                          <m:t>k</m:t>
                                        </m:r>
                                      </m:sub>
                                    </m:sSub>
                                    <m:r>
                                      <m:rPr>
                                        <m:sty m:val="p"/>
                                      </m:rPr>
                                      <m:t>,</m:t>
                                    </m:r>
                                    <m:sSub>
                                      <m:e>
                                        <m:r>
                                          <m:t>I</m:t>
                                        </m:r>
                                      </m:e>
                                      <m:sub>
                                        <m:r>
                                          <m:t>k</m:t>
                                        </m:r>
                                      </m:sub>
                                    </m:sSub>
                                    <m:r>
                                      <m:rPr>
                                        <m:sty m:val="p"/>
                                      </m:rPr>
                                      <m:t>,</m:t>
                                    </m:r>
                                    <m:sSub>
                                      <m:e>
                                        <m:r>
                                          <m:t>L</m:t>
                                        </m:r>
                                      </m:e>
                                      <m:sub>
                                        <m:r>
                                          <m:t>M</m:t>
                                        </m:r>
                                        <m:r>
                                          <m:t>k</m:t>
                                        </m:r>
                                      </m:sub>
                                    </m:sSub>
                                  </m:e>
                                </m:d>
                              </m:e>
                            </m:mr>
                            <m:mr>
                              <m:e>
                                <m:sSub>
                                  <m:e>
                                    <m:r>
                                      <m:t>L</m:t>
                                    </m:r>
                                  </m:e>
                                  <m:sub>
                                    <m:r>
                                      <m:t>M</m:t>
                                    </m:r>
                                    <m:r>
                                      <m:t>k</m:t>
                                    </m:r>
                                    <m:r>
                                      <m:rPr>
                                        <m:sty m:val="p"/>
                                      </m:rPr>
                                      <m:t>+</m:t>
                                    </m:r>
                                    <m:r>
                                      <m:t>1</m:t>
                                    </m:r>
                                  </m:sub>
                                </m:sSub>
                                <m:r>
                                  <m:rPr>
                                    <m:sty m:val="p"/>
                                  </m:rPr>
                                  <m:t>=</m:t>
                                </m:r>
                                <m:sSub>
                                  <m:e>
                                    <m:r>
                                      <m:t>L</m:t>
                                    </m:r>
                                  </m:e>
                                  <m:sub>
                                    <m:r>
                                      <m:t>M</m:t>
                                    </m:r>
                                    <m:r>
                                      <m:t>k</m:t>
                                    </m:r>
                                  </m:sub>
                                </m:sSub>
                                <m:r>
                                  <m:rPr>
                                    <m:sty m:val="p"/>
                                  </m:rPr>
                                  <m:t>+</m:t>
                                </m:r>
                                <m:r>
                                  <m:t>Δ</m:t>
                                </m:r>
                                <m:r>
                                  <m:t>L</m:t>
                                </m:r>
                                <m:d>
                                  <m:dPr>
                                    <m:begChr m:val="("/>
                                    <m:endChr m:val=")"/>
                                    <m:sepChr m:val=""/>
                                    <m:grow/>
                                  </m:dPr>
                                  <m:e>
                                    <m:sSub>
                                      <m:e>
                                        <m:r>
                                          <m:t>θ</m:t>
                                        </m:r>
                                      </m:e>
                                      <m:sub>
                                        <m:r>
                                          <m:t>k</m:t>
                                        </m:r>
                                      </m:sub>
                                    </m:sSub>
                                    <m:r>
                                      <m:rPr>
                                        <m:sty m:val="p"/>
                                      </m:rPr>
                                      <m:t>,</m:t>
                                    </m:r>
                                    <m:sSub>
                                      <m:e>
                                        <m:r>
                                          <m:t>I</m:t>
                                        </m:r>
                                      </m:e>
                                      <m:sub>
                                        <m:r>
                                          <m:t>k</m:t>
                                        </m:r>
                                      </m:sub>
                                    </m:sSub>
                                    <m:r>
                                      <m:rPr>
                                        <m:sty m:val="p"/>
                                      </m:rPr>
                                      <m:t>,</m:t>
                                    </m:r>
                                    <m:sSub>
                                      <m:e>
                                        <m:r>
                                          <m:t>L</m:t>
                                        </m:r>
                                      </m:e>
                                      <m:sub>
                                        <m:r>
                                          <m:t>M</m:t>
                                        </m:r>
                                        <m:r>
                                          <m:t>k</m:t>
                                        </m:r>
                                      </m:sub>
                                    </m:sSub>
                                  </m:e>
                                </m:d>
                              </m:e>
                            </m:mr>
                            <m:mr>
                              <m:e>
                                <m:sSub>
                                  <m:e>
                                    <m:r>
                                      <m:t>θ</m:t>
                                    </m:r>
                                  </m:e>
                                  <m:sub>
                                    <m:r>
                                      <m:t>k</m:t>
                                    </m:r>
                                    <m:r>
                                      <m:rPr>
                                        <m:sty m:val="p"/>
                                      </m:rPr>
                                      <m:t>+</m:t>
                                    </m:r>
                                    <m:r>
                                      <m:t>1</m:t>
                                    </m:r>
                                  </m:sub>
                                </m:sSub>
                                <m:r>
                                  <m:rPr>
                                    <m:sty m:val="p"/>
                                  </m:rPr>
                                  <m:t>=</m:t>
                                </m:r>
                                <m:sSub>
                                  <m:e>
                                    <m:r>
                                      <m:t>θ</m:t>
                                    </m:r>
                                  </m:e>
                                  <m:sub>
                                    <m:r>
                                      <m:t>k</m:t>
                                    </m:r>
                                  </m:sub>
                                </m:sSub>
                                <m:r>
                                  <m:rPr>
                                    <m:sty m:val="p"/>
                                  </m:rPr>
                                  <m:t>+</m:t>
                                </m:r>
                                <m:r>
                                  <m:t>Δ</m:t>
                                </m:r>
                                <m:r>
                                  <m:t>θ</m:t>
                                </m:r>
                                <m:r>
                                  <m:t> </m:t>
                                </m:r>
                                <m:r>
                                  <m:rPr>
                                    <m:sty m:val="p"/>
                                  </m:rPr>
                                  <m:t>mod</m:t>
                                </m:r>
                                <m:r>
                                  <m:t> </m:t>
                                </m:r>
                                <m:r>
                                  <m:t>2</m:t>
                                </m:r>
                                <m:r>
                                  <m:t>π</m:t>
                                </m:r>
                              </m:e>
                            </m:mr>
                          </m:m>
                        </m:e>
                      </m:d>
                    </m:oMath>
                  </m:oMathPara>
                </a14:m>
              </a:p>
            </p:txBody>
          </p:sp>
        </mc:Choice>
      </mc:AlternateContent>
      <p:pic>
        <p:nvPicPr>
          <p:cNvPr descr="https://agupubs.onlinelibrary.wiley.com/cms/asset/576510a3-7d4c-4c2f-8294-a9593f472037/jgra21351-fig-0007.png" id="0" name="Picture 1"/>
          <p:cNvPicPr>
            <a:picLocks noGrp="1" noChangeAspect="1"/>
          </p:cNvPicPr>
          <p:nvPr/>
        </p:nvPicPr>
        <p:blipFill>
          <a:blip r:embed="rId3"/>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Radial transport of radiation belt electrons due to drift orbit bifurcations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Electron losses due to drift orbit bifurcations</a:t>
            </a:r>
          </a:p>
        </p:txBody>
      </p:sp>
      <p:sp>
        <p:nvSpPr>
          <p:cNvPr id="4" name="Text Placeholder 3"/>
          <p:cNvSpPr>
            <a:spLocks noGrp="1"/>
          </p:cNvSpPr>
          <p:nvPr>
            <p:ph idx="2" sz="half" type="body"/>
          </p:nvPr>
        </p:nvSpPr>
        <p:spPr/>
        <p:txBody>
          <a:bodyPr/>
          <a:lstStyle/>
          <a:p>
            <a:pPr lvl="0" indent="0" marL="0">
              <a:buNone/>
            </a:pPr>
            <a:r>
              <a:rPr/>
              <a:t>Transport characteristics can intersect the tailward and drift loss cone boundaries of the bifurcating region producing atmospheric and magnetopause losses of the radiation belt particles.</a:t>
            </a:r>
          </a:p>
          <a:p>
            <a:pPr lvl="0" indent="-342900" marL="342900">
              <a:buAutoNum type="arabicParenBoth"/>
            </a:pPr>
            <a:r>
              <a:rPr/>
              <a:t>the outward electron transport followed by their pitch angle scattering at the regions of high magnetic field curvature and loss into the atmosphere and</a:t>
            </a:r>
          </a:p>
          <a:p>
            <a:pPr lvl="0" indent="-342900" marL="342900">
              <a:buAutoNum type="arabicParenBoth"/>
            </a:pPr>
            <a:r>
              <a:rPr/>
              <a:t>the inward radial transport causing an increase in particle pitch angle which places them into the magnetopause drift loss cone leading to their escape through the magnetopause on the time scales less than one drift period.</a:t>
            </a:r>
          </a:p>
        </p:txBody>
      </p:sp>
      <p:pic>
        <p:nvPicPr>
          <p:cNvPr descr="https://agupubs.onlinelibrary.wiley.com/cms/asset/4f666d2a-b40e-4560-8614-0cbf1cf66267/jgra21351-fig-0008.png" id="0" name="Picture 1"/>
          <p:cNvPicPr>
            <a:picLocks noGrp="1" noChangeAspect="1"/>
          </p:cNvPicPr>
          <p:nvPr/>
        </p:nvPicPr>
        <p:blipFill>
          <a:blip r:embed="rId3"/>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Magnetopause escape and atmospheric losses due to current sheet scattering produced by drift orbit bifurcations.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Recirculation</a:t>
            </a:r>
          </a:p>
        </p:txBody>
      </p:sp>
      <p:pic>
        <p:nvPicPr>
          <p:cNvPr descr="https://agupubs.onlinelibrary.wiley.com/cms/asset/c7d3a5a1-0e96-452e-9354-2b7445ed4d3b/jgra21351-fig-0009.pn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The root-mean-square spread of an ensemble of particles due radial diffusion can be estimated from the definition of the radial diffusion coefficien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r>
                        <m:t>Δ</m:t>
                      </m:r>
                      <m:sSup>
                        <m:e>
                          <m:r>
                            <m:t>L</m:t>
                          </m:r>
                        </m:e>
                        <m:sup>
                          <m:r>
                            <m:t>r</m:t>
                          </m:r>
                          <m:r>
                            <m:t>m</m:t>
                          </m:r>
                          <m:r>
                            <m:t>s</m:t>
                          </m:r>
                        </m:sup>
                      </m:sSup>
                      <m:d>
                        <m:dPr>
                          <m:begChr m:val="("/>
                          <m:endChr m:val=")"/>
                          <m:sepChr m:val=""/>
                          <m:grow/>
                        </m:dPr>
                        <m:e>
                          <m:sSub>
                            <m:e>
                              <m:r>
                                <m:t>I</m:t>
                              </m:r>
                            </m:e>
                            <m:sub>
                              <m:r>
                                <m:t>0</m:t>
                              </m:r>
                            </m:sub>
                          </m:sSub>
                          <m:r>
                            <m:rPr>
                              <m:sty m:val="p"/>
                            </m:rPr>
                            <m:t>,</m:t>
                          </m:r>
                          <m:sSub>
                            <m:e>
                              <m:r>
                                <m:t>L</m:t>
                              </m:r>
                            </m:e>
                            <m:sub>
                              <m:r>
                                <m:t>M</m:t>
                              </m:r>
                              <m:r>
                                <m:t>0</m:t>
                              </m:r>
                            </m:sub>
                          </m:sSub>
                        </m:e>
                      </m:d>
                      <m:r>
                        <m:rPr>
                          <m:sty m:val="p"/>
                        </m:rPr>
                        <m:t>=</m:t>
                      </m:r>
                      <m:rad>
                        <m:radPr>
                          <m:degHide m:val="on"/>
                        </m:radPr>
                        <m:deg/>
                        <m:e>
                          <m:nary>
                            <m:naryPr>
                              <m:chr m:val="∑"/>
                              <m:limLoc m:val="undOvr"/>
                              <m:subHide m:val="off"/>
                              <m:supHide m:val="on"/>
                            </m:naryPr>
                            <m:sub>
                              <m:r>
                                <m:t>k</m:t>
                              </m:r>
                            </m:sub>
                            <m:sup>
                              <m:r>
                                <m:t>​</m:t>
                              </m:r>
                            </m:sup>
                            <m:e>
                              <m:sSup>
                                <m:e>
                                  <m:d>
                                    <m:dPr>
                                      <m:begChr m:val="("/>
                                      <m:endChr m:val=")"/>
                                      <m:sepChr m:val=""/>
                                      <m:grow/>
                                    </m:dPr>
                                    <m:e>
                                      <m:sSub>
                                        <m:e>
                                          <m:r>
                                            <m:t>L</m:t>
                                          </m:r>
                                        </m:e>
                                        <m:sub>
                                          <m:r>
                                            <m:t>M</m:t>
                                          </m:r>
                                          <m:r>
                                            <m:t>k</m:t>
                                          </m:r>
                                        </m:sub>
                                      </m:sSub>
                                      <m:d>
                                        <m:dPr>
                                          <m:begChr m:val="("/>
                                          <m:endChr m:val=")"/>
                                          <m:sepChr m:val=""/>
                                          <m:grow/>
                                        </m:dPr>
                                        <m:e>
                                          <m:r>
                                            <m:t>t</m:t>
                                          </m:r>
                                          <m:r>
                                            <m:rPr>
                                              <m:sty m:val="p"/>
                                            </m:rPr>
                                            <m:t>=</m:t>
                                          </m:r>
                                          <m:r>
                                            <m:t>10</m:t>
                                          </m:r>
                                          <m:sSub>
                                            <m:e>
                                              <m:r>
                                                <m:t>T</m:t>
                                              </m:r>
                                            </m:e>
                                            <m:sub>
                                              <m:r>
                                                <m:t>D</m:t>
                                              </m:r>
                                            </m:sub>
                                          </m:sSub>
                                        </m:e>
                                      </m:d>
                                      <m:r>
                                        <m:rPr>
                                          <m:sty m:val="p"/>
                                        </m:rPr>
                                        <m:t>−</m:t>
                                      </m:r>
                                      <m:sSub>
                                        <m:e>
                                          <m:r>
                                            <m:t>L</m:t>
                                          </m:r>
                                        </m:e>
                                        <m:sub>
                                          <m:r>
                                            <m:t>M</m:t>
                                          </m:r>
                                          <m:r>
                                            <m:t>0</m:t>
                                          </m:r>
                                        </m:sub>
                                      </m:sSub>
                                    </m:e>
                                  </m:d>
                                </m:e>
                                <m:sup>
                                  <m:r>
                                    <m:t>2</m:t>
                                  </m:r>
                                </m:sup>
                              </m:sSup>
                            </m:e>
                          </m:nary>
                        </m:e>
                      </m:rad>
                    </m:oMath>
                  </m:oMathPara>
                </a14:m>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Energization</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Recirculation of the outer belt electrons across the L shells susceptible to drift orbit bifurcations can amplify acceleration produced by radial diffusion.</a:t>
                </a:r>
              </a:p>
              <a:p>
                <a:pPr lvl="0" indent="0" marL="0">
                  <a:buNone/>
                </a:pPr>
                <a14:m>
                  <m:oMathPara xmlns:m="http://schemas.openxmlformats.org/officeDocument/2006/math">
                    <m:oMathParaPr>
                      <m:jc m:val="center"/>
                    </m:oMathParaPr>
                    <m:oMath>
                      <m:d>
                        <m:dPr>
                          <m:begChr m:val="{"/>
                          <m:endChr m:val=""/>
                          <m:sepChr m:val=""/>
                          <m:grow/>
                        </m:dPr>
                        <m:e>
                          <m:m>
                            <m:mPr>
                              <m:baseJc m:val="center"/>
                              <m:plcHide m:val="on"/>
                              <m:mcs>
                                <m:mc>
                                  <m:mcPr>
                                    <m:mcJc m:val="left"/>
                                    <m:count m:val="1"/>
                                  </m:mcPr>
                                </m:mc>
                              </m:mcs>
                            </m:mPr>
                            <m:mr>
                              <m:e>
                                <m:sSub>
                                  <m:e>
                                    <m:r>
                                      <m:t>I</m:t>
                                    </m:r>
                                  </m:e>
                                  <m:sub>
                                    <m:r>
                                      <m:t>k</m:t>
                                    </m:r>
                                    <m:r>
                                      <m:rPr>
                                        <m:sty m:val="p"/>
                                      </m:rPr>
                                      <m:t>+</m:t>
                                    </m:r>
                                    <m:r>
                                      <m:t>1</m:t>
                                    </m:r>
                                  </m:sub>
                                </m:sSub>
                                <m:r>
                                  <m:rPr>
                                    <m:sty m:val="p"/>
                                  </m:rPr>
                                  <m:t>=</m:t>
                                </m:r>
                                <m:sSub>
                                  <m:e>
                                    <m:r>
                                      <m:t>I</m:t>
                                    </m:r>
                                  </m:e>
                                  <m:sub>
                                    <m:r>
                                      <m:t>k</m:t>
                                    </m:r>
                                  </m:sub>
                                </m:sSub>
                                <m:r>
                                  <m:rPr>
                                    <m:sty m:val="p"/>
                                  </m:rPr>
                                  <m:t>+</m:t>
                                </m:r>
                                <m:r>
                                  <m:t>Δ</m:t>
                                </m:r>
                                <m:r>
                                  <m:t>I</m:t>
                                </m:r>
                                <m:d>
                                  <m:dPr>
                                    <m:begChr m:val="("/>
                                    <m:endChr m:val=")"/>
                                    <m:sepChr m:val=""/>
                                    <m:grow/>
                                  </m:dPr>
                                  <m:e>
                                    <m:sSub>
                                      <m:e>
                                        <m:r>
                                          <m:t>θ</m:t>
                                        </m:r>
                                      </m:e>
                                      <m:sub>
                                        <m:r>
                                          <m:t>k</m:t>
                                        </m:r>
                                      </m:sub>
                                    </m:sSub>
                                    <m:r>
                                      <m:rPr>
                                        <m:sty m:val="p"/>
                                      </m:rPr>
                                      <m:t>,</m:t>
                                    </m:r>
                                    <m:sSub>
                                      <m:e>
                                        <m:r>
                                          <m:t>I</m:t>
                                        </m:r>
                                      </m:e>
                                      <m:sub>
                                        <m:r>
                                          <m:t>k</m:t>
                                        </m:r>
                                      </m:sub>
                                    </m:sSub>
                                    <m:r>
                                      <m:rPr>
                                        <m:sty m:val="p"/>
                                      </m:rPr>
                                      <m:t>,</m:t>
                                    </m:r>
                                    <m:sSub>
                                      <m:e>
                                        <m:r>
                                          <m:t>L</m:t>
                                        </m:r>
                                      </m:e>
                                      <m:sub>
                                        <m:r>
                                          <m:t>M</m:t>
                                        </m:r>
                                        <m:r>
                                          <m:t>k</m:t>
                                        </m:r>
                                      </m:sub>
                                    </m:sSub>
                                  </m:e>
                                </m:d>
                              </m:e>
                            </m:mr>
                            <m:mr>
                              <m:e>
                                <m:sSub>
                                  <m:e>
                                    <m:r>
                                      <m:t>L</m:t>
                                    </m:r>
                                  </m:e>
                                  <m:sub>
                                    <m:r>
                                      <m:t>M</m:t>
                                    </m:r>
                                    <m:r>
                                      <m:t>k</m:t>
                                    </m:r>
                                    <m:r>
                                      <m:rPr>
                                        <m:sty m:val="p"/>
                                      </m:rPr>
                                      <m:t>+</m:t>
                                    </m:r>
                                    <m:r>
                                      <m:t>1</m:t>
                                    </m:r>
                                  </m:sub>
                                </m:sSub>
                                <m:r>
                                  <m:rPr>
                                    <m:sty m:val="p"/>
                                  </m:rPr>
                                  <m:t>=</m:t>
                                </m:r>
                                <m:sSub>
                                  <m:e>
                                    <m:r>
                                      <m:t>L</m:t>
                                    </m:r>
                                  </m:e>
                                  <m:sub>
                                    <m:r>
                                      <m:t>M</m:t>
                                    </m:r>
                                    <m:r>
                                      <m:t>k</m:t>
                                    </m:r>
                                  </m:sub>
                                </m:sSub>
                                <m:r>
                                  <m:rPr>
                                    <m:sty m:val="p"/>
                                  </m:rPr>
                                  <m:t>+</m:t>
                                </m:r>
                                <m:r>
                                  <m:t>Δ</m:t>
                                </m:r>
                                <m:r>
                                  <m:t>L</m:t>
                                </m:r>
                                <m:d>
                                  <m:dPr>
                                    <m:begChr m:val="("/>
                                    <m:endChr m:val=")"/>
                                    <m:sepChr m:val=""/>
                                    <m:grow/>
                                  </m:dPr>
                                  <m:e>
                                    <m:sSub>
                                      <m:e>
                                        <m:r>
                                          <m:t>θ</m:t>
                                        </m:r>
                                      </m:e>
                                      <m:sub>
                                        <m:r>
                                          <m:t>k</m:t>
                                        </m:r>
                                      </m:sub>
                                    </m:sSub>
                                    <m:r>
                                      <m:rPr>
                                        <m:sty m:val="p"/>
                                      </m:rPr>
                                      <m:t>,</m:t>
                                    </m:r>
                                    <m:sSub>
                                      <m:e>
                                        <m:r>
                                          <m:t>I</m:t>
                                        </m:r>
                                      </m:e>
                                      <m:sub>
                                        <m:r>
                                          <m:t>k</m:t>
                                        </m:r>
                                      </m:sub>
                                    </m:sSub>
                                    <m:r>
                                      <m:rPr>
                                        <m:sty m:val="p"/>
                                      </m:rPr>
                                      <m:t>,</m:t>
                                    </m:r>
                                    <m:sSub>
                                      <m:e>
                                        <m:r>
                                          <m:t>L</m:t>
                                        </m:r>
                                      </m:e>
                                      <m:sub>
                                        <m:r>
                                          <m:t>M</m:t>
                                        </m:r>
                                        <m:r>
                                          <m:t>k</m:t>
                                        </m:r>
                                      </m:sub>
                                    </m:sSub>
                                  </m:e>
                                </m:d>
                                <m:r>
                                  <m:rPr>
                                    <m:sty m:val="p"/>
                                  </m:rPr>
                                  <m:t>+</m:t>
                                </m:r>
                                <m:r>
                                  <m:t>δ</m:t>
                                </m:r>
                                <m:sSub>
                                  <m:e>
                                    <m:r>
                                      <m:t>L</m:t>
                                    </m:r>
                                  </m:e>
                                  <m:sub>
                                    <m:r>
                                      <m:t>k</m:t>
                                    </m:r>
                                  </m:sub>
                                </m:sSub>
                                <m:r>
                                  <m:t>η</m:t>
                                </m:r>
                              </m:e>
                            </m:mr>
                            <m:mr>
                              <m:e>
                                <m:sSub>
                                  <m:e>
                                    <m:r>
                                      <m:t>γ</m:t>
                                    </m:r>
                                  </m:e>
                                  <m:sub>
                                    <m:r>
                                      <m:t>k</m:t>
                                    </m:r>
                                    <m:r>
                                      <m:rPr>
                                        <m:sty m:val="p"/>
                                      </m:rPr>
                                      <m:t>+</m:t>
                                    </m:r>
                                    <m:r>
                                      <m:t>1</m:t>
                                    </m:r>
                                  </m:sub>
                                </m:sSub>
                                <m:r>
                                  <m:rPr>
                                    <m:sty m:val="p"/>
                                  </m:rPr>
                                  <m:t>=</m:t>
                                </m:r>
                                <m:sSup>
                                  <m:e>
                                    <m:d>
                                      <m:dPr>
                                        <m:begChr m:val="("/>
                                        <m:endChr m:val=")"/>
                                        <m:sepChr m:val=""/>
                                        <m:grow/>
                                      </m:dPr>
                                      <m:e>
                                        <m:f>
                                          <m:fPr>
                                            <m:type m:val="bar"/>
                                          </m:fPr>
                                          <m:num>
                                            <m:r>
                                              <m:t>B</m:t>
                                            </m:r>
                                            <m:d>
                                              <m:dPr>
                                                <m:begChr m:val="("/>
                                                <m:endChr m:val=")"/>
                                                <m:sepChr m:val=""/>
                                                <m:grow/>
                                              </m:dPr>
                                              <m:e>
                                                <m:sSub>
                                                  <m:e>
                                                    <m:r>
                                                      <m:t>L</m:t>
                                                    </m:r>
                                                  </m:e>
                                                  <m:sub>
                                                    <m:r>
                                                      <m:t>M</m:t>
                                                    </m:r>
                                                    <m:r>
                                                      <m:t>k</m:t>
                                                    </m:r>
                                                    <m:r>
                                                      <m:rPr>
                                                        <m:sty m:val="p"/>
                                                      </m:rPr>
                                                      <m:t>+</m:t>
                                                    </m:r>
                                                    <m:r>
                                                      <m:t>1</m:t>
                                                    </m:r>
                                                  </m:sub>
                                                </m:sSub>
                                              </m:e>
                                            </m:d>
                                          </m:num>
                                          <m:den>
                                            <m:r>
                                              <m:t>B</m:t>
                                            </m:r>
                                            <m:d>
                                              <m:dPr>
                                                <m:begChr m:val="("/>
                                                <m:endChr m:val=")"/>
                                                <m:sepChr m:val=""/>
                                                <m:grow/>
                                              </m:dPr>
                                              <m:e>
                                                <m:sSub>
                                                  <m:e>
                                                    <m:r>
                                                      <m:t>L</m:t>
                                                    </m:r>
                                                  </m:e>
                                                  <m:sub>
                                                    <m:r>
                                                      <m:t>M</m:t>
                                                    </m:r>
                                                    <m:r>
                                                      <m:t>k</m:t>
                                                    </m:r>
                                                    <m:r>
                                                      <m:rPr>
                                                        <m:sty m:val="p"/>
                                                      </m:rPr>
                                                      <m:t>+</m:t>
                                                    </m:r>
                                                    <m:r>
                                                      <m:t>1</m:t>
                                                    </m:r>
                                                  </m:sub>
                                                </m:sSub>
                                                <m:r>
                                                  <m:rPr>
                                                    <m:sty m:val="p"/>
                                                  </m:rPr>
                                                  <m:t>−</m:t>
                                                </m:r>
                                                <m:r>
                                                  <m:t>δ</m:t>
                                                </m:r>
                                                <m:sSub>
                                                  <m:e>
                                                    <m:r>
                                                      <m:t>L</m:t>
                                                    </m:r>
                                                  </m:e>
                                                  <m:sub>
                                                    <m:r>
                                                      <m:t>k</m:t>
                                                    </m:r>
                                                  </m:sub>
                                                </m:sSub>
                                              </m:e>
                                            </m:d>
                                          </m:den>
                                        </m:f>
                                        <m:d>
                                          <m:dPr>
                                            <m:begChr m:val="("/>
                                            <m:endChr m:val=")"/>
                                            <m:sepChr m:val=""/>
                                            <m:grow/>
                                          </m:dPr>
                                          <m:e>
                                            <m:sSubSup>
                                              <m:e>
                                                <m:r>
                                                  <m:t>γ</m:t>
                                                </m:r>
                                              </m:e>
                                              <m:sub>
                                                <m:r>
                                                  <m:t>k</m:t>
                                                </m:r>
                                              </m:sub>
                                              <m:sup>
                                                <m:r>
                                                  <m:t>2</m:t>
                                                </m:r>
                                              </m:sup>
                                            </m:sSubSup>
                                            <m:r>
                                              <m:rPr>
                                                <m:sty m:val="p"/>
                                              </m:rPr>
                                              <m:t>−</m:t>
                                            </m:r>
                                            <m:r>
                                              <m:t>1</m:t>
                                            </m:r>
                                          </m:e>
                                        </m:d>
                                        <m:r>
                                          <m:rPr>
                                            <m:sty m:val="p"/>
                                          </m:rPr>
                                          <m:t>+</m:t>
                                        </m:r>
                                        <m:r>
                                          <m:t>1</m:t>
                                        </m:r>
                                      </m:e>
                                    </m:d>
                                  </m:e>
                                  <m:sup>
                                    <m:r>
                                      <m:t>1</m:t>
                                    </m:r>
                                    <m:r>
                                      <m:rPr>
                                        <m:sty m:val="p"/>
                                      </m:rPr>
                                      <m:t>/</m:t>
                                    </m:r>
                                    <m:r>
                                      <m:t>2</m:t>
                                    </m:r>
                                  </m:sup>
                                </m:sSup>
                              </m:e>
                            </m:mr>
                            <m:mr>
                              <m:e>
                                <m:sSub>
                                  <m:e>
                                    <m:r>
                                      <m:t>θ</m:t>
                                    </m:r>
                                  </m:e>
                                  <m:sub>
                                    <m:r>
                                      <m:t>k</m:t>
                                    </m:r>
                                    <m:r>
                                      <m:rPr>
                                        <m:sty m:val="p"/>
                                      </m:rPr>
                                      <m:t>+</m:t>
                                    </m:r>
                                    <m:r>
                                      <m:t>1</m:t>
                                    </m:r>
                                  </m:sub>
                                </m:sSub>
                                <m:r>
                                  <m:rPr>
                                    <m:sty m:val="p"/>
                                  </m:rPr>
                                  <m:t>=</m:t>
                                </m:r>
                                <m:sSub>
                                  <m:e>
                                    <m:r>
                                      <m:t>θ</m:t>
                                    </m:r>
                                  </m:e>
                                  <m:sub>
                                    <m:r>
                                      <m:t>k</m:t>
                                    </m:r>
                                  </m:sub>
                                </m:sSub>
                                <m:r>
                                  <m:rPr>
                                    <m:sty m:val="p"/>
                                  </m:rPr>
                                  <m:t>+</m:t>
                                </m:r>
                                <m:r>
                                  <m:t>Δ</m:t>
                                </m:r>
                                <m:r>
                                  <m:t>θ</m:t>
                                </m:r>
                                <m:r>
                                  <m:t> </m:t>
                                </m:r>
                                <m:r>
                                  <m:rPr>
                                    <m:sty m:val="p"/>
                                  </m:rPr>
                                  <m:t>mod</m:t>
                                </m:r>
                                <m:r>
                                  <m:t> </m:t>
                                </m:r>
                                <m:r>
                                  <m:t>2</m:t>
                                </m:r>
                                <m:r>
                                  <m:t>π</m:t>
                                </m:r>
                                <m:r>
                                  <m:rPr>
                                    <m:sty m:val="p"/>
                                  </m:rPr>
                                  <m:t>,</m:t>
                                </m:r>
                              </m:e>
                            </m:mr>
                          </m:m>
                        </m:e>
                      </m:d>
                    </m:oMath>
                  </m:oMathPara>
                </a14:m>
              </a:p>
            </p:txBody>
          </p:sp>
        </mc:Choice>
      </mc:AlternateContent>
      <p:pic>
        <p:nvPicPr>
          <p:cNvPr descr="https://agupubs.onlinelibrary.wiley.com/cms/asset/1b370bd8-99fc-4f43-b947-1901d592d624/jgra21351-fig-0010.png" id="0" name="Picture 1"/>
          <p:cNvPicPr>
            <a:picLocks noGrp="1" noChangeAspect="1"/>
          </p:cNvPicPr>
          <p:nvPr/>
        </p:nvPicPr>
        <p:blipFill>
          <a:blip r:embed="rId3"/>
          <a:stretch>
            <a:fillRect/>
          </a:stretch>
        </p:blipFill>
        <p:spPr bwMode="auto">
          <a:xfrm>
            <a:off x="3568700" y="685800"/>
            <a:ext cx="5105400" cy="34036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Ukhorskiy, A. Y., M. I. Sitnov, R. M. Millan, and B. T. Kress. 2011. “The Role of Drift Orbit Bifurcations in Energization and Loss of Electrons in the Outer Radiation Belt.” </a:t>
            </a:r>
            <a:r>
              <a:rPr i="1"/>
              <a:t>Journal of Geophysical Research: Space Physics</a:t>
            </a:r>
            <a:r>
              <a:rPr/>
              <a:t> 116 (A9). </a:t>
            </a:r>
            <a:r>
              <a:rPr>
                <a:hlinkClick r:id="rId2"/>
              </a:rPr>
              <a:t>https://doi.org/10.1029/2011JA016623</a:t>
            </a:r>
            <a:r>
              <a:rPr/>
              <a:t>.</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Ukhorskiy et al. (2011)</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 Particle motion in the compressed magnetosphere</a:t>
            </a:r>
          </a:p>
        </p:txBody>
      </p:sp>
      <p:pic>
        <p:nvPicPr>
          <p:cNvPr descr="https://agupubs.onlinelibrary.wiley.com/cms/asset/62df2993-6129-45e7-b4ef-d62d45c103cb/jgra21351-fig-0001.png" id="0" name="Picture 1"/>
          <p:cNvPicPr>
            <a:picLocks noGrp="1" noChangeAspect="1"/>
          </p:cNvPicPr>
          <p:nvPr/>
        </p:nvPicPr>
        <p:blipFill>
          <a:blip r:embed="rId2"/>
          <a:stretch>
            <a:fillRect/>
          </a:stretch>
        </p:blipFill>
        <p:spPr bwMode="auto">
          <a:xfrm>
            <a:off x="2413000" y="1193800"/>
            <a:ext cx="4318000" cy="28829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In a dayside compressed magnetic field of the inner magnetosphere charged particles can exhibit three types of drift bounce guiding center trajectories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Stably trapped particles (shown in cyan color) participate in three distinct quasiperiodic motions: the gyromotion, the bounce motion and the gradient curvature drift around Earth, each associated with its own adiabatic invariant: </a:t>
                </a:r>
                <a14:m>
                  <m:oMath xmlns:m="http://schemas.openxmlformats.org/officeDocument/2006/math">
                    <m:r>
                      <m:t>μ</m:t>
                    </m:r>
                  </m:oMath>
                </a14:m>
                <a:r>
                  <a:rPr/>
                  <a:t>, </a:t>
                </a:r>
                <a14:m>
                  <m:oMath xmlns:m="http://schemas.openxmlformats.org/officeDocument/2006/math">
                    <m:r>
                      <m:t>J</m:t>
                    </m:r>
                    <m:r>
                      <m:rPr>
                        <m:sty m:val="p"/>
                      </m:rPr>
                      <m:t>=</m:t>
                    </m:r>
                    <m:r>
                      <m:t>p</m:t>
                    </m:r>
                    <m:r>
                      <m:t>I</m:t>
                    </m:r>
                  </m:oMath>
                </a14:m>
                <a:r>
                  <a:rPr/>
                  <a:t>, and </a:t>
                </a:r>
                <a14:m>
                  <m:oMath xmlns:m="http://schemas.openxmlformats.org/officeDocument/2006/math">
                    <m:sSup>
                      <m:e>
                        <m:r>
                          <m:t>L</m:t>
                        </m:r>
                      </m:e>
                      <m:sup>
                        <m:r>
                          <m:rPr>
                            <m:sty m:val="p"/>
                          </m:rPr>
                          <m:t>*</m:t>
                        </m:r>
                      </m:sup>
                    </m:sSup>
                  </m:oMath>
                </a14:m>
                <a:r>
                  <a:rPr/>
                  <a:t>. Time scales for the different motions are separated by 1 to 3 orders of magnitude and all invariants are conserved.</a:t>
                </a:r>
              </a:p>
              <a:p>
                <a:pPr lvl="0" indent="0" marL="0">
                  <a:buNone/>
                </a:pPr>
                <a14:m>
                  <m:oMathPara xmlns:m="http://schemas.openxmlformats.org/officeDocument/2006/math">
                    <m:oMathParaPr>
                      <m:jc m:val="center"/>
                    </m:oMathParaPr>
                    <m:oMath>
                      <m:r>
                        <m:t>I</m:t>
                      </m:r>
                      <m:r>
                        <m:rPr>
                          <m:sty m:val="p"/>
                        </m:rPr>
                        <m:t>=</m:t>
                      </m:r>
                      <m:r>
                        <m:rPr>
                          <m:sty m:val="p"/>
                        </m:rPr>
                        <m:t>∮</m:t>
                      </m:r>
                      <m:rad>
                        <m:radPr>
                          <m:degHide m:val="on"/>
                        </m:radPr>
                        <m:deg/>
                        <m:e>
                          <m:r>
                            <m:t>1</m:t>
                          </m:r>
                          <m:r>
                            <m:rPr>
                              <m:sty m:val="p"/>
                            </m:rPr>
                            <m:t>−</m:t>
                          </m:r>
                          <m:f>
                            <m:fPr>
                              <m:type m:val="bar"/>
                            </m:fPr>
                            <m:num>
                              <m:r>
                                <m:t>B</m:t>
                              </m:r>
                              <m:d>
                                <m:dPr>
                                  <m:begChr m:val="("/>
                                  <m:endChr m:val=")"/>
                                  <m:sepChr m:val=""/>
                                  <m:grow/>
                                </m:dPr>
                                <m:e>
                                  <m:r>
                                    <m:t>s</m:t>
                                  </m:r>
                                </m:e>
                              </m:d>
                            </m:num>
                            <m:den>
                              <m:sSub>
                                <m:e>
                                  <m:r>
                                    <m:t>B</m:t>
                                  </m:r>
                                </m:e>
                                <m:sub>
                                  <m:r>
                                    <m:t>m</m:t>
                                  </m:r>
                                </m:sub>
                              </m:sSub>
                            </m:den>
                          </m:f>
                        </m:e>
                      </m:rad>
                      <m:r>
                        <m:t>d</m:t>
                      </m:r>
                      <m:r>
                        <m:t>s</m:t>
                      </m:r>
                    </m:oMath>
                  </m:oMathPara>
                </a14:m>
              </a:p>
            </p:txBody>
          </p:sp>
        </mc:Choice>
      </mc:AlternateContent>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 Separatrix crossings</a:t>
            </a:r>
          </a:p>
        </p:txBody>
      </p:sp>
      <p:pic>
        <p:nvPicPr>
          <p:cNvPr descr="https://agupubs.onlinelibrary.wiley.com/cms/asset/7f6b87bd-18d5-45c4-9dbc-d75a764c32dc/jgra21351-fig-0012.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sSub>
                        <m:e>
                          <m:r>
                            <m:t>T</m:t>
                          </m:r>
                        </m:e>
                        <m:sub>
                          <m:r>
                            <m:t>0</m:t>
                          </m:r>
                        </m:sub>
                      </m:sSub>
                      <m:r>
                        <m:rPr>
                          <m:sty m:val="p"/>
                        </m:rPr>
                        <m:t>=</m:t>
                      </m:r>
                      <m:f>
                        <m:fPr>
                          <m:type m:val="bar"/>
                        </m:fPr>
                        <m:num>
                          <m:r>
                            <m:t>2</m:t>
                          </m:r>
                          <m:r>
                            <m:t>π</m:t>
                          </m:r>
                        </m:num>
                        <m:den>
                          <m:r>
                            <m:t>ω</m:t>
                          </m:r>
                        </m:den>
                      </m:f>
                      <m:r>
                        <m:rPr>
                          <m:sty m:val="p"/>
                        </m:rPr>
                        <m:t>=</m:t>
                      </m:r>
                      <m:f>
                        <m:fPr>
                          <m:type m:val="bar"/>
                        </m:fPr>
                        <m:num>
                          <m:r>
                            <m:t>2</m:t>
                          </m:r>
                          <m:r>
                            <m:t>π</m:t>
                          </m:r>
                        </m:num>
                        <m:den>
                          <m:r>
                            <m:t>d</m:t>
                          </m:r>
                          <m:r>
                            <m:t>H</m:t>
                          </m:r>
                          <m:r>
                            <m:rPr>
                              <m:sty m:val="p"/>
                            </m:rPr>
                            <m:t>/</m:t>
                          </m:r>
                          <m:r>
                            <m:t>d</m:t>
                          </m:r>
                          <m:r>
                            <m:t>I</m:t>
                          </m:r>
                        </m:den>
                      </m:f>
                      <m:r>
                        <m:rPr>
                          <m:sty m:val="p"/>
                        </m:rPr>
                        <m:t>=</m:t>
                      </m:r>
                      <m:nary>
                        <m:naryPr>
                          <m:chr m:val="∫"/>
                          <m:limLoc m:val="subSup"/>
                          <m:subHide m:val="off"/>
                          <m:supHide m:val="off"/>
                        </m:naryPr>
                        <m:sub>
                          <m:r>
                            <m:t>1</m:t>
                          </m:r>
                        </m:sub>
                        <m:sup>
                          <m:r>
                            <m:t>2</m:t>
                          </m:r>
                        </m:sup>
                        <m:e>
                          <m:f>
                            <m:fPr>
                              <m:type m:val="bar"/>
                            </m:fPr>
                            <m:num>
                              <m:r>
                                <m:t>d</m:t>
                              </m:r>
                              <m:r>
                                <m:t>q</m:t>
                              </m:r>
                            </m:num>
                            <m:den>
                              <m:rad>
                                <m:radPr>
                                  <m:degHide m:val="on"/>
                                </m:radPr>
                                <m:deg/>
                                <m:e>
                                  <m:r>
                                    <m:t>H</m:t>
                                  </m:r>
                                  <m:r>
                                    <m:rPr>
                                      <m:sty m:val="p"/>
                                    </m:rPr>
                                    <m:t>−</m:t>
                                  </m:r>
                                  <m:r>
                                    <m:t>U</m:t>
                                  </m:r>
                                  <m:d>
                                    <m:dPr>
                                      <m:begChr m:val="("/>
                                      <m:endChr m:val=")"/>
                                      <m:sepChr m:val=""/>
                                      <m:grow/>
                                    </m:dPr>
                                    <m:e>
                                      <m:r>
                                        <m:t>q</m:t>
                                      </m:r>
                                    </m:e>
                                  </m:d>
                                </m:e>
                              </m:rad>
                            </m:den>
                          </m:f>
                        </m:e>
                      </m:nary>
                      <m:r>
                        <m:rPr>
                          <m:sty m:val="p"/>
                        </m:rPr>
                        <m:t>=</m:t>
                      </m:r>
                      <m:r>
                        <m:rPr>
                          <m:sty m:val="p"/>
                        </m:rPr>
                        <m:t>ln</m:t>
                      </m:r>
                      <m:d>
                        <m:dPr>
                          <m:begChr m:val="|"/>
                          <m:endChr m:val="|"/>
                          <m:sepChr m:val=""/>
                          <m:grow/>
                        </m:dPr>
                        <m:e>
                          <m:f>
                            <m:fPr>
                              <m:type m:val="bar"/>
                            </m:fPr>
                            <m:num>
                              <m:sSub>
                                <m:e>
                                  <m:r>
                                    <m:t>H</m:t>
                                  </m:r>
                                </m:e>
                                <m:sub>
                                  <m:r>
                                    <m:t>S</m:t>
                                  </m:r>
                                </m:sub>
                              </m:sSub>
                            </m:num>
                            <m:den>
                              <m:r>
                                <m:t>Δ</m:t>
                              </m:r>
                            </m:den>
                          </m:f>
                        </m:e>
                      </m:d>
                      <m:r>
                        <m:rPr>
                          <m:sty m:val="p"/>
                        </m:rPr>
                        <m:t>.</m:t>
                      </m:r>
                    </m:oMath>
                  </m:oMathPara>
                </a14:m>
              </a:p>
              <a:p>
                <a:pPr lvl="0" indent="0" marL="0">
                  <a:buNone/>
                </a:pPr>
                <a:r>
                  <a:rPr/>
                  <a:t>where </a:t>
                </a:r>
                <a14:m>
                  <m:oMath xmlns:m="http://schemas.openxmlformats.org/officeDocument/2006/math">
                    <m:r>
                      <m:t>Δ</m:t>
                    </m:r>
                    <m:r>
                      <m:rPr>
                        <m:sty m:val="p"/>
                      </m:rPr>
                      <m:t>=</m:t>
                    </m:r>
                    <m:d>
                      <m:dPr>
                        <m:begChr m:val="|"/>
                        <m:endChr m:val="|"/>
                        <m:sepChr m:val=""/>
                        <m:grow/>
                      </m:dPr>
                      <m:e>
                        <m:r>
                          <m:t>H</m:t>
                        </m:r>
                        <m:r>
                          <m:rPr>
                            <m:sty m:val="p"/>
                          </m:rPr>
                          <m:t>−</m:t>
                        </m:r>
                        <m:sSub>
                          <m:e>
                            <m:r>
                              <m:t>H</m:t>
                            </m:r>
                          </m:e>
                          <m:sub>
                            <m:r>
                              <m:t>S</m:t>
                            </m:r>
                          </m:sub>
                        </m:sSub>
                      </m:e>
                    </m:d>
                  </m:oMath>
                </a14:m>
                <a:r>
                  <a:rPr/>
                  <a:t>, and </a:t>
                </a:r>
                <a14:m>
                  <m:oMath xmlns:m="http://schemas.openxmlformats.org/officeDocument/2006/math">
                    <m:sSub>
                      <m:e>
                        <m:r>
                          <m:t>H</m:t>
                        </m:r>
                      </m:e>
                      <m:sub>
                        <m:r>
                          <m:t>S</m:t>
                        </m:r>
                      </m:sub>
                    </m:sSub>
                  </m:oMath>
                </a14:m>
                <a:r>
                  <a:rPr/>
                  <a:t> is the particle energy at the separatrix.</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 Drift orbit bifurcations</a:t>
            </a:r>
          </a:p>
        </p:txBody>
      </p:sp>
      <p:pic>
        <p:nvPicPr>
          <p:cNvPr descr="https://agupubs.onlinelibrary.wiley.com/cms/asset/acff3e99-13f2-41fb-af39-3af7eff649f8/jgra21351-fig-0002.png" id="0" name="Picture 1"/>
          <p:cNvPicPr>
            <a:picLocks noGrp="1" noChangeAspect="1"/>
          </p:cNvPicPr>
          <p:nvPr/>
        </p:nvPicPr>
        <p:blipFill>
          <a:blip r:embed="rId2"/>
          <a:stretch>
            <a:fillRect/>
          </a:stretch>
        </p:blipFill>
        <p:spPr bwMode="auto">
          <a:xfrm>
            <a:off x="2032000" y="1193800"/>
            <a:ext cx="5080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At drift orbit bifurcations the particle phase space trajectory crosses a separatrix (Figures 2l and 2m), which divides the (pk, s) phase plane into three distinct regions. The region outside of the separatrix corresponds to the bounce motion across the equator, while two lobes connected at a saddle point correspond to trajectories trapped below and above the equator. While the particle approaches the separatrix its instantaneous bounce period increases logarithmically and in some small vicinity of the separatrix becomes comparable to the drift period. In this vicinity the quasiperiodic character of the bounce motion is broken, since the effective potential of the motion there is changing at the time scales of the instantaneous bounce period and can no longer be considered slowly varying. Close to the separatrix the second invariant is therefore not conserved. At two consecutive separatrix crossings corresponding to bifurcations off the equator and back, the invariant exhibits jumps. As a result by the time the particle resumes its motion across the equator it accumulates a nonzero change in the second invariant. Each bifurcation also leads to radial and pitch angle jumps.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 - Diffusion and ballistic regimes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There are two regimes of particle transport due to separatrix crossing</a:t>
                </a:r>
              </a:p>
              <a:p>
                <a:pPr lvl="0" indent="0" marL="0">
                  <a:buNone/>
                </a:pPr>
                <a:r>
                  <a:rPr/>
                  <a:t>Diffusion regime : large initial value of the second invariant </a:t>
                </a:r>
                <a14:m>
                  <m:oMath xmlns:m="http://schemas.openxmlformats.org/officeDocument/2006/math">
                    <m:r>
                      <m:t>I</m:t>
                    </m:r>
                  </m:oMath>
                </a14:m>
              </a:p>
              <a:p>
                <a:pPr lvl="0" indent="0" marL="0">
                  <a:buNone/>
                </a:pPr>
                <a14:m>
                  <m:oMathPara xmlns:m="http://schemas.openxmlformats.org/officeDocument/2006/math">
                    <m:oMathParaPr>
                      <m:jc m:val="center"/>
                    </m:oMathParaPr>
                    <m:oMath>
                      <m:r>
                        <m:rPr>
                          <m:sty m:val="p"/>
                        </m:rPr>
                        <m:t>⟨</m:t>
                      </m:r>
                      <m:r>
                        <m:t>Δ</m:t>
                      </m:r>
                      <m:r>
                        <m:t>I</m:t>
                      </m:r>
                      <m:r>
                        <m:rPr>
                          <m:sty m:val="p"/>
                        </m:rPr>
                        <m:t>⟩</m:t>
                      </m:r>
                      <m:r>
                        <m:rPr>
                          <m:sty m:val="p"/>
                        </m:rPr>
                        <m:t>=</m:t>
                      </m:r>
                      <m:r>
                        <m:t>0</m:t>
                      </m:r>
                      <m:r>
                        <m:rPr>
                          <m:sty m:val="p"/>
                        </m:rPr>
                        <m:t>,</m:t>
                      </m:r>
                      <m:d>
                        <m:dPr>
                          <m:begChr m:val="⟨"/>
                          <m:endChr m:val="⟩"/>
                          <m:sepChr m:val=""/>
                          <m:grow/>
                        </m:dPr>
                        <m:e>
                          <m:sSup>
                            <m:e>
                              <m:d>
                                <m:dPr>
                                  <m:begChr m:val="("/>
                                  <m:endChr m:val=")"/>
                                  <m:sepChr m:val=""/>
                                  <m:grow/>
                                </m:dPr>
                                <m:e>
                                  <m:r>
                                    <m:t>Δ</m:t>
                                  </m:r>
                                  <m:r>
                                    <m:t>I</m:t>
                                  </m:r>
                                </m:e>
                              </m:d>
                            </m:e>
                            <m:sup>
                              <m:r>
                                <m:t>2</m:t>
                              </m:r>
                            </m:sup>
                          </m:sSup>
                        </m:e>
                      </m:d>
                      <m:r>
                        <m:rPr>
                          <m:sty m:val="p"/>
                        </m:rPr>
                        <m:t>≠</m:t>
                      </m:r>
                      <m:r>
                        <m:t>0</m:t>
                      </m:r>
                    </m:oMath>
                  </m:oMathPara>
                </a14:m>
              </a:p>
              <a:p>
                <a:pPr lvl="0" indent="0" marL="0">
                  <a:buNone/>
                </a:pPr>
                <a:r>
                  <a:rPr/>
                  <a:t>Ballistic regime : small initial value of the second invariant </a:t>
                </a:r>
                <a14:m>
                  <m:oMath xmlns:m="http://schemas.openxmlformats.org/officeDocument/2006/math">
                    <m:r>
                      <m:t>I</m:t>
                    </m:r>
                  </m:oMath>
                </a14:m>
              </a:p>
              <a:p>
                <a:pPr lvl="0" indent="0" marL="0">
                  <a:buNone/>
                </a:pPr>
                <a14:m>
                  <m:oMathPara xmlns:m="http://schemas.openxmlformats.org/officeDocument/2006/math">
                    <m:oMathParaPr>
                      <m:jc m:val="center"/>
                    </m:oMathParaPr>
                    <m:oMath>
                      <m:r>
                        <m:rPr>
                          <m:sty m:val="p"/>
                        </m:rPr>
                        <m:t>⟨</m:t>
                      </m:r>
                      <m:r>
                        <m:t>Δ</m:t>
                      </m:r>
                      <m:r>
                        <m:t>I</m:t>
                      </m:r>
                      <m:r>
                        <m:rPr>
                          <m:sty m:val="p"/>
                        </m:rPr>
                        <m:t>⟩</m:t>
                      </m:r>
                      <m:r>
                        <m:rPr>
                          <m:sty m:val="p"/>
                        </m:rPr>
                        <m:t>&gt;</m:t>
                      </m:r>
                      <m:r>
                        <m:t>0</m:t>
                      </m:r>
                    </m:oMath>
                  </m:oMathPara>
                </a14:m>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Transport characteristics</a:t>
            </a:r>
          </a:p>
        </p:txBody>
      </p:sp>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buNone/>
                </a:pPr>
                <a:r>
                  <a:rPr/>
                  <a:t>Magnetic field intensity at bounce points Bm is constant</a:t>
                </a:r>
              </a:p>
              <a:p>
                <a:pPr lvl="0" indent="0" marL="0">
                  <a:buNone/>
                </a:pPr>
                <a14:m>
                  <m:oMathPara xmlns:m="http://schemas.openxmlformats.org/officeDocument/2006/math">
                    <m:oMathParaPr>
                      <m:jc m:val="center"/>
                    </m:oMathParaPr>
                    <m:oMath>
                      <m:r>
                        <m:t>μ</m:t>
                      </m:r>
                      <m:r>
                        <m:rPr>
                          <m:sty m:val="p"/>
                        </m:rPr>
                        <m:t>=</m:t>
                      </m:r>
                      <m:f>
                        <m:fPr>
                          <m:type m:val="bar"/>
                        </m:fPr>
                        <m:num>
                          <m:sSubSup>
                            <m:e>
                              <m:r>
                                <m:t>p</m:t>
                              </m:r>
                            </m:e>
                            <m:sub>
                              <m:r>
                                <m:rPr>
                                  <m:sty m:val="p"/>
                                </m:rPr>
                                <m:t>⊥</m:t>
                              </m:r>
                            </m:sub>
                            <m:sup>
                              <m:r>
                                <m:t>2</m:t>
                              </m:r>
                            </m:sup>
                          </m:sSubSup>
                        </m:num>
                        <m:den>
                          <m:r>
                            <m:t>2</m:t>
                          </m:r>
                          <m:r>
                            <m:t>m</m:t>
                          </m:r>
                          <m:r>
                            <m:t>B</m:t>
                          </m:r>
                        </m:den>
                      </m:f>
                      <m:r>
                        <m:rPr>
                          <m:sty m:val="p"/>
                        </m:rPr>
                        <m:t>=</m:t>
                      </m:r>
                      <m:f>
                        <m:fPr>
                          <m:type m:val="bar"/>
                        </m:fPr>
                        <m:num>
                          <m:sSup>
                            <m:e>
                              <m:r>
                                <m:t>p</m:t>
                              </m:r>
                            </m:e>
                            <m:sup>
                              <m:r>
                                <m:t>2</m:t>
                              </m:r>
                            </m:sup>
                          </m:sSup>
                        </m:num>
                        <m:den>
                          <m:r>
                            <m:t>2</m:t>
                          </m:r>
                          <m:r>
                            <m:t>m</m:t>
                          </m:r>
                          <m:sSub>
                            <m:e>
                              <m:r>
                                <m:t>B</m:t>
                              </m:r>
                            </m:e>
                            <m:sub>
                              <m:r>
                                <m:t>m</m:t>
                              </m:r>
                            </m:sub>
                          </m:sSub>
                        </m:den>
                      </m:f>
                      <m:r>
                        <m:rPr>
                          <m:sty m:val="p"/>
                        </m:rPr>
                        <m:t>=</m:t>
                      </m:r>
                      <m:r>
                        <m:rPr>
                          <m:nor/>
                          <m:sty m:val="p"/>
                        </m:rPr>
                        <m:t> const. </m:t>
                      </m:r>
                    </m:oMath>
                  </m:oMathPara>
                </a14:m>
              </a:p>
              <a:p>
                <a:pPr lvl="0" indent="0" marL="0">
                  <a:buNone/>
                </a:pPr>
                <a14:m>
                  <m:oMathPara xmlns:m="http://schemas.openxmlformats.org/officeDocument/2006/math">
                    <m:oMathParaPr>
                      <m:jc m:val="center"/>
                    </m:oMathParaPr>
                    <m:oMath>
                      <m:sSub>
                        <m:e>
                          <m:r>
                            <m:t>B</m:t>
                          </m:r>
                        </m:e>
                        <m:sub>
                          <m:r>
                            <m:t>m</m:t>
                          </m:r>
                        </m:sub>
                      </m:sSub>
                      <m:d>
                        <m:dPr>
                          <m:begChr m:val="("/>
                          <m:endChr m:val=")"/>
                          <m:sepChr m:val=""/>
                          <m:grow/>
                        </m:dPr>
                        <m:e>
                          <m:r>
                            <m:t>I</m:t>
                          </m:r>
                          <m:r>
                            <m:rPr>
                              <m:sty m:val="p"/>
                            </m:rPr>
                            <m:t>,</m:t>
                          </m:r>
                          <m:sSub>
                            <m:e>
                              <m:r>
                                <m:t>L</m:t>
                              </m:r>
                            </m:e>
                            <m:sub>
                              <m:r>
                                <m:t>M</m:t>
                              </m:r>
                            </m:sub>
                          </m:sSub>
                          <m:r>
                            <m:rPr>
                              <m:sty m:val="p"/>
                            </m:rPr>
                            <m:t>;</m:t>
                          </m:r>
                          <m:sSub>
                            <m:e>
                              <m:r>
                                <m:t>I</m:t>
                              </m:r>
                            </m:e>
                            <m:sub>
                              <m:r>
                                <m:t>0</m:t>
                              </m:r>
                            </m:sub>
                          </m:sSub>
                          <m:r>
                            <m:rPr>
                              <m:sty m:val="p"/>
                            </m:rPr>
                            <m:t>,</m:t>
                          </m:r>
                          <m:sSub>
                            <m:e>
                              <m:r>
                                <m:t>L</m:t>
                              </m:r>
                            </m:e>
                            <m:sub>
                              <m:r>
                                <m:t>M</m:t>
                              </m:r>
                              <m:r>
                                <m:t>0</m:t>
                              </m:r>
                            </m:sub>
                          </m:sSub>
                        </m:e>
                      </m:d>
                      <m:r>
                        <m:rPr>
                          <m:sty m:val="p"/>
                        </m:rPr>
                        <m:t>=</m:t>
                      </m:r>
                      <m:r>
                        <m:rPr>
                          <m:nor/>
                          <m:sty m:val="p"/>
                        </m:rPr>
                        <m:t> const </m:t>
                      </m:r>
                      <m:r>
                        <m:rPr>
                          <m:sty m:val="p"/>
                        </m:rPr>
                        <m:t>,</m:t>
                      </m:r>
                    </m:oMath>
                  </m:oMathPara>
                </a14:m>
              </a:p>
              <a:p>
                <a:pPr lvl="0" indent="0" marL="0">
                  <a:buNone/>
                </a:pPr>
                <a:r>
                  <a:rPr/>
                  <a:t>where </a:t>
                </a:r>
                <a14:m>
                  <m:oMath xmlns:m="http://schemas.openxmlformats.org/officeDocument/2006/math">
                    <m:sSub>
                      <m:e>
                        <m:r>
                          <m:t>I</m:t>
                        </m:r>
                      </m:e>
                      <m:sub>
                        <m:r>
                          <m:t>0</m:t>
                        </m:r>
                      </m:sub>
                    </m:sSub>
                  </m:oMath>
                </a14:m>
                <a:r>
                  <a:rPr/>
                  <a:t> and </a:t>
                </a:r>
                <a14:m>
                  <m:oMath xmlns:m="http://schemas.openxmlformats.org/officeDocument/2006/math">
                    <m:sSub>
                      <m:e>
                        <m:r>
                          <m:t>L</m:t>
                        </m:r>
                      </m:e>
                      <m:sub>
                        <m:r>
                          <m:t>M</m:t>
                        </m:r>
                        <m:r>
                          <m:t>0</m:t>
                        </m:r>
                      </m:sub>
                    </m:sSub>
                  </m:oMath>
                </a14:m>
                <a:r>
                  <a:rPr/>
                  <a:t> are the initial values of the second invariant and radial location.</a:t>
                </a:r>
              </a:p>
            </p:txBody>
          </p:sp>
        </mc:Choice>
      </mc:AlternateContent>
      <p:pic>
        <p:nvPicPr>
          <p:cNvPr descr="https://agupubs.onlinelibrary.wiley.com/cms/asset/f1565b53-0a01-4459-952a-18734e3078b6/jgra21351-fig-0004.png" id="0" name="Picture 1"/>
          <p:cNvPicPr>
            <a:picLocks noGrp="1" noChangeAspect="1"/>
          </p:cNvPicPr>
          <p:nvPr/>
        </p:nvPicPr>
        <p:blipFill>
          <a:blip r:embed="rId2"/>
          <a:stretch>
            <a:fillRect/>
          </a:stretch>
        </p:blipFill>
        <p:spPr bwMode="auto">
          <a:xfrm>
            <a:off x="3568700" y="431800"/>
            <a:ext cx="5105400" cy="34036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Boundaries of the drift orbit bifurcation region (grey lines) and (approximate) transport characteristics (blue lines)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role of drift orbit bifurcations in energization and loss</dc:title>
  <dc:creator>A. Y. Ukhorskiy; M. I. Sitnov</dc:creator>
  <cp:keywords/>
  <dcterms:created xsi:type="dcterms:W3CDTF">2025-01-15T15:09:09Z</dcterms:created>
  <dcterms:modified xsi:type="dcterms:W3CDTF">2025-01-15T15:09:09Z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quarto-vars">
    <vt:lpwstr/>
  </property>
  <property fmtid="{D5CDD505-2E9C-101B-9397-08002B2CF9AE}" pid="3" name="authors">
    <vt:lpwstr/>
  </property>
  <property fmtid="{D5CDD505-2E9C-101B-9397-08002B2CF9AE}" pid="4" name="biblio-config">
    <vt:lpwstr>True</vt:lpwstr>
  </property>
  <property fmtid="{D5CDD505-2E9C-101B-9397-08002B2CF9AE}" pid="5" name="bibliography">
    <vt:lpwstr/>
  </property>
  <property fmtid="{D5CDD505-2E9C-101B-9397-08002B2CF9AE}" pid="6" name="by-author">
    <vt:lpwstr/>
  </property>
  <property fmtid="{D5CDD505-2E9C-101B-9397-08002B2CF9AE}" pid="7" name="categories">
    <vt:lpwstr/>
  </property>
  <property fmtid="{D5CDD505-2E9C-101B-9397-08002B2CF9AE}" pid="8" name="code-links">
    <vt:lpwstr/>
  </property>
  <property fmtid="{D5CDD505-2E9C-101B-9397-08002B2CF9AE}" pid="9" name="date">
    <vt:lpwstr>2025-01-15</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subtitle">
    <vt:lpwstr>of electrons in the outer radiation belt’</vt:lpwstr>
  </property>
  <property fmtid="{D5CDD505-2E9C-101B-9397-08002B2CF9AE}" pid="15" name="toc-title">
    <vt:lpwstr>Table of contents</vt:lpwstr>
  </property>
</Properties>
</file>