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3" r:id="rId8"/>
    <p:sldId id="267"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75686" autoAdjust="0"/>
  </p:normalViewPr>
  <p:slideViewPr>
    <p:cSldViewPr snapToGrid="0" snapToObjects="1">
      <p:cViewPr>
        <p:scale>
          <a:sx n="95" d="100"/>
          <a:sy n="95" d="100"/>
        </p:scale>
        <p:origin x="1376" y="232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this vicinity the quasiperiodic character of the bounce motion is broken, since the effective potential of the motion there is changing at the time scales of the instantaneous bounce period and can no longer be considered slowly varying. Close to the separatrix the second invariant is therefore not conserved. At two consecutive separatrix crossings corresponding to bifurcations off the equator and back, the invariant exhibits jumps. As a result by the time the particle resumes its motion across the equator it accumulates a nonzero change in the second invariant. Each bifurcation also leads to radial and pitch angle jumps.</a:t>
            </a:r>
          </a:p>
          <a:p>
            <a:pPr marL="0" lvl="0" indent="0">
              <a:buNone/>
            </a:pPr>
            <a:endParaRPr/>
          </a:p>
          <a:p>
            <a:pPr marL="0" lvl="0" indent="0">
              <a:buNone/>
            </a:pPr>
            <a:r>
              <a:t>Particles that undergo drift orbit bifurcations (blue color) violate the second invariant J at bifurcations, when the period of the bounce and the drift motions are no longer separated.</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57B83"/>
                </a:solidFill>
                <a:effectLst/>
                <a:latin typeface="Menlo" panose="020B0609030804020204" pitchFamily="49" charset="0"/>
              </a:rPr>
              <a:t>The thick red line connects average invariant values, while thin red lines show the lower and the upper envelopes. Invariant jumps at all radial locations exhibit similar qualitative dependence on the initial conditions. At small initial values, the jumps are predominantly ballistic: </a:t>
            </a:r>
            <a:r>
              <a:rPr lang="en-US" b="0" dirty="0" err="1">
                <a:solidFill>
                  <a:srgbClr val="657B83"/>
                </a:solidFill>
                <a:effectLst/>
                <a:latin typeface="Menlo" panose="020B0609030804020204" pitchFamily="49" charset="0"/>
              </a:rPr>
              <a:t>hDIi</a:t>
            </a:r>
            <a:r>
              <a:rPr lang="en-US" b="0" dirty="0">
                <a:solidFill>
                  <a:srgbClr val="657B83"/>
                </a:solidFill>
                <a:effectLst/>
                <a:latin typeface="Menlo" panose="020B0609030804020204" pitchFamily="49" charset="0"/>
              </a:rPr>
              <a:t> = hIk+1 − </a:t>
            </a:r>
            <a:r>
              <a:rPr lang="en-US" b="0" dirty="0" err="1">
                <a:solidFill>
                  <a:srgbClr val="657B83"/>
                </a:solidFill>
                <a:effectLst/>
                <a:latin typeface="Menlo" panose="020B0609030804020204" pitchFamily="49" charset="0"/>
              </a:rPr>
              <a:t>Iki</a:t>
            </a:r>
            <a:r>
              <a:rPr lang="en-US" b="0" dirty="0">
                <a:solidFill>
                  <a:srgbClr val="657B83"/>
                </a:solidFill>
                <a:effectLst/>
                <a:latin typeface="Menlo" panose="020B0609030804020204" pitchFamily="49" charset="0"/>
              </a:rPr>
              <a:t> h(DI)2i1/2, shifting to the diffusion regime at larger values: </a:t>
            </a:r>
            <a:r>
              <a:rPr lang="en-US" b="0" dirty="0" err="1">
                <a:solidFill>
                  <a:srgbClr val="657B83"/>
                </a:solidFill>
                <a:effectLst/>
                <a:latin typeface="Menlo" panose="020B0609030804020204" pitchFamily="49" charset="0"/>
              </a:rPr>
              <a:t>hDIi</a:t>
            </a:r>
            <a:r>
              <a:rPr lang="en-US" b="0" dirty="0">
                <a:solidFill>
                  <a:srgbClr val="657B83"/>
                </a:solidFill>
                <a:effectLst/>
                <a:latin typeface="Menlo" panose="020B0609030804020204" pitchFamily="49" charset="0"/>
              </a:rPr>
              <a:t> ’ 0, h(DI)2i ~= 0. Interestingly, at intermediate initial values the average change in the invariant can be negative. The magnitude of jumps in the invariant increases with increase in LM; the larger the </a:t>
            </a:r>
            <a:r>
              <a:rPr lang="en-US" b="0" dirty="0" err="1">
                <a:solidFill>
                  <a:srgbClr val="657B83"/>
                </a:solidFill>
                <a:effectLst/>
                <a:latin typeface="Menlo" panose="020B0609030804020204" pitchFamily="49" charset="0"/>
              </a:rPr>
              <a:t>daynight</a:t>
            </a:r>
            <a:r>
              <a:rPr lang="en-US" b="0" dirty="0">
                <a:solidFill>
                  <a:srgbClr val="657B83"/>
                </a:solidFill>
                <a:effectLst/>
                <a:latin typeface="Menlo" panose="020B0609030804020204" pitchFamily="49" charset="0"/>
              </a:rPr>
              <a:t> asymmetry of the magnetic field, the larger the jumps of the invariant at orbit bifurcations.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FE82-439A-ECF9-171D-623D16F736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19D5A-8BE9-D600-B21F-F9B409BFD6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BDC691-756B-E415-B6F4-24E2D45BB7A7}"/>
              </a:ext>
            </a:extLst>
          </p:cNvPr>
          <p:cNvSpPr>
            <a:spLocks noGrp="1"/>
          </p:cNvSpPr>
          <p:nvPr>
            <p:ph type="body" idx="1"/>
          </p:nvPr>
        </p:nvSpPr>
        <p:spPr/>
        <p:txBody>
          <a:bodyPr/>
          <a:lstStyle/>
          <a:p>
            <a:pPr marL="0" lvl="0" indent="0">
              <a:buNone/>
            </a:pPr>
            <a:r>
              <a:t>Motivated by minimizing computational time as well as deriving a simplified description of radial and pitch angle transport due to bifurcations which can be used in radiation belt models to capture physics of the bifurcation process, we sought a reduced description of transport due to orbit bifurcations. The changes in the invariant I and the radial position LM of a particle due to two drift orbit bifurcations over the course of one drift orbit depend only on three parameters: their initial values and the bounce phase value prior to the bifurcations. Particle transport due to drift orbit bifurcations can therefore be described by a dynamical map relating the change in three state variables (θ , I, L_M) over a drift orbit.</a:t>
            </a:r>
          </a:p>
          <a:p>
            <a:pPr marL="0" lvl="0" indent="0">
              <a:buNone/>
            </a:pPr>
            <a:endParaRPr/>
          </a:p>
          <a:p>
            <a:pPr marL="0" lvl="0" indent="0">
              <a:buNone/>
            </a:pPr>
            <a:r>
              <a:t>quantified by 〈(ΔL(t))2〉 of ensemble of particles at different initial values of the second invariant. (a) Weak diffusive transport at large initial value of the second invariant; (b) combination of diffusive and ballistic transport at the intermediate value of the second invariant; and (c) large ballistic jumps followed by diffusion at small initial value of the second invariant.</a:t>
            </a:r>
          </a:p>
          <a:p>
            <a:pPr marL="0" lvl="0" indent="0">
              <a:buNone/>
            </a:pPr>
            <a:endParaRPr/>
          </a:p>
          <a:p>
            <a:pPr marL="0" lvl="0" indent="0">
              <a:buNone/>
            </a:pPr>
            <a:r>
              <a:t>During the first orbit particles exhibit a semi‐coherent outward jump into the diffusion region. Subsequent bifurcations result in broadening of particle distribution along their transport characteristic. After the particle population expands across the whole bifurcation region, the h(DL)2i width stops growing, while the individual particles keep meandering back and forth along the characteristic.</a:t>
            </a:r>
          </a:p>
        </p:txBody>
      </p:sp>
      <p:sp>
        <p:nvSpPr>
          <p:cNvPr id="4" name="Slide Number Placeholder 3">
            <a:extLst>
              <a:ext uri="{FF2B5EF4-FFF2-40B4-BE49-F238E27FC236}">
                <a16:creationId xmlns:a16="http://schemas.microsoft.com/office/drawing/2014/main" id="{B55989CE-F9B0-B316-5FAC-53D82F250F84}"/>
              </a:ext>
            </a:extLst>
          </p:cNvPr>
          <p:cNvSpPr>
            <a:spLocks noGrp="1"/>
          </p:cNvSpPr>
          <p:nvPr>
            <p:ph type="sldNum" sz="quarter" idx="10"/>
          </p:nvPr>
        </p:nvSpPr>
        <p:spPr/>
        <p:txBody>
          <a:bodyPr/>
          <a:lstStyle/>
          <a:p>
            <a:fld id="{18BDFEC3-8487-43E8-A154-7C12CBC1FFF2}" type="slidenum">
              <a:rPr lang="en-US"/>
              <a:t>8</a:t>
            </a:fld>
            <a:endParaRPr lang="en-US"/>
          </a:p>
        </p:txBody>
      </p:sp>
    </p:spTree>
    <p:extLst>
      <p:ext uri="{BB962C8B-B14F-4D97-AF65-F5344CB8AC3E}">
        <p14:creationId xmlns:p14="http://schemas.microsoft.com/office/powerpoint/2010/main" val="275040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Transport characteristics can intersect the tailward and drift loss cone boundaries of the bifurcating region producing atmospheric and magnetopause losses of the radiation belt particles.</a:t>
            </a:r>
          </a:p>
          <a:p>
            <a:pPr marL="0" lvl="0" indent="0">
              <a:buNone/>
            </a:pPr>
            <a:endParaRPr/>
          </a:p>
          <a:p>
            <a:pPr marL="342900" lvl="0" indent="-342900">
              <a:buAutoNum type="arabicParenBoth"/>
            </a:pPr>
            <a:r>
              <a:t>the outward electron transport followed by their pitch angle scattering at the regions of high magnetic field curvature and loss into the atmosphere and</a:t>
            </a:r>
          </a:p>
          <a:p>
            <a:pPr marL="0" lvl="0" indent="0">
              <a:buNone/>
            </a:pPr>
            <a:endParaRPr/>
          </a:p>
          <a:p>
            <a:pPr marL="342900" lvl="0" indent="-342900">
              <a:buAutoNum type="arabicParenBoth"/>
            </a:pPr>
            <a:r>
              <a:t>the inward radial transport causing an increase in particle pitch angle which places them into the magnetopause drift loss cone leading to their escape through the magnetopause on the time scales less than one drift period.</a:t>
            </a:r>
          </a:p>
          <a:p>
            <a:pPr marL="0" lvl="0" indent="0">
              <a:buNone/>
            </a:pPr>
            <a:endParaRPr/>
          </a:p>
          <a:p>
            <a:pPr marL="342900" lvl="0" indent="-342900">
              <a:buAutoNum type="alphaLcParenBoth"/>
            </a:pPr>
            <a:r>
              <a:t>Total number of particles in the system normalized to the number of particles at the simulation start (blue line); normalized loss rates (red line). (b) Relative contributions of the magnetopause escape and current sheet scattering to the losses at different locations in the bifurcating region after 50 drift periods. (c) Loss time scales (measured in number of drift orbits) at different locations in the region and different initial values of the second invariant. Losses affect the regions adjacent to the tailward and drift loss cone boundaries. Particles from the bulk of the bifurcation regions stay quasi-trapped, meandering back and forth across the region along their transport characteristics.</a:t>
            </a:r>
          </a:p>
          <a:p>
            <a:pPr marL="0" lvl="0" indent="0">
              <a:buNone/>
            </a:pPr>
            <a:endParaRPr/>
          </a:p>
          <a:p>
            <a:pPr marL="0" lvl="0" indent="0">
              <a:buNone/>
            </a:pPr>
            <a:r>
              <a:t>It follows from Figure 8a that most of the losses take place within the first several drift periods which points to their association with large ballistic jumps and escape either through the tailward or the drift loss cone boundary. After ∼50 drift periods the system reaches a steady state when only &lt;1% of particles are lost over each subsequent drift period. From the entire bifurcating region 20% of particles are lost after 100 drift orbits.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To attain additional acceleration without breaking the first adiabatic invariant, the electron must be transported back outward from point 2 to point 1 along a different path in the phase space without loosing all of its acquired energy and then be radially transported again inward from point 1 to point 2 along the original path.</a:t>
            </a:r>
          </a:p>
          <a:p>
            <a:pPr marL="0" lvl="0" indent="0">
              <a:buNone/>
            </a:pPr>
            <a:endParaRPr/>
          </a:p>
          <a:p>
            <a:pPr marL="0" lvl="0" indent="0">
              <a:buNone/>
            </a:pPr>
            <a:r>
              <a:t>Pitch angle recirculation due to drift orbit bifurcations can greatly amplify the efficiency of electron energization by radial diffusion. Here snapshots of transport and energization of an ensemble of 5 · 105 1 MeV particles initially at LM0 = 6.6 and I0 = 0.07 (aeq = 80°) due to simultaneous action of radial diffusion and drift orbit bifurcations are shown. Particle energy is indicated with color. (a) Three, (b) 10, and (c) 100 drift periods. The lower left corner corresponds to the inward boundary and maximum energization attained by radial diffusion alone (1.3 MeV), while the upper left corner is populated because of combination of diffusion and recirculation resulting in increased energization of ∼2.5 MeV.</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1/15/25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The role of drift orbit bifurcations in energization and loss</a:t>
            </a:r>
          </a:p>
        </p:txBody>
      </p:sp>
      <p:sp>
        <p:nvSpPr>
          <p:cNvPr id="3" name="Subtitle 2"/>
          <p:cNvSpPr>
            <a:spLocks noGrp="1"/>
          </p:cNvSpPr>
          <p:nvPr>
            <p:ph type="subTitle" idx="1"/>
          </p:nvPr>
        </p:nvSpPr>
        <p:spPr>
          <a:xfrm>
            <a:off x="1371600" y="2914650"/>
            <a:ext cx="6400800" cy="1314450"/>
          </a:xfrm>
        </p:spPr>
        <p:txBody>
          <a:bodyPr>
            <a:normAutofit fontScale="92500" lnSpcReduction="10000"/>
          </a:bodyPr>
          <a:lstStyle/>
          <a:p>
            <a:pPr marL="0" lvl="0" indent="0">
              <a:buNone/>
            </a:pPr>
            <a:r>
              <a:t>of electrons in the outer radiation belt</a:t>
            </a:r>
            <a:br/>
            <a:br/>
            <a:r>
              <a:t>A. Y. Ukhorskiy</a:t>
            </a:r>
            <a:br/>
            <a:r>
              <a:t>M. I. Sitnov</a:t>
            </a:r>
          </a:p>
        </p:txBody>
      </p:sp>
      <p:sp>
        <p:nvSpPr>
          <p:cNvPr id="4" name="Date Placeholder 3"/>
          <p:cNvSpPr>
            <a:spLocks noGrp="1"/>
          </p:cNvSpPr>
          <p:nvPr>
            <p:ph type="dt" sz="half" idx="10"/>
          </p:nvPr>
        </p:nvSpPr>
        <p:spPr/>
        <p:txBody>
          <a:bodyPr/>
          <a:lstStyle/>
          <a:p>
            <a:pPr marL="0" lvl="0" indent="0">
              <a:buNone/>
            </a:pPr>
            <a:r>
              <a:t>2025-01-15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06" y="205979"/>
            <a:ext cx="8229600" cy="857250"/>
          </a:xfrm>
        </p:spPr>
        <p:txBody>
          <a:bodyPr/>
          <a:lstStyle/>
          <a:p>
            <a:pPr marL="0" lvl="0" indent="0">
              <a:buNone/>
            </a:pPr>
            <a:r>
              <a:rPr dirty="0"/>
              <a:t>Recirculation</a:t>
            </a:r>
          </a:p>
        </p:txBody>
      </p:sp>
      <p:pic>
        <p:nvPicPr>
          <p:cNvPr id="4" name="Picture 1" descr="images/jgra21351-fig-0009.png"/>
          <p:cNvPicPr>
            <a:picLocks noGrp="1" noChangeAspect="1"/>
          </p:cNvPicPr>
          <p:nvPr/>
        </p:nvPicPr>
        <p:blipFill>
          <a:blip r:embed="rId2"/>
          <a:stretch>
            <a:fillRect/>
          </a:stretch>
        </p:blipFill>
        <p:spPr bwMode="auto">
          <a:xfrm>
            <a:off x="469900" y="1193800"/>
            <a:ext cx="8216900" cy="2882900"/>
          </a:xfrm>
          <a:prstGeom prst="rect">
            <a:avLst/>
          </a:prstGeom>
          <a:noFill/>
          <a:ln w="9525">
            <a:noFill/>
            <a:headEnd/>
            <a:tailEnd/>
          </a:ln>
        </p:spPr>
      </p:pic>
      <p:sp>
        <p:nvSpPr>
          <p:cNvPr id="5" name="TextBox 3"/>
          <p:cNvSpPr txBox="1"/>
          <p:nvPr/>
        </p:nvSpPr>
        <p:spPr>
          <a:xfrm>
            <a:off x="457200" y="4076700"/>
            <a:ext cx="8229600" cy="508000"/>
          </a:xfrm>
          <a:prstGeom prst="rect">
            <a:avLst/>
          </a:prstGeom>
          <a:noFill/>
        </p:spPr>
        <p:txBody>
          <a:bodyPr/>
          <a:lstStyle/>
          <a:p>
            <a:pPr marL="0" lvl="0" indent="0" algn="ctr">
              <a:buNone/>
            </a:pPr>
            <a:r>
              <a:t>The root-mean-square spread of an ensemble of particles due radial diffusion can be estimated from the definition of the radial diffusion coefficien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778623" y="280686"/>
                <a:ext cx="6427694" cy="1892668"/>
              </a:xfrm>
            </p:spPr>
            <p:txBody>
              <a:bodyPr>
                <a:normAutofit/>
              </a:bodyPr>
              <a:lstStyle/>
              <a:p>
                <a:pPr marL="0" lvl="0" indent="0">
                  <a:buNone/>
                </a:pPr>
                <a14:m>
                  <m:oMathPara xmlns:m="http://schemas.openxmlformats.org/officeDocument/2006/math">
                    <m:oMathParaPr>
                      <m:jc m:val="center"/>
                    </m:oMathParaPr>
                    <m:oMath xmlns:m="http://schemas.openxmlformats.org/officeDocument/2006/math">
                      <m:r>
                        <a:rPr sz="1600">
                          <a:latin typeface="Cambria Math" panose="02040503050406030204" pitchFamily="18" charset="0"/>
                        </a:rPr>
                        <m:t>𝛥</m:t>
                      </m:r>
                      <m:sSup>
                        <m:sSupPr>
                          <m:ctrlPr>
                            <a:rPr sz="1600" i="1">
                              <a:latin typeface="Cambria Math" panose="02040503050406030204" pitchFamily="18" charset="0"/>
                            </a:rPr>
                          </m:ctrlPr>
                        </m:sSupPr>
                        <m:e>
                          <m:r>
                            <a:rPr sz="1600">
                              <a:latin typeface="Cambria Math" panose="02040503050406030204" pitchFamily="18" charset="0"/>
                            </a:rPr>
                            <m:t>𝐿</m:t>
                          </m:r>
                        </m:e>
                        <m:sup>
                          <m:r>
                            <a:rPr sz="1600">
                              <a:latin typeface="Cambria Math" panose="02040503050406030204" pitchFamily="18" charset="0"/>
                            </a:rPr>
                            <m:t>𝑟𝑚𝑠</m:t>
                          </m:r>
                        </m:sup>
                      </m:sSup>
                      <m:d>
                        <m:dPr>
                          <m:ctrlPr>
                            <a:rPr sz="1600" i="1">
                              <a:latin typeface="Cambria Math" panose="02040503050406030204" pitchFamily="18" charset="0"/>
                            </a:rPr>
                          </m:ctrlPr>
                        </m:dPr>
                        <m:e>
                          <m:sSub>
                            <m:sSubPr>
                              <m:ctrlPr>
                                <a:rPr sz="1600" i="1">
                                  <a:latin typeface="Cambria Math" panose="02040503050406030204" pitchFamily="18" charset="0"/>
                                </a:rPr>
                              </m:ctrlPr>
                            </m:sSubPr>
                            <m:e>
                              <m:r>
                                <a:rPr sz="1600">
                                  <a:latin typeface="Cambria Math" panose="02040503050406030204" pitchFamily="18" charset="0"/>
                                </a:rPr>
                                <m:t>𝐼</m:t>
                              </m:r>
                            </m:e>
                            <m:sub>
                              <m:r>
                                <a:rPr sz="1600">
                                  <a:latin typeface="Cambria Math" panose="02040503050406030204" pitchFamily="18" charset="0"/>
                                </a:rPr>
                                <m:t>0</m:t>
                              </m:r>
                            </m:sub>
                          </m:sSub>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m:t>
                              </m:r>
                              <m:r>
                                <a:rPr sz="1600">
                                  <a:latin typeface="Cambria Math" panose="02040503050406030204" pitchFamily="18" charset="0"/>
                                </a:rPr>
                                <m:t>0</m:t>
                              </m:r>
                            </m:sub>
                          </m:sSub>
                        </m:e>
                      </m:d>
                      <m:r>
                        <a:rPr sz="1600">
                          <a:latin typeface="Cambria Math" panose="02040503050406030204" pitchFamily="18" charset="0"/>
                        </a:rPr>
                        <m:t>=</m:t>
                      </m:r>
                      <m:rad>
                        <m:radPr>
                          <m:degHide m:val="on"/>
                          <m:ctrlPr>
                            <a:rPr sz="1600" i="1">
                              <a:latin typeface="Cambria Math" panose="02040503050406030204" pitchFamily="18" charset="0"/>
                            </a:rPr>
                          </m:ctrlPr>
                        </m:radPr>
                        <m:deg/>
                        <m:e>
                          <m:nary>
                            <m:naryPr>
                              <m:chr m:val="∑"/>
                              <m:limLoc m:val="undOvr"/>
                              <m:ctrlPr>
                                <a:rPr sz="1600" i="1">
                                  <a:latin typeface="Cambria Math" panose="02040503050406030204" pitchFamily="18" charset="0"/>
                                </a:rPr>
                              </m:ctrlPr>
                            </m:naryPr>
                            <m:sub>
                              <m:r>
                                <a:rPr sz="1600">
                                  <a:latin typeface="Cambria Math" panose="02040503050406030204" pitchFamily="18" charset="0"/>
                                </a:rPr>
                                <m:t>𝑘</m:t>
                              </m:r>
                            </m:sub>
                            <m:sup>
                              <m:r>
                                <a:rPr sz="1600">
                                  <a:latin typeface="Cambria Math" panose="02040503050406030204" pitchFamily="18" charset="0"/>
                                </a:rPr>
                                <m:t>​</m:t>
                              </m:r>
                            </m:sup>
                            <m:e>
                              <m:sSup>
                                <m:sSupPr>
                                  <m:ctrlPr>
                                    <a:rPr sz="1600" i="1">
                                      <a:latin typeface="Cambria Math" panose="02040503050406030204" pitchFamily="18" charset="0"/>
                                    </a:rPr>
                                  </m:ctrlPr>
                                </m:sSupPr>
                                <m:e>
                                  <m:d>
                                    <m:dPr>
                                      <m:ctrlPr>
                                        <a:rPr sz="1600" i="1">
                                          <a:latin typeface="Cambria Math" panose="02040503050406030204" pitchFamily="18" charset="0"/>
                                        </a:rPr>
                                      </m:ctrlPr>
                                    </m:dPr>
                                    <m:e>
                                      <m:sSub>
                                        <m:sSubPr>
                                          <m:ctrlPr>
                                            <a:rPr sz="1600" i="1">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𝑀𝑘</m:t>
                                          </m:r>
                                        </m:sub>
                                      </m:sSub>
                                      <m:d>
                                        <m:dPr>
                                          <m:ctrlPr>
                                            <a:rPr sz="1600" i="1">
                                              <a:latin typeface="Cambria Math" panose="02040503050406030204" pitchFamily="18" charset="0"/>
                                            </a:rPr>
                                          </m:ctrlPr>
                                        </m:dPr>
                                        <m:e>
                                          <m:r>
                                            <a:rPr sz="1600">
                                              <a:latin typeface="Cambria Math" panose="02040503050406030204" pitchFamily="18" charset="0"/>
                                            </a:rPr>
                                            <m:t>𝑡</m:t>
                                          </m:r>
                                          <m:r>
                                            <a:rPr sz="1600">
                                              <a:latin typeface="Cambria Math" panose="02040503050406030204" pitchFamily="18" charset="0"/>
                                            </a:rPr>
                                            <m:t>=10</m:t>
                                          </m:r>
                                          <m:sSub>
                                            <m:sSubPr>
                                              <m:ctrlPr>
                                                <a:rPr sz="1600" i="1">
                                                  <a:latin typeface="Cambria Math" panose="02040503050406030204" pitchFamily="18" charset="0"/>
                                                </a:rPr>
                                              </m:ctrlPr>
                                            </m:sSubPr>
                                            <m:e>
                                              <m:r>
                                                <a:rPr sz="1600">
                                                  <a:latin typeface="Cambria Math" panose="02040503050406030204" pitchFamily="18" charset="0"/>
                                                </a:rPr>
                                                <m:t>𝑇</m:t>
                                              </m:r>
                                            </m:e>
                                            <m:sub>
                                              <m:r>
                                                <a:rPr sz="1600">
                                                  <a:latin typeface="Cambria Math" panose="02040503050406030204" pitchFamily="18" charset="0"/>
                                                </a:rPr>
                                                <m:t>𝐷</m:t>
                                              </m:r>
                                            </m:sub>
                                          </m:sSub>
                                        </m:e>
                                      </m:d>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m:t>
                                          </m:r>
                                          <m:r>
                                            <a:rPr sz="1600">
                                              <a:latin typeface="Cambria Math" panose="02040503050406030204" pitchFamily="18" charset="0"/>
                                            </a:rPr>
                                            <m:t>0</m:t>
                                          </m:r>
                                        </m:sub>
                                      </m:sSub>
                                    </m:e>
                                  </m:d>
                                </m:e>
                                <m:sup>
                                  <m:r>
                                    <a:rPr sz="1600">
                                      <a:latin typeface="Cambria Math" panose="02040503050406030204" pitchFamily="18" charset="0"/>
                                    </a:rPr>
                                    <m:t>2</m:t>
                                  </m:r>
                                </m:sup>
                              </m:sSup>
                            </m:e>
                          </m:nary>
                        </m:e>
                      </m:rad>
                    </m:oMath>
                  </m:oMathPara>
                </a14:m>
                <a:endParaRPr sz="16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778623" y="280686"/>
                <a:ext cx="6427694" cy="1892668"/>
              </a:xfrm>
              <a:blipFill>
                <a:blip r:embed="rId3"/>
                <a:stretch>
                  <a:fillRect t="-40667" b="-5333"/>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3228" y="205979"/>
            <a:ext cx="8229600" cy="857250"/>
          </a:xfrm>
        </p:spPr>
        <p:txBody>
          <a:bodyPr/>
          <a:lstStyle/>
          <a:p>
            <a:pPr marL="0" lvl="0" indent="0">
              <a:buNone/>
            </a:pPr>
            <a:r>
              <a:rPr dirty="0"/>
              <a:t>Energization</a:t>
            </a:r>
          </a:p>
        </p:txBody>
      </p:sp>
      <p:pic>
        <p:nvPicPr>
          <p:cNvPr id="4" name="Picture 1" descr="images/jgra21351-fig-0010.png"/>
          <p:cNvPicPr>
            <a:picLocks noGrp="1" noChangeAspect="1"/>
          </p:cNvPicPr>
          <p:nvPr/>
        </p:nvPicPr>
        <p:blipFill>
          <a:blip r:embed="rId3"/>
          <a:stretch>
            <a:fillRect/>
          </a:stretch>
        </p:blipFill>
        <p:spPr bwMode="auto">
          <a:xfrm>
            <a:off x="482600" y="1637551"/>
            <a:ext cx="8178800" cy="2882900"/>
          </a:xfrm>
          <a:prstGeom prst="rect">
            <a:avLst/>
          </a:prstGeom>
          <a:noFill/>
          <a:ln w="9525">
            <a:noFill/>
            <a:headEnd/>
            <a:tailEnd/>
          </a:ln>
        </p:spPr>
      </p:pic>
      <p:sp>
        <p:nvSpPr>
          <p:cNvPr id="5" name="TextBox 3"/>
          <p:cNvSpPr txBox="1"/>
          <p:nvPr/>
        </p:nvSpPr>
        <p:spPr>
          <a:xfrm>
            <a:off x="457200" y="4520451"/>
            <a:ext cx="8229600" cy="508000"/>
          </a:xfrm>
          <a:prstGeom prst="rect">
            <a:avLst/>
          </a:prstGeom>
          <a:noFill/>
        </p:spPr>
        <p:txBody>
          <a:bodyPr/>
          <a:lstStyle/>
          <a:p>
            <a:pPr marL="0" lvl="0" indent="0" algn="ctr">
              <a:buNone/>
            </a:pPr>
            <a:r>
              <a:rPr dirty="0"/>
              <a:t>Pitch angle recirculation due to drift orbit bifurcations can greatly amplify the efficiency of electron energization by radial diffusion.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70847" y="0"/>
                <a:ext cx="8229600" cy="3394472"/>
              </a:xfrm>
            </p:spPr>
            <p:txBody>
              <a:bodyPr>
                <a:normAutofit/>
              </a:bodyPr>
              <a:lstStyle/>
              <a:p>
                <a:pPr marL="0" lvl="0" indent="0">
                  <a:buNone/>
                </a:pPr>
                <a14:m>
                  <m:oMathPara xmlns:m="http://schemas.openxmlformats.org/officeDocument/2006/math">
                    <m:oMathParaPr>
                      <m:jc m:val="center"/>
                    </m:oMathParaPr>
                    <m:oMath xmlns:m="http://schemas.openxmlformats.org/officeDocument/2006/math">
                      <m:d>
                        <m:dPr>
                          <m:begChr m:val="{"/>
                          <m:endChr m:val=""/>
                          <m:ctrlPr>
                            <a:rPr sz="1800">
                              <a:latin typeface="Cambria Math" panose="02040503050406030204" pitchFamily="18" charset="0"/>
                            </a:rPr>
                          </m:ctrlPr>
                        </m:dPr>
                        <m:e>
                          <m:m>
                            <m:mPr>
                              <m:plcHide m:val="on"/>
                              <m:mcs>
                                <m:mc>
                                  <m:mcPr>
                                    <m:count m:val="1"/>
                                    <m:mcJc m:val="center"/>
                                  </m:mcPr>
                                </m:mc>
                              </m:mcs>
                              <m:ctrlPr>
                                <a:rPr sz="1800">
                                  <a:latin typeface="Cambria Math" panose="02040503050406030204" pitchFamily="18" charset="0"/>
                                </a:rPr>
                              </m:ctrlPr>
                            </m:mPr>
                            <m:mr>
                              <m:e>
                                <m:sSub>
                                  <m:sSubPr>
                                    <m:ctrlPr>
                                      <a:rPr sz="1800">
                                        <a:latin typeface="Cambria Math" panose="02040503050406030204" pitchFamily="18" charset="0"/>
                                      </a:rPr>
                                    </m:ctrlPr>
                                  </m:sSubPr>
                                  <m:e>
                                    <m:r>
                                      <a:rPr sz="1800">
                                        <a:latin typeface="Cambria Math" panose="02040503050406030204" pitchFamily="18" charset="0"/>
                                      </a:rPr>
                                      <m:t>𝐼</m:t>
                                    </m:r>
                                  </m:e>
                                  <m:sub>
                                    <m:r>
                                      <a:rPr sz="1800">
                                        <a:latin typeface="Cambria Math" panose="02040503050406030204" pitchFamily="18" charset="0"/>
                                      </a:rPr>
                                      <m:t>𝑘</m:t>
                                    </m:r>
                                    <m:r>
                                      <a:rPr sz="1800">
                                        <a:latin typeface="Cambria Math" panose="02040503050406030204" pitchFamily="18" charset="0"/>
                                      </a:rPr>
                                      <m:t>+1</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𝐼</m:t>
                                    </m:r>
                                  </m:e>
                                  <m:sub>
                                    <m:r>
                                      <a:rPr sz="1800">
                                        <a:latin typeface="Cambria Math" panose="02040503050406030204" pitchFamily="18" charset="0"/>
                                      </a:rPr>
                                      <m:t>𝑘</m:t>
                                    </m:r>
                                  </m:sub>
                                </m:sSub>
                                <m:r>
                                  <a:rPr sz="1800">
                                    <a:latin typeface="Cambria Math" panose="02040503050406030204" pitchFamily="18" charset="0"/>
                                  </a:rPr>
                                  <m:t>+</m:t>
                                </m:r>
                                <m:r>
                                  <a:rPr sz="1800">
                                    <a:latin typeface="Cambria Math" panose="02040503050406030204" pitchFamily="18" charset="0"/>
                                  </a:rPr>
                                  <m:t>𝛥</m:t>
                                </m:r>
                                <m:r>
                                  <a:rPr sz="1800">
                                    <a:latin typeface="Cambria Math" panose="02040503050406030204" pitchFamily="18" charset="0"/>
                                  </a:rPr>
                                  <m:t>𝐼</m:t>
                                </m:r>
                                <m:d>
                                  <m:dPr>
                                    <m:ctrlPr>
                                      <a:rPr sz="1800" i="1">
                                        <a:latin typeface="Cambria Math" panose="02040503050406030204" pitchFamily="18" charset="0"/>
                                      </a:rPr>
                                    </m:ctrlPr>
                                  </m:dPr>
                                  <m:e>
                                    <m:sSub>
                                      <m:sSubPr>
                                        <m:ctrlPr>
                                          <a:rPr sz="1800" i="1">
                                            <a:latin typeface="Cambria Math" panose="02040503050406030204" pitchFamily="18" charset="0"/>
                                          </a:rPr>
                                        </m:ctrlPr>
                                      </m:sSubPr>
                                      <m:e>
                                        <m:r>
                                          <a:rPr sz="1800">
                                            <a:latin typeface="Cambria Math" panose="02040503050406030204" pitchFamily="18" charset="0"/>
                                          </a:rPr>
                                          <m:t>𝜃</m:t>
                                        </m:r>
                                      </m:e>
                                      <m:sub>
                                        <m:r>
                                          <a:rPr sz="1800">
                                            <a:latin typeface="Cambria Math" panose="02040503050406030204" pitchFamily="18" charset="0"/>
                                          </a:rPr>
                                          <m:t>𝑘</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𝐼</m:t>
                                        </m:r>
                                      </m:e>
                                      <m:sub>
                                        <m:r>
                                          <a:rPr sz="1800">
                                            <a:latin typeface="Cambria Math" panose="02040503050406030204" pitchFamily="18" charset="0"/>
                                          </a:rPr>
                                          <m:t>𝑘</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sub>
                                    </m:sSub>
                                  </m:e>
                                </m:d>
                              </m:e>
                            </m:mr>
                            <m:mr>
                              <m:e>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r>
                                      <a:rPr sz="1800">
                                        <a:latin typeface="Cambria Math" panose="02040503050406030204" pitchFamily="18" charset="0"/>
                                      </a:rPr>
                                      <m:t>+1</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sub>
                                </m:sSub>
                                <m:r>
                                  <a:rPr sz="1800">
                                    <a:latin typeface="Cambria Math" panose="02040503050406030204" pitchFamily="18" charset="0"/>
                                  </a:rPr>
                                  <m:t>+</m:t>
                                </m:r>
                                <m:r>
                                  <a:rPr sz="1800">
                                    <a:latin typeface="Cambria Math" panose="02040503050406030204" pitchFamily="18" charset="0"/>
                                  </a:rPr>
                                  <m:t>𝛥</m:t>
                                </m:r>
                                <m:r>
                                  <a:rPr sz="1800">
                                    <a:latin typeface="Cambria Math" panose="02040503050406030204" pitchFamily="18" charset="0"/>
                                  </a:rPr>
                                  <m:t>𝐿</m:t>
                                </m:r>
                                <m:d>
                                  <m:dPr>
                                    <m:ctrlPr>
                                      <a:rPr sz="1800" i="1">
                                        <a:latin typeface="Cambria Math" panose="02040503050406030204" pitchFamily="18" charset="0"/>
                                      </a:rPr>
                                    </m:ctrlPr>
                                  </m:dPr>
                                  <m:e>
                                    <m:sSub>
                                      <m:sSubPr>
                                        <m:ctrlPr>
                                          <a:rPr sz="1800" i="1">
                                            <a:latin typeface="Cambria Math" panose="02040503050406030204" pitchFamily="18" charset="0"/>
                                          </a:rPr>
                                        </m:ctrlPr>
                                      </m:sSubPr>
                                      <m:e>
                                        <m:r>
                                          <a:rPr sz="1800">
                                            <a:latin typeface="Cambria Math" panose="02040503050406030204" pitchFamily="18" charset="0"/>
                                          </a:rPr>
                                          <m:t>𝜃</m:t>
                                        </m:r>
                                      </m:e>
                                      <m:sub>
                                        <m:r>
                                          <a:rPr sz="1800">
                                            <a:latin typeface="Cambria Math" panose="02040503050406030204" pitchFamily="18" charset="0"/>
                                          </a:rPr>
                                          <m:t>𝑘</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𝐼</m:t>
                                        </m:r>
                                      </m:e>
                                      <m:sub>
                                        <m:r>
                                          <a:rPr sz="1800">
                                            <a:latin typeface="Cambria Math" panose="02040503050406030204" pitchFamily="18" charset="0"/>
                                          </a:rPr>
                                          <m:t>𝑘</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sub>
                                    </m:sSub>
                                  </m:e>
                                </m:d>
                                <m:r>
                                  <a:rPr sz="1800">
                                    <a:latin typeface="Cambria Math" panose="02040503050406030204" pitchFamily="18" charset="0"/>
                                  </a:rPr>
                                  <m:t>+</m:t>
                                </m:r>
                                <m:r>
                                  <a:rPr sz="1800">
                                    <a:latin typeface="Cambria Math" panose="02040503050406030204" pitchFamily="18" charset="0"/>
                                  </a:rPr>
                                  <m:t>𝛿</m:t>
                                </m:r>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𝑘</m:t>
                                    </m:r>
                                  </m:sub>
                                </m:sSub>
                                <m:r>
                                  <a:rPr sz="1800">
                                    <a:latin typeface="Cambria Math" panose="02040503050406030204" pitchFamily="18" charset="0"/>
                                  </a:rPr>
                                  <m:t>𝜂</m:t>
                                </m:r>
                              </m:e>
                            </m:mr>
                            <m:mr>
                              <m:e>
                                <m:sSub>
                                  <m:sSubPr>
                                    <m:ctrlPr>
                                      <a:rPr sz="1800" i="1">
                                        <a:latin typeface="Cambria Math" panose="02040503050406030204" pitchFamily="18" charset="0"/>
                                      </a:rPr>
                                    </m:ctrlPr>
                                  </m:sSubPr>
                                  <m:e>
                                    <m:r>
                                      <a:rPr sz="1800">
                                        <a:latin typeface="Cambria Math" panose="02040503050406030204" pitchFamily="18" charset="0"/>
                                      </a:rPr>
                                      <m:t>𝛾</m:t>
                                    </m:r>
                                  </m:e>
                                  <m:sub>
                                    <m:r>
                                      <a:rPr sz="1800">
                                        <a:latin typeface="Cambria Math" panose="02040503050406030204" pitchFamily="18" charset="0"/>
                                      </a:rPr>
                                      <m:t>𝑘</m:t>
                                    </m:r>
                                    <m:r>
                                      <a:rPr sz="1800">
                                        <a:latin typeface="Cambria Math" panose="02040503050406030204" pitchFamily="18" charset="0"/>
                                      </a:rPr>
                                      <m:t>+1</m:t>
                                    </m:r>
                                  </m:sub>
                                </m:sSub>
                                <m:r>
                                  <a:rPr sz="1800">
                                    <a:latin typeface="Cambria Math" panose="02040503050406030204" pitchFamily="18" charset="0"/>
                                  </a:rPr>
                                  <m:t>=</m:t>
                                </m:r>
                                <m:sSup>
                                  <m:sSupPr>
                                    <m:ctrlPr>
                                      <a:rPr sz="1800" i="1">
                                        <a:latin typeface="Cambria Math" panose="02040503050406030204" pitchFamily="18" charset="0"/>
                                      </a:rPr>
                                    </m:ctrlPr>
                                  </m:sSupPr>
                                  <m:e>
                                    <m:d>
                                      <m:dPr>
                                        <m:ctrlPr>
                                          <a:rPr sz="1800" i="1">
                                            <a:latin typeface="Cambria Math" panose="02040503050406030204" pitchFamily="18" charset="0"/>
                                          </a:rPr>
                                        </m:ctrlPr>
                                      </m:dPr>
                                      <m:e>
                                        <m:f>
                                          <m:fPr>
                                            <m:ctrlPr>
                                              <a:rPr sz="1800" i="1">
                                                <a:latin typeface="Cambria Math" panose="02040503050406030204" pitchFamily="18" charset="0"/>
                                              </a:rPr>
                                            </m:ctrlPr>
                                          </m:fPr>
                                          <m:num>
                                            <m:r>
                                              <a:rPr sz="1800">
                                                <a:latin typeface="Cambria Math" panose="02040503050406030204" pitchFamily="18" charset="0"/>
                                              </a:rPr>
                                              <m:t>𝐵</m:t>
                                            </m:r>
                                            <m:d>
                                              <m:dPr>
                                                <m:ctrlPr>
                                                  <a:rPr sz="1800" i="1">
                                                    <a:latin typeface="Cambria Math" panose="02040503050406030204" pitchFamily="18" charset="0"/>
                                                  </a:rPr>
                                                </m:ctrlPr>
                                              </m:dPr>
                                              <m:e>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r>
                                                      <a:rPr sz="1800">
                                                        <a:latin typeface="Cambria Math" panose="02040503050406030204" pitchFamily="18" charset="0"/>
                                                      </a:rPr>
                                                      <m:t>+1</m:t>
                                                    </m:r>
                                                  </m:sub>
                                                </m:sSub>
                                              </m:e>
                                            </m:d>
                                          </m:num>
                                          <m:den>
                                            <m:r>
                                              <a:rPr sz="1800">
                                                <a:latin typeface="Cambria Math" panose="02040503050406030204" pitchFamily="18" charset="0"/>
                                              </a:rPr>
                                              <m:t>𝐵</m:t>
                                            </m:r>
                                            <m:d>
                                              <m:dPr>
                                                <m:ctrlPr>
                                                  <a:rPr sz="1800" i="1">
                                                    <a:latin typeface="Cambria Math" panose="02040503050406030204" pitchFamily="18" charset="0"/>
                                                  </a:rPr>
                                                </m:ctrlPr>
                                              </m:dPr>
                                              <m:e>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𝑀𝑘</m:t>
                                                    </m:r>
                                                    <m:r>
                                                      <a:rPr sz="1800">
                                                        <a:latin typeface="Cambria Math" panose="02040503050406030204" pitchFamily="18" charset="0"/>
                                                      </a:rPr>
                                                      <m:t>+1</m:t>
                                                    </m:r>
                                                  </m:sub>
                                                </m:sSub>
                                                <m:r>
                                                  <a:rPr sz="1800">
                                                    <a:latin typeface="Cambria Math" panose="02040503050406030204" pitchFamily="18" charset="0"/>
                                                  </a:rPr>
                                                  <m:t>−</m:t>
                                                </m:r>
                                                <m:r>
                                                  <a:rPr sz="1800">
                                                    <a:latin typeface="Cambria Math" panose="02040503050406030204" pitchFamily="18" charset="0"/>
                                                  </a:rPr>
                                                  <m:t>𝛿</m:t>
                                                </m:r>
                                                <m:sSub>
                                                  <m:sSubPr>
                                                    <m:ctrlPr>
                                                      <a:rPr sz="1800" i="1">
                                                        <a:latin typeface="Cambria Math" panose="02040503050406030204" pitchFamily="18" charset="0"/>
                                                      </a:rPr>
                                                    </m:ctrlPr>
                                                  </m:sSubPr>
                                                  <m:e>
                                                    <m:r>
                                                      <a:rPr sz="1800">
                                                        <a:latin typeface="Cambria Math" panose="02040503050406030204" pitchFamily="18" charset="0"/>
                                                      </a:rPr>
                                                      <m:t>𝐿</m:t>
                                                    </m:r>
                                                  </m:e>
                                                  <m:sub>
                                                    <m:r>
                                                      <a:rPr sz="1800">
                                                        <a:latin typeface="Cambria Math" panose="02040503050406030204" pitchFamily="18" charset="0"/>
                                                      </a:rPr>
                                                      <m:t>𝑘</m:t>
                                                    </m:r>
                                                  </m:sub>
                                                </m:sSub>
                                              </m:e>
                                            </m:d>
                                          </m:den>
                                        </m:f>
                                        <m:d>
                                          <m:dPr>
                                            <m:ctrlPr>
                                              <a:rPr sz="1800" i="1">
                                                <a:latin typeface="Cambria Math" panose="02040503050406030204" pitchFamily="18" charset="0"/>
                                              </a:rPr>
                                            </m:ctrlPr>
                                          </m:dPr>
                                          <m:e>
                                            <m:sSubSup>
                                              <m:sSubSupPr>
                                                <m:ctrlPr>
                                                  <a:rPr sz="1800" i="1">
                                                    <a:latin typeface="Cambria Math" panose="02040503050406030204" pitchFamily="18" charset="0"/>
                                                  </a:rPr>
                                                </m:ctrlPr>
                                              </m:sSubSupPr>
                                              <m:e>
                                                <m:r>
                                                  <a:rPr sz="1800">
                                                    <a:latin typeface="Cambria Math" panose="02040503050406030204" pitchFamily="18" charset="0"/>
                                                  </a:rPr>
                                                  <m:t>𝛾</m:t>
                                                </m:r>
                                              </m:e>
                                              <m:sub>
                                                <m:r>
                                                  <a:rPr sz="1800">
                                                    <a:latin typeface="Cambria Math" panose="02040503050406030204" pitchFamily="18" charset="0"/>
                                                  </a:rPr>
                                                  <m:t>𝑘</m:t>
                                                </m:r>
                                              </m:sub>
                                              <m:sup>
                                                <m:r>
                                                  <a:rPr sz="1800">
                                                    <a:latin typeface="Cambria Math" panose="02040503050406030204" pitchFamily="18" charset="0"/>
                                                  </a:rPr>
                                                  <m:t>2</m:t>
                                                </m:r>
                                              </m:sup>
                                            </m:sSubSup>
                                            <m:r>
                                              <a:rPr sz="1800">
                                                <a:latin typeface="Cambria Math" panose="02040503050406030204" pitchFamily="18" charset="0"/>
                                              </a:rPr>
                                              <m:t>−1</m:t>
                                            </m:r>
                                          </m:e>
                                        </m:d>
                                        <m:r>
                                          <a:rPr sz="1800">
                                            <a:latin typeface="Cambria Math" panose="02040503050406030204" pitchFamily="18" charset="0"/>
                                          </a:rPr>
                                          <m:t>+1</m:t>
                                        </m:r>
                                      </m:e>
                                    </m:d>
                                  </m:e>
                                  <m:sup>
                                    <m:r>
                                      <a:rPr sz="1800">
                                        <a:latin typeface="Cambria Math" panose="02040503050406030204" pitchFamily="18" charset="0"/>
                                      </a:rPr>
                                      <m:t>1/2</m:t>
                                    </m:r>
                                  </m:sup>
                                </m:sSup>
                              </m:e>
                            </m:mr>
                            <m:mr>
                              <m:e>
                                <m:sSub>
                                  <m:sSubPr>
                                    <m:ctrlPr>
                                      <a:rPr sz="1800" i="1">
                                        <a:latin typeface="Cambria Math" panose="02040503050406030204" pitchFamily="18" charset="0"/>
                                      </a:rPr>
                                    </m:ctrlPr>
                                  </m:sSubPr>
                                  <m:e>
                                    <m:r>
                                      <a:rPr sz="1800">
                                        <a:latin typeface="Cambria Math" panose="02040503050406030204" pitchFamily="18" charset="0"/>
                                      </a:rPr>
                                      <m:t>𝜃</m:t>
                                    </m:r>
                                  </m:e>
                                  <m:sub>
                                    <m:r>
                                      <a:rPr sz="1800">
                                        <a:latin typeface="Cambria Math" panose="02040503050406030204" pitchFamily="18" charset="0"/>
                                      </a:rPr>
                                      <m:t>𝑘</m:t>
                                    </m:r>
                                    <m:r>
                                      <a:rPr sz="1800">
                                        <a:latin typeface="Cambria Math" panose="02040503050406030204" pitchFamily="18" charset="0"/>
                                      </a:rPr>
                                      <m:t>+1</m:t>
                                    </m:r>
                                  </m:sub>
                                </m:sSub>
                                <m:r>
                                  <a:rPr sz="1800">
                                    <a:latin typeface="Cambria Math" panose="02040503050406030204" pitchFamily="18" charset="0"/>
                                  </a:rPr>
                                  <m:t>=</m:t>
                                </m:r>
                                <m:sSub>
                                  <m:sSubPr>
                                    <m:ctrlPr>
                                      <a:rPr sz="1800" i="1">
                                        <a:latin typeface="Cambria Math" panose="02040503050406030204" pitchFamily="18" charset="0"/>
                                      </a:rPr>
                                    </m:ctrlPr>
                                  </m:sSubPr>
                                  <m:e>
                                    <m:r>
                                      <a:rPr sz="1800">
                                        <a:latin typeface="Cambria Math" panose="02040503050406030204" pitchFamily="18" charset="0"/>
                                      </a:rPr>
                                      <m:t>𝜃</m:t>
                                    </m:r>
                                  </m:e>
                                  <m:sub>
                                    <m:r>
                                      <a:rPr sz="1800">
                                        <a:latin typeface="Cambria Math" panose="02040503050406030204" pitchFamily="18" charset="0"/>
                                      </a:rPr>
                                      <m:t>𝑘</m:t>
                                    </m:r>
                                  </m:sub>
                                </m:sSub>
                                <m:r>
                                  <a:rPr sz="1800">
                                    <a:latin typeface="Cambria Math" panose="02040503050406030204" pitchFamily="18" charset="0"/>
                                  </a:rPr>
                                  <m:t>+</m:t>
                                </m:r>
                                <m:r>
                                  <a:rPr sz="1800">
                                    <a:latin typeface="Cambria Math" panose="02040503050406030204" pitchFamily="18" charset="0"/>
                                  </a:rPr>
                                  <m:t>𝛥𝜃</m:t>
                                </m:r>
                                <m:r>
                                  <a:rPr sz="1800">
                                    <a:latin typeface="Cambria Math" panose="02040503050406030204" pitchFamily="18" charset="0"/>
                                  </a:rPr>
                                  <m:t> </m:t>
                                </m:r>
                                <m:r>
                                  <m:rPr>
                                    <m:sty m:val="p"/>
                                  </m:rPr>
                                  <a:rPr sz="1800">
                                    <a:latin typeface="Cambria Math" panose="02040503050406030204" pitchFamily="18" charset="0"/>
                                  </a:rPr>
                                  <m:t>mod</m:t>
                                </m:r>
                                <m:r>
                                  <a:rPr sz="1800">
                                    <a:latin typeface="Cambria Math" panose="02040503050406030204" pitchFamily="18" charset="0"/>
                                  </a:rPr>
                                  <m:t> 2</m:t>
                                </m:r>
                                <m:r>
                                  <a:rPr sz="1800">
                                    <a:latin typeface="Cambria Math" panose="02040503050406030204" pitchFamily="18" charset="0"/>
                                  </a:rPr>
                                  <m:t>𝜋</m:t>
                                </m:r>
                                <m:r>
                                  <a:rPr sz="1800">
                                    <a:latin typeface="Cambria Math" panose="02040503050406030204" pitchFamily="18" charset="0"/>
                                  </a:rPr>
                                  <m:t>,</m:t>
                                </m:r>
                              </m:e>
                            </m:mr>
                          </m:m>
                        </m:e>
                      </m:d>
                    </m:oMath>
                  </m:oMathPara>
                </a14:m>
                <a:endParaRPr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70847" y="0"/>
                <a:ext cx="8229600" cy="3394472"/>
              </a:xfrm>
              <a:blipFill>
                <a:blip r:embed="rId4"/>
                <a:stretch>
                  <a:fillRect/>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Introduction - Particle motion in the compressed magnetosphere</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p:txBody>
              <a:bodyPr>
                <a:noAutofit/>
              </a:bodyPr>
              <a:lstStyle/>
              <a:p>
                <a:pPr marL="0" lvl="0" indent="0">
                  <a:buNone/>
                </a:pPr>
                <a:r>
                  <a:rPr sz="1400" dirty="0"/>
                  <a:t>Stably trapped particles (shown in cyan color) participate in three distinct quasiperiodic motions:</a:t>
                </a:r>
                <a:endParaRPr lang="en-US" sz="1400" dirty="0"/>
              </a:p>
              <a:p>
                <a:pPr marL="0" lvl="0" indent="0">
                  <a:buNone/>
                </a:pPr>
                <a:r>
                  <a:rPr lang="en-US" sz="1400" dirty="0"/>
                  <a:t>T</a:t>
                </a:r>
                <a:r>
                  <a:rPr sz="1400" dirty="0"/>
                  <a:t>he gyromotion, the bounce motion and the gradient curvature drift around Earth, each associated with its own adiabatic invariant: </a:t>
                </a:r>
                <a14:m>
                  <m:oMath xmlns:m="http://schemas.openxmlformats.org/officeDocument/2006/math">
                    <m:r>
                      <a:rPr sz="1400">
                        <a:latin typeface="Cambria Math" panose="02040503050406030204" pitchFamily="18" charset="0"/>
                      </a:rPr>
                      <m:t>𝜇</m:t>
                    </m:r>
                  </m:oMath>
                </a14:m>
                <a:r>
                  <a:rPr sz="1400" dirty="0"/>
                  <a:t>, </a:t>
                </a:r>
                <a14:m>
                  <m:oMath xmlns:m="http://schemas.openxmlformats.org/officeDocument/2006/math">
                    <m:r>
                      <a:rPr sz="1400">
                        <a:latin typeface="Cambria Math" panose="02040503050406030204" pitchFamily="18" charset="0"/>
                      </a:rPr>
                      <m:t>𝐽</m:t>
                    </m:r>
                    <m:r>
                      <a:rPr sz="1400">
                        <a:latin typeface="Cambria Math" panose="02040503050406030204" pitchFamily="18" charset="0"/>
                      </a:rPr>
                      <m:t>=</m:t>
                    </m:r>
                    <m:r>
                      <a:rPr sz="1400">
                        <a:latin typeface="Cambria Math" panose="02040503050406030204" pitchFamily="18" charset="0"/>
                      </a:rPr>
                      <m:t>𝑝𝐼</m:t>
                    </m:r>
                  </m:oMath>
                </a14:m>
                <a:r>
                  <a:rPr sz="1400" dirty="0"/>
                  <a:t>, and </a:t>
                </a:r>
                <a14:m>
                  <m:oMath xmlns:m="http://schemas.openxmlformats.org/officeDocument/2006/math">
                    <m:sSup>
                      <m:sSupPr>
                        <m:ctrlPr>
                          <a:rPr sz="1400">
                            <a:latin typeface="Cambria Math" panose="02040503050406030204" pitchFamily="18" charset="0"/>
                          </a:rPr>
                        </m:ctrlPr>
                      </m:sSupPr>
                      <m:e>
                        <m:r>
                          <a:rPr sz="1400">
                            <a:latin typeface="Cambria Math" panose="02040503050406030204" pitchFamily="18" charset="0"/>
                          </a:rPr>
                          <m:t>𝐿</m:t>
                        </m:r>
                      </m:e>
                      <m:sup>
                        <m:r>
                          <a:rPr sz="1400">
                            <a:latin typeface="Cambria Math" panose="02040503050406030204" pitchFamily="18" charset="0"/>
                          </a:rPr>
                          <m:t>∗</m:t>
                        </m:r>
                      </m:sup>
                    </m:sSup>
                  </m:oMath>
                </a14:m>
                <a:r>
                  <a:rPr sz="1400" dirty="0"/>
                  <a:t>.</a:t>
                </a:r>
                <a:endParaRPr lang="en-US" sz="1400" dirty="0"/>
              </a:p>
              <a:p>
                <a:pPr marL="0" lvl="0" indent="0">
                  <a:buNone/>
                </a:pPr>
                <a14:m>
                  <m:oMathPara xmlns:m="http://schemas.openxmlformats.org/officeDocument/2006/math">
                    <m:oMathParaPr>
                      <m:jc m:val="center"/>
                    </m:oMathParaPr>
                    <m:oMath xmlns:m="http://schemas.openxmlformats.org/officeDocument/2006/math">
                      <m:r>
                        <a:rPr sz="1400">
                          <a:latin typeface="Cambria Math" panose="02040503050406030204" pitchFamily="18" charset="0"/>
                        </a:rPr>
                        <m:t>𝐼</m:t>
                      </m:r>
                      <m:r>
                        <a:rPr sz="1400">
                          <a:latin typeface="Cambria Math" panose="02040503050406030204" pitchFamily="18" charset="0"/>
                        </a:rPr>
                        <m:t>=∮</m:t>
                      </m:r>
                      <m:rad>
                        <m:radPr>
                          <m:degHide m:val="on"/>
                          <m:ctrlPr>
                            <a:rPr sz="1400" i="1">
                              <a:latin typeface="Cambria Math" panose="02040503050406030204" pitchFamily="18" charset="0"/>
                            </a:rPr>
                          </m:ctrlPr>
                        </m:radPr>
                        <m:deg/>
                        <m:e>
                          <m:r>
                            <a:rPr sz="1400">
                              <a:latin typeface="Cambria Math" panose="02040503050406030204" pitchFamily="18" charset="0"/>
                            </a:rPr>
                            <m:t>1−</m:t>
                          </m:r>
                          <m:f>
                            <m:fPr>
                              <m:ctrlPr>
                                <a:rPr sz="1400" i="1">
                                  <a:latin typeface="Cambria Math" panose="02040503050406030204" pitchFamily="18" charset="0"/>
                                </a:rPr>
                              </m:ctrlPr>
                            </m:fPr>
                            <m:num>
                              <m:r>
                                <a:rPr sz="1400">
                                  <a:latin typeface="Cambria Math" panose="02040503050406030204" pitchFamily="18" charset="0"/>
                                </a:rPr>
                                <m:t>𝐵</m:t>
                              </m:r>
                              <m:d>
                                <m:dPr>
                                  <m:ctrlPr>
                                    <a:rPr sz="1400" i="1">
                                      <a:latin typeface="Cambria Math" panose="02040503050406030204" pitchFamily="18" charset="0"/>
                                    </a:rPr>
                                  </m:ctrlPr>
                                </m:dPr>
                                <m:e>
                                  <m:r>
                                    <a:rPr sz="1400">
                                      <a:latin typeface="Cambria Math" panose="02040503050406030204" pitchFamily="18" charset="0"/>
                                    </a:rPr>
                                    <m:t>𝑠</m:t>
                                  </m:r>
                                </m:e>
                              </m:d>
                            </m:num>
                            <m:den>
                              <m:sSub>
                                <m:sSubPr>
                                  <m:ctrlPr>
                                    <a:rPr sz="1400" i="1">
                                      <a:latin typeface="Cambria Math" panose="02040503050406030204" pitchFamily="18" charset="0"/>
                                    </a:rPr>
                                  </m:ctrlPr>
                                </m:sSubPr>
                                <m:e>
                                  <m:r>
                                    <a:rPr sz="1400">
                                      <a:latin typeface="Cambria Math" panose="02040503050406030204" pitchFamily="18" charset="0"/>
                                    </a:rPr>
                                    <m:t>𝐵</m:t>
                                  </m:r>
                                </m:e>
                                <m:sub>
                                  <m:r>
                                    <a:rPr sz="1400">
                                      <a:latin typeface="Cambria Math" panose="02040503050406030204" pitchFamily="18" charset="0"/>
                                    </a:rPr>
                                    <m:t>𝑚</m:t>
                                  </m:r>
                                </m:sub>
                              </m:sSub>
                            </m:den>
                          </m:f>
                        </m:e>
                      </m:rad>
                      <m:r>
                        <a:rPr sz="1400">
                          <a:latin typeface="Cambria Math" panose="02040503050406030204" pitchFamily="18" charset="0"/>
                        </a:rPr>
                        <m:t>𝑑𝑠</m:t>
                      </m:r>
                    </m:oMath>
                  </m:oMathPara>
                </a14:m>
                <a:endParaRPr lang="en-US" sz="1400" dirty="0"/>
              </a:p>
              <a:p>
                <a:pPr/>
                <a:r>
                  <a:rPr lang="en-US" sz="1400" dirty="0"/>
                  <a:t>Time scales for the different motions are separated by 1 to 3 orders of magnitude and all invariants are conserved.</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blipFill>
                <a:blip r:embed="rId2"/>
                <a:stretch>
                  <a:fillRect l="-844" r="-1266"/>
                </a:stretch>
              </a:blipFill>
            </p:spPr>
            <p:txBody>
              <a:bodyPr/>
              <a:lstStyle/>
              <a:p>
                <a:r>
                  <a:rPr lang="en-US">
                    <a:noFill/>
                  </a:rPr>
                  <a:t> </a:t>
                </a:r>
              </a:p>
            </p:txBody>
          </p:sp>
        </mc:Fallback>
      </mc:AlternateContent>
      <p:pic>
        <p:nvPicPr>
          <p:cNvPr id="3" name="Picture 1" descr="images/jgra21351-fig-0001.png"/>
          <p:cNvPicPr>
            <a:picLocks noGrp="1" noChangeAspect="1"/>
          </p:cNvPicPr>
          <p:nvPr/>
        </p:nvPicPr>
        <p:blipFill>
          <a:blip r:embed="rId3"/>
          <a:srcRect t="1" r="50097" b="-349"/>
          <a:stretch/>
        </p:blipFill>
        <p:spPr bwMode="auto">
          <a:xfrm>
            <a:off x="3568700" y="163716"/>
            <a:ext cx="5250099" cy="3912984"/>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In a dayside compressed magnetic field of the inner magnetosphere charged particles can exhibit three types of drift bounce guiding center trajectories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 Separatrix crossings</a:t>
            </a:r>
          </a:p>
        </p:txBody>
      </p:sp>
      <p:pic>
        <p:nvPicPr>
          <p:cNvPr id="4" name="Picture 1" descr="images/jgra21351-fig-0012.png"/>
          <p:cNvPicPr>
            <a:picLocks noGrp="1" noChangeAspect="1"/>
          </p:cNvPicPr>
          <p:nvPr/>
        </p:nvPicPr>
        <p:blipFill>
          <a:blip r:embed="rId2"/>
          <a:stretch>
            <a:fillRect/>
          </a:stretch>
        </p:blipFill>
        <p:spPr bwMode="auto">
          <a:xfrm>
            <a:off x="601050" y="1181992"/>
            <a:ext cx="1917700" cy="2882900"/>
          </a:xfrm>
          <a:prstGeom prst="rect">
            <a:avLst/>
          </a:prstGeom>
          <a:noFill/>
          <a:ln w="9525">
            <a:noFill/>
            <a:headEnd/>
            <a:tailEnd/>
          </a:ln>
        </p:spPr>
      </p:pic>
      <p:sp>
        <p:nvSpPr>
          <p:cNvPr id="5" name="TextBox 3"/>
          <p:cNvSpPr txBox="1"/>
          <p:nvPr/>
        </p:nvSpPr>
        <p:spPr>
          <a:xfrm>
            <a:off x="457200" y="4076700"/>
            <a:ext cx="8229600" cy="508000"/>
          </a:xfrm>
          <a:prstGeom prst="rect">
            <a:avLst/>
          </a:prstGeom>
          <a:noFill/>
        </p:spPr>
        <p:txBody>
          <a:bodyPr/>
          <a:lstStyle/>
          <a:p>
            <a:pPr marL="0" lvl="0" indent="0" algn="ctr">
              <a:buNone/>
            </a:pPr>
            <a:r>
              <a:t>One‐dimensional Hamiltonian system with a separatrix. (top) Potential energy function; (bottom) particle trajectories inside and outside a figure eight separatrix.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97521" y="2390115"/>
                <a:ext cx="5889279" cy="1686585"/>
              </a:xfrm>
            </p:spPr>
            <p:txBody>
              <a:bodyPr>
                <a:normAutofit fontScale="92500"/>
              </a:bodyPr>
              <a:lstStyle/>
              <a:p>
                <a:pPr marL="0" lvl="0" indent="0">
                  <a:buNone/>
                </a:pPr>
                <a14:m>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𝑇</m:t>
                          </m:r>
                        </m:e>
                        <m:sub>
                          <m:r>
                            <a:rPr>
                              <a:latin typeface="Cambria Math" panose="02040503050406030204" pitchFamily="18" charset="0"/>
                            </a:rPr>
                            <m:t>0</m:t>
                          </m:r>
                        </m:sub>
                      </m:sSub>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r>
                            <a:rPr>
                              <a:latin typeface="Cambria Math" panose="02040503050406030204" pitchFamily="18" charset="0"/>
                            </a:rPr>
                            <m:t>𝜋</m:t>
                          </m:r>
                        </m:num>
                        <m:den>
                          <m:r>
                            <a:rPr>
                              <a:latin typeface="Cambria Math" panose="02040503050406030204" pitchFamily="18" charset="0"/>
                            </a:rPr>
                            <m:t>𝜔</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2</m:t>
                          </m:r>
                          <m:r>
                            <a:rPr>
                              <a:latin typeface="Cambria Math" panose="02040503050406030204" pitchFamily="18" charset="0"/>
                            </a:rPr>
                            <m:t>𝜋</m:t>
                          </m:r>
                        </m:num>
                        <m:den>
                          <m:r>
                            <a:rPr>
                              <a:latin typeface="Cambria Math" panose="02040503050406030204" pitchFamily="18" charset="0"/>
                            </a:rPr>
                            <m:t>𝑑𝐻</m:t>
                          </m:r>
                          <m:r>
                            <a:rPr>
                              <a:latin typeface="Cambria Math" panose="02040503050406030204" pitchFamily="18" charset="0"/>
                            </a:rPr>
                            <m:t>/</m:t>
                          </m:r>
                          <m:r>
                            <a:rPr>
                              <a:latin typeface="Cambria Math" panose="02040503050406030204" pitchFamily="18" charset="0"/>
                            </a:rPr>
                            <m:t>𝑑𝐼</m:t>
                          </m:r>
                        </m:den>
                      </m:f>
                      <m:r>
                        <a:rPr>
                          <a:latin typeface="Cambria Math" panose="02040503050406030204" pitchFamily="18" charset="0"/>
                        </a:rPr>
                        <m:t>=</m:t>
                      </m:r>
                      <m:nary>
                        <m:naryPr>
                          <m:limLoc m:val="subSup"/>
                          <m:ctrlPr>
                            <a:rPr i="1">
                              <a:latin typeface="Cambria Math" panose="02040503050406030204" pitchFamily="18" charset="0"/>
                            </a:rPr>
                          </m:ctrlPr>
                        </m:naryPr>
                        <m:sub>
                          <m:r>
                            <a:rPr>
                              <a:latin typeface="Cambria Math" panose="02040503050406030204" pitchFamily="18" charset="0"/>
                            </a:rPr>
                            <m:t>1</m:t>
                          </m:r>
                        </m:sub>
                        <m:sup>
                          <m:r>
                            <a:rPr>
                              <a:latin typeface="Cambria Math" panose="02040503050406030204" pitchFamily="18" charset="0"/>
                            </a:rPr>
                            <m:t>2</m:t>
                          </m:r>
                        </m:sup>
                        <m:e>
                          <m:f>
                            <m:fPr>
                              <m:ctrlPr>
                                <a:rPr i="1">
                                  <a:latin typeface="Cambria Math" panose="02040503050406030204" pitchFamily="18" charset="0"/>
                                </a:rPr>
                              </m:ctrlPr>
                            </m:fPr>
                            <m:num>
                              <m:r>
                                <a:rPr>
                                  <a:latin typeface="Cambria Math" panose="02040503050406030204" pitchFamily="18" charset="0"/>
                                </a:rPr>
                                <m:t>𝑑𝑞</m:t>
                              </m:r>
                            </m:num>
                            <m:den>
                              <m:rad>
                                <m:radPr>
                                  <m:degHide m:val="on"/>
                                  <m:ctrlPr>
                                    <a:rPr i="1">
                                      <a:latin typeface="Cambria Math" panose="02040503050406030204" pitchFamily="18" charset="0"/>
                                    </a:rPr>
                                  </m:ctrlPr>
                                </m:radPr>
                                <m:deg/>
                                <m:e>
                                  <m:r>
                                    <a:rPr>
                                      <a:latin typeface="Cambria Math" panose="02040503050406030204" pitchFamily="18" charset="0"/>
                                    </a:rPr>
                                    <m:t>𝐻</m:t>
                                  </m:r>
                                  <m:r>
                                    <a:rPr>
                                      <a:latin typeface="Cambria Math" panose="02040503050406030204" pitchFamily="18" charset="0"/>
                                    </a:rPr>
                                    <m:t>−</m:t>
                                  </m:r>
                                  <m:r>
                                    <a:rPr>
                                      <a:latin typeface="Cambria Math" panose="02040503050406030204" pitchFamily="18" charset="0"/>
                                    </a:rPr>
                                    <m:t>𝑈</m:t>
                                  </m:r>
                                  <m:d>
                                    <m:dPr>
                                      <m:ctrlPr>
                                        <a:rPr i="1">
                                          <a:latin typeface="Cambria Math" panose="02040503050406030204" pitchFamily="18" charset="0"/>
                                        </a:rPr>
                                      </m:ctrlPr>
                                    </m:dPr>
                                    <m:e>
                                      <m:r>
                                        <a:rPr>
                                          <a:latin typeface="Cambria Math" panose="02040503050406030204" pitchFamily="18" charset="0"/>
                                        </a:rPr>
                                        <m:t>𝑞</m:t>
                                      </m:r>
                                    </m:e>
                                  </m:d>
                                </m:e>
                              </m:rad>
                            </m:den>
                          </m:f>
                        </m:e>
                      </m:nary>
                      <m:r>
                        <a:rPr>
                          <a:latin typeface="Cambria Math" panose="02040503050406030204" pitchFamily="18" charset="0"/>
                        </a:rPr>
                        <m:t>=</m:t>
                      </m:r>
                      <m:r>
                        <m:rPr>
                          <m:sty m:val="p"/>
                        </m:rPr>
                        <a:rPr>
                          <a:latin typeface="Cambria Math" panose="02040503050406030204" pitchFamily="18" charset="0"/>
                        </a:rPr>
                        <m:t>ln</m:t>
                      </m:r>
                      <m:d>
                        <m:dPr>
                          <m:begChr m:val="|"/>
                          <m:endChr m:val="|"/>
                          <m:ctrlPr>
                            <a:rPr i="1">
                              <a:latin typeface="Cambria Math" panose="02040503050406030204" pitchFamily="18" charset="0"/>
                            </a:rPr>
                          </m:ctrlPr>
                        </m:dPr>
                        <m:e>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𝑆</m:t>
                                  </m:r>
                                </m:sub>
                              </m:sSub>
                            </m:num>
                            <m:den>
                              <m:r>
                                <a:rPr>
                                  <a:latin typeface="Cambria Math" panose="02040503050406030204" pitchFamily="18" charset="0"/>
                                </a:rPr>
                                <m:t>𝛥</m:t>
                              </m:r>
                            </m:den>
                          </m:f>
                        </m:e>
                      </m:d>
                      <m:r>
                        <a:rPr>
                          <a:latin typeface="Cambria Math" panose="02040503050406030204" pitchFamily="18" charset="0"/>
                        </a:rPr>
                        <m:t>.</m:t>
                      </m:r>
                    </m:oMath>
                  </m:oMathPara>
                </a14:m>
                <a:endParaRPr dirty="0"/>
              </a:p>
              <a:p>
                <a:pPr marL="0" lvl="0" indent="0">
                  <a:buNone/>
                </a:pPr>
                <a:r>
                  <a:rPr dirty="0"/>
                  <a:t>where </a:t>
                </a:r>
                <a14:m>
                  <m:oMath xmlns:m="http://schemas.openxmlformats.org/officeDocument/2006/math">
                    <m:r>
                      <a:rPr>
                        <a:latin typeface="Cambria Math" panose="02040503050406030204" pitchFamily="18" charset="0"/>
                      </a:rPr>
                      <m:t>𝛥</m:t>
                    </m:r>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𝐻</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𝑆</m:t>
                            </m:r>
                          </m:sub>
                        </m:sSub>
                      </m:e>
                    </m:d>
                  </m:oMath>
                </a14:m>
                <a:r>
                  <a:rPr dirty="0"/>
                  <a:t>, and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𝑆</m:t>
                        </m:r>
                      </m:sub>
                    </m:sSub>
                  </m:oMath>
                </a14:m>
                <a:r>
                  <a:rPr dirty="0"/>
                  <a:t> is the particle energy at the separatrix.</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97521" y="2390115"/>
                <a:ext cx="5889279" cy="1686585"/>
              </a:xfrm>
              <a:blipFill>
                <a:blip r:embed="rId3"/>
                <a:stretch>
                  <a:fillRect l="-1293" t="-79104" b="-6716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54D4992-8198-2F34-2A6D-606CD55030FE}"/>
              </a:ext>
            </a:extLst>
          </p:cNvPr>
          <p:cNvPicPr>
            <a:picLocks noChangeAspect="1"/>
          </p:cNvPicPr>
          <p:nvPr/>
        </p:nvPicPr>
        <p:blipFill>
          <a:blip r:embed="rId4"/>
          <a:stretch>
            <a:fillRect/>
          </a:stretch>
        </p:blipFill>
        <p:spPr>
          <a:xfrm>
            <a:off x="3132502" y="936411"/>
            <a:ext cx="5029200" cy="1447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ormAutofit/>
          </a:bodyPr>
          <a:lstStyle/>
          <a:p>
            <a:pPr marL="0" lvl="0" indent="0">
              <a:buNone/>
            </a:pPr>
            <a:r>
              <a:rPr sz="2400" dirty="0"/>
              <a:t>Introduction - Drift orbit bifurcations</a:t>
            </a:r>
          </a:p>
        </p:txBody>
      </p:sp>
      <p:sp>
        <p:nvSpPr>
          <p:cNvPr id="4" name="Text Placeholder 3"/>
          <p:cNvSpPr>
            <a:spLocks noGrp="1"/>
          </p:cNvSpPr>
          <p:nvPr>
            <p:ph type="body" sz="half" idx="2"/>
          </p:nvPr>
        </p:nvSpPr>
        <p:spPr>
          <a:xfrm>
            <a:off x="457201" y="1076326"/>
            <a:ext cx="3008313" cy="4364808"/>
          </a:xfrm>
        </p:spPr>
        <p:txBody>
          <a:bodyPr>
            <a:normAutofit fontScale="92500" lnSpcReduction="10000"/>
          </a:bodyPr>
          <a:lstStyle/>
          <a:p>
            <a:pPr marL="0" lvl="0" indent="0">
              <a:buNone/>
            </a:pPr>
            <a:r>
              <a:rPr sz="1600" dirty="0"/>
              <a:t>At drift orbit bifurcations the particle phase space trajectory crosses a separatrix (Figures 2l and 2m), which divides the (pk, s) phase plane into three distinct regions</a:t>
            </a:r>
            <a:r>
              <a:rPr lang="en-US" sz="1600" dirty="0"/>
              <a:t>.</a:t>
            </a:r>
          </a:p>
          <a:p>
            <a:pPr marL="0" lvl="0" indent="0">
              <a:buNone/>
            </a:pPr>
            <a:endParaRPr lang="en-US" sz="1600" dirty="0"/>
          </a:p>
          <a:p>
            <a:pPr marL="0" lvl="0" indent="0">
              <a:buNone/>
            </a:pPr>
            <a:r>
              <a:rPr sz="1600" dirty="0"/>
              <a:t>The region outside of the separatrix corresponds to the bounce motion across the equator, while two lobes connected at a saddle point correspond to trajectories trapped below and above the equator. </a:t>
            </a:r>
            <a:endParaRPr lang="en-US" sz="1600" dirty="0"/>
          </a:p>
          <a:p>
            <a:pPr marL="0" lvl="0" indent="0">
              <a:buNone/>
            </a:pPr>
            <a:endParaRPr lang="en-US" sz="1600" dirty="0"/>
          </a:p>
          <a:p>
            <a:pPr marL="0" lvl="0" indent="0">
              <a:buNone/>
            </a:pPr>
            <a:r>
              <a:rPr sz="1600" dirty="0"/>
              <a:t>While the particle approaches the separatrix its instantaneous bounce period increases logarithmically and in some small vicinity of the separatrix becomes comparable to the drift period.</a:t>
            </a:r>
          </a:p>
        </p:txBody>
      </p:sp>
      <p:pic>
        <p:nvPicPr>
          <p:cNvPr id="3" name="Picture 1" descr="images/jgra21351-fig-0002.webp"/>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Schematic illustration of bifurcating (purple) and stably trapped (green) particle dynamics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 - Diffusion and ballistic regimes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r>
                  <a:rPr dirty="0"/>
                  <a:t>There are two regimes of particle transport due to separatrix crossing</a:t>
                </a:r>
                <a:endParaRPr lang="en-US" dirty="0"/>
              </a:p>
              <a:p>
                <a:pPr marL="0" lvl="0" indent="0">
                  <a:buNone/>
                </a:pPr>
                <a:endParaRPr dirty="0"/>
              </a:p>
              <a:p>
                <a:pPr marL="0" lvl="0" indent="0">
                  <a:buNone/>
                </a:pPr>
                <a:r>
                  <a:rPr dirty="0"/>
                  <a:t>Diffusion regime : large initial value of the second invariant </a:t>
                </a:r>
                <a14:m>
                  <m:oMath xmlns:m="http://schemas.openxmlformats.org/officeDocument/2006/math">
                    <m:r>
                      <a:rPr>
                        <a:latin typeface="Cambria Math" panose="02040503050406030204" pitchFamily="18" charset="0"/>
                      </a:rPr>
                      <m:t>𝐼</m:t>
                    </m:r>
                  </m:oMath>
                </a14:m>
                <a:endParaRPr dirty="0"/>
              </a:p>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𝐼</m:t>
                      </m:r>
                      <m:r>
                        <a:rPr>
                          <a:latin typeface="Cambria Math" panose="02040503050406030204" pitchFamily="18" charset="0"/>
                        </a:rPr>
                        <m:t>⟩=0,</m:t>
                      </m:r>
                      <m:d>
                        <m:dPr>
                          <m:begChr m:val="⟨"/>
                          <m:endChr m:val="⟩"/>
                          <m:ctrlPr>
                            <a:rPr i="1">
                              <a:latin typeface="Cambria Math" panose="02040503050406030204" pitchFamily="18" charset="0"/>
                            </a:rPr>
                          </m:ctrlPr>
                        </m:dPr>
                        <m:e>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𝛥</m:t>
                                  </m:r>
                                  <m:r>
                                    <a:rPr>
                                      <a:latin typeface="Cambria Math" panose="02040503050406030204" pitchFamily="18" charset="0"/>
                                    </a:rPr>
                                    <m:t>𝐼</m:t>
                                  </m:r>
                                </m:e>
                              </m:d>
                            </m:e>
                            <m:sup>
                              <m:r>
                                <a:rPr>
                                  <a:latin typeface="Cambria Math" panose="02040503050406030204" pitchFamily="18" charset="0"/>
                                </a:rPr>
                                <m:t>2</m:t>
                              </m:r>
                            </m:sup>
                          </m:sSup>
                        </m:e>
                      </m:d>
                      <m:r>
                        <a:rPr>
                          <a:latin typeface="Cambria Math" panose="02040503050406030204" pitchFamily="18" charset="0"/>
                        </a:rPr>
                        <m:t>≠0</m:t>
                      </m:r>
                    </m:oMath>
                  </m:oMathPara>
                </a14:m>
                <a:endParaRPr lang="en-US" dirty="0"/>
              </a:p>
              <a:p>
                <a:pPr marL="0" lvl="0" indent="0">
                  <a:buNone/>
                </a:pPr>
                <a:endParaRPr lang="en-US" dirty="0"/>
              </a:p>
              <a:p>
                <a:pPr marL="0" lvl="0" indent="0">
                  <a:buNone/>
                </a:pPr>
                <a:r>
                  <a:rPr dirty="0"/>
                  <a:t>Ballistic regime : small initial value of the second invariant </a:t>
                </a:r>
                <a14:m>
                  <m:oMath xmlns:m="http://schemas.openxmlformats.org/officeDocument/2006/math">
                    <m:r>
                      <a:rPr>
                        <a:latin typeface="Cambria Math" panose="02040503050406030204" pitchFamily="18" charset="0"/>
                      </a:rPr>
                      <m:t>𝐼</m:t>
                    </m:r>
                  </m:oMath>
                </a14:m>
                <a:endParaRPr dirty="0"/>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𝐼</m:t>
                      </m:r>
                      <m:r>
                        <a:rPr>
                          <a:latin typeface="Cambria Math" panose="02040503050406030204" pitchFamily="18" charset="0"/>
                        </a:rPr>
                        <m:t>⟩&gt;0</m:t>
                      </m:r>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35" t="-1493"/>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ormAutofit/>
          </a:bodyPr>
          <a:lstStyle/>
          <a:p>
            <a:pPr marL="0" lvl="0" indent="0">
              <a:buNone/>
            </a:pPr>
            <a:r>
              <a:rPr sz="2400" dirty="0"/>
              <a:t>Transport characteristics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p:txBody>
              <a:bodyPr>
                <a:normAutofit/>
              </a:bodyPr>
              <a:lstStyle/>
              <a:p>
                <a:pPr marL="0" lvl="0" indent="0">
                  <a:buNone/>
                </a:pPr>
                <a:r>
                  <a:rPr sz="1600" dirty="0"/>
                  <a:t>Magnetic field intensity at bounce points Bm is constant</a:t>
                </a:r>
                <a:endParaRPr lang="en-US" sz="1600" dirty="0"/>
              </a:p>
              <a:p>
                <a:pPr marL="0" lvl="0" indent="0">
                  <a:buNone/>
                </a:pPr>
                <a:endParaRPr sz="1600" dirty="0"/>
              </a:p>
              <a:p>
                <a:pPr marL="0" lvl="0" indent="0">
                  <a:buNone/>
                </a:pPr>
                <a14:m>
                  <m:oMathPara xmlns:m="http://schemas.openxmlformats.org/officeDocument/2006/math">
                    <m:oMathParaPr>
                      <m:jc m:val="center"/>
                    </m:oMathParaPr>
                    <m:oMath xmlns:m="http://schemas.openxmlformats.org/officeDocument/2006/math">
                      <m:r>
                        <a:rPr sz="1600">
                          <a:latin typeface="Cambria Math" panose="02040503050406030204" pitchFamily="18" charset="0"/>
                        </a:rPr>
                        <m:t>𝜇</m:t>
                      </m:r>
                      <m:r>
                        <a:rPr sz="1600">
                          <a:latin typeface="Cambria Math" panose="02040503050406030204" pitchFamily="18" charset="0"/>
                        </a:rPr>
                        <m:t>=</m:t>
                      </m:r>
                      <m:f>
                        <m:fPr>
                          <m:ctrlPr>
                            <a:rPr sz="1600" i="1">
                              <a:latin typeface="Cambria Math" panose="02040503050406030204" pitchFamily="18" charset="0"/>
                            </a:rPr>
                          </m:ctrlPr>
                        </m:fPr>
                        <m:num>
                          <m:sSubSup>
                            <m:sSubSupPr>
                              <m:ctrlPr>
                                <a:rPr sz="1600" i="1">
                                  <a:latin typeface="Cambria Math" panose="02040503050406030204" pitchFamily="18" charset="0"/>
                                </a:rPr>
                              </m:ctrlPr>
                            </m:sSubSupPr>
                            <m:e>
                              <m:r>
                                <a:rPr sz="1600">
                                  <a:latin typeface="Cambria Math" panose="02040503050406030204" pitchFamily="18" charset="0"/>
                                </a:rPr>
                                <m:t>𝑝</m:t>
                              </m:r>
                            </m:e>
                            <m:sub>
                              <m:r>
                                <a:rPr sz="1600">
                                  <a:latin typeface="Cambria Math" panose="02040503050406030204" pitchFamily="18" charset="0"/>
                                </a:rPr>
                                <m:t>⊥</m:t>
                              </m:r>
                            </m:sub>
                            <m:sup>
                              <m:r>
                                <a:rPr sz="1600">
                                  <a:latin typeface="Cambria Math" panose="02040503050406030204" pitchFamily="18" charset="0"/>
                                </a:rPr>
                                <m:t>2</m:t>
                              </m:r>
                            </m:sup>
                          </m:sSubSup>
                        </m:num>
                        <m:den>
                          <m:r>
                            <a:rPr sz="1600">
                              <a:latin typeface="Cambria Math" panose="02040503050406030204" pitchFamily="18" charset="0"/>
                            </a:rPr>
                            <m:t>2</m:t>
                          </m:r>
                          <m:r>
                            <a:rPr sz="1600">
                              <a:latin typeface="Cambria Math" panose="02040503050406030204" pitchFamily="18" charset="0"/>
                            </a:rPr>
                            <m:t>𝑚𝐵</m:t>
                          </m:r>
                        </m:den>
                      </m:f>
                      <m:r>
                        <a:rPr sz="1600">
                          <a:latin typeface="Cambria Math" panose="02040503050406030204" pitchFamily="18" charset="0"/>
                        </a:rPr>
                        <m:t>=</m:t>
                      </m:r>
                      <m:f>
                        <m:fPr>
                          <m:ctrlPr>
                            <a:rPr sz="1600" i="1">
                              <a:latin typeface="Cambria Math" panose="02040503050406030204" pitchFamily="18" charset="0"/>
                            </a:rPr>
                          </m:ctrlPr>
                        </m:fPr>
                        <m:num>
                          <m:sSup>
                            <m:sSupPr>
                              <m:ctrlPr>
                                <a:rPr sz="1600" i="1">
                                  <a:latin typeface="Cambria Math" panose="02040503050406030204" pitchFamily="18" charset="0"/>
                                </a:rPr>
                              </m:ctrlPr>
                            </m:sSupPr>
                            <m:e>
                              <m:r>
                                <a:rPr sz="1600">
                                  <a:latin typeface="Cambria Math" panose="02040503050406030204" pitchFamily="18" charset="0"/>
                                </a:rPr>
                                <m:t>𝑝</m:t>
                              </m:r>
                            </m:e>
                            <m:sup>
                              <m:r>
                                <a:rPr sz="1600">
                                  <a:latin typeface="Cambria Math" panose="02040503050406030204" pitchFamily="18" charset="0"/>
                                </a:rPr>
                                <m:t>2</m:t>
                              </m:r>
                            </m:sup>
                          </m:sSup>
                        </m:num>
                        <m:den>
                          <m:r>
                            <a:rPr sz="1600">
                              <a:latin typeface="Cambria Math" panose="02040503050406030204" pitchFamily="18" charset="0"/>
                            </a:rPr>
                            <m:t>2</m:t>
                          </m:r>
                          <m:r>
                            <a:rPr sz="1600">
                              <a:latin typeface="Cambria Math" panose="02040503050406030204" pitchFamily="18" charset="0"/>
                            </a:rPr>
                            <m:t>𝑚</m:t>
                          </m:r>
                          <m:sSub>
                            <m:sSubPr>
                              <m:ctrlPr>
                                <a:rPr sz="1600" i="1">
                                  <a:latin typeface="Cambria Math" panose="02040503050406030204" pitchFamily="18" charset="0"/>
                                </a:rPr>
                              </m:ctrlPr>
                            </m:sSubPr>
                            <m:e>
                              <m:r>
                                <a:rPr sz="1600">
                                  <a:latin typeface="Cambria Math" panose="02040503050406030204" pitchFamily="18" charset="0"/>
                                </a:rPr>
                                <m:t>𝐵</m:t>
                              </m:r>
                            </m:e>
                            <m:sub>
                              <m:r>
                                <a:rPr sz="1600">
                                  <a:latin typeface="Cambria Math" panose="02040503050406030204" pitchFamily="18" charset="0"/>
                                </a:rPr>
                                <m:t>𝑚</m:t>
                              </m:r>
                            </m:sub>
                          </m:sSub>
                        </m:den>
                      </m:f>
                      <m:r>
                        <a:rPr sz="1600">
                          <a:latin typeface="Cambria Math" panose="02040503050406030204" pitchFamily="18" charset="0"/>
                        </a:rPr>
                        <m:t>=</m:t>
                      </m:r>
                      <m:r>
                        <m:rPr>
                          <m:nor/>
                        </m:rPr>
                        <a:rPr sz="1600"/>
                        <m:t> </m:t>
                      </m:r>
                      <m:r>
                        <m:rPr>
                          <m:nor/>
                        </m:rPr>
                        <a:rPr sz="1600"/>
                        <m:t>const</m:t>
                      </m:r>
                      <m:r>
                        <m:rPr>
                          <m:nor/>
                        </m:rPr>
                        <a:rPr sz="1600"/>
                        <m:t>. </m:t>
                      </m:r>
                    </m:oMath>
                  </m:oMathPara>
                </a14:m>
                <a:endParaRPr lang="en-US" sz="1600" dirty="0"/>
              </a:p>
              <a:p>
                <a:pPr marL="0" lvl="0" indent="0">
                  <a:buNone/>
                </a:pPr>
                <a:endParaRPr sz="1600" dirty="0"/>
              </a:p>
              <a:p>
                <a:pPr marL="0" lvl="0" indent="0">
                  <a:buNone/>
                </a:pPr>
                <a14:m>
                  <m:oMathPara xmlns:m="http://schemas.openxmlformats.org/officeDocument/2006/math">
                    <m:oMathParaPr>
                      <m:jc m:val="center"/>
                    </m:oMathParaPr>
                    <m:oMath xmlns:m="http://schemas.openxmlformats.org/officeDocument/2006/math">
                      <m:sSub>
                        <m:sSubPr>
                          <m:ctrlPr>
                            <a:rPr sz="1600">
                              <a:latin typeface="Cambria Math" panose="02040503050406030204" pitchFamily="18" charset="0"/>
                            </a:rPr>
                          </m:ctrlPr>
                        </m:sSubPr>
                        <m:e>
                          <m:r>
                            <a:rPr sz="1600">
                              <a:latin typeface="Cambria Math" panose="02040503050406030204" pitchFamily="18" charset="0"/>
                            </a:rPr>
                            <m:t>𝐵</m:t>
                          </m:r>
                        </m:e>
                        <m:sub>
                          <m:r>
                            <a:rPr sz="1600">
                              <a:latin typeface="Cambria Math" panose="02040503050406030204" pitchFamily="18" charset="0"/>
                            </a:rPr>
                            <m:t>𝑚</m:t>
                          </m:r>
                        </m:sub>
                      </m:sSub>
                      <m:d>
                        <m:dPr>
                          <m:ctrlPr>
                            <a:rPr sz="1600" i="1">
                              <a:latin typeface="Cambria Math" panose="02040503050406030204" pitchFamily="18" charset="0"/>
                            </a:rPr>
                          </m:ctrlPr>
                        </m:dPr>
                        <m:e>
                          <m:r>
                            <a:rPr sz="1600">
                              <a:latin typeface="Cambria Math" panose="02040503050406030204" pitchFamily="18" charset="0"/>
                            </a:rPr>
                            <m:t>𝐼</m:t>
                          </m:r>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m:t>
                              </m:r>
                            </m:sub>
                          </m:sSub>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𝐼</m:t>
                              </m:r>
                            </m:e>
                            <m:sub>
                              <m:r>
                                <a:rPr sz="1600">
                                  <a:latin typeface="Cambria Math" panose="02040503050406030204" pitchFamily="18" charset="0"/>
                                </a:rPr>
                                <m:t>0</m:t>
                              </m:r>
                            </m:sub>
                          </m:sSub>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m:t>
                              </m:r>
                              <m:r>
                                <a:rPr sz="1600">
                                  <a:latin typeface="Cambria Math" panose="02040503050406030204" pitchFamily="18" charset="0"/>
                                </a:rPr>
                                <m:t>0</m:t>
                              </m:r>
                            </m:sub>
                          </m:sSub>
                        </m:e>
                      </m:d>
                      <m:r>
                        <a:rPr sz="1600">
                          <a:latin typeface="Cambria Math" panose="02040503050406030204" pitchFamily="18" charset="0"/>
                        </a:rPr>
                        <m:t>=</m:t>
                      </m:r>
                      <m:r>
                        <m:rPr>
                          <m:nor/>
                        </m:rPr>
                        <a:rPr sz="1600"/>
                        <m:t> </m:t>
                      </m:r>
                      <m:r>
                        <m:rPr>
                          <m:nor/>
                        </m:rPr>
                        <a:rPr sz="1600"/>
                        <m:t>const</m:t>
                      </m:r>
                      <m:r>
                        <m:rPr>
                          <m:nor/>
                        </m:rPr>
                        <a:rPr sz="1600"/>
                        <m:t> </m:t>
                      </m:r>
                      <m:r>
                        <a:rPr sz="1600">
                          <a:latin typeface="Cambria Math" panose="02040503050406030204" pitchFamily="18" charset="0"/>
                        </a:rPr>
                        <m:t>,</m:t>
                      </m:r>
                    </m:oMath>
                  </m:oMathPara>
                </a14:m>
                <a:endParaRPr lang="en-US" sz="1600" dirty="0"/>
              </a:p>
              <a:p>
                <a:pPr marL="0" lvl="0" indent="0">
                  <a:buNone/>
                </a:pPr>
                <a:endParaRPr sz="1600" dirty="0"/>
              </a:p>
              <a:p>
                <a:pPr marL="0" lvl="0" indent="0">
                  <a:buNone/>
                </a:pPr>
                <a:r>
                  <a:rPr sz="1600" dirty="0"/>
                  <a:t>where </a:t>
                </a:r>
                <a14:m>
                  <m:oMath xmlns:m="http://schemas.openxmlformats.org/officeDocument/2006/math">
                    <m:sSub>
                      <m:sSubPr>
                        <m:ctrlPr>
                          <a:rPr sz="1600">
                            <a:latin typeface="Cambria Math" panose="02040503050406030204" pitchFamily="18" charset="0"/>
                          </a:rPr>
                        </m:ctrlPr>
                      </m:sSubPr>
                      <m:e>
                        <m:r>
                          <a:rPr sz="1600">
                            <a:latin typeface="Cambria Math" panose="02040503050406030204" pitchFamily="18" charset="0"/>
                          </a:rPr>
                          <m:t>𝐼</m:t>
                        </m:r>
                      </m:e>
                      <m:sub>
                        <m:r>
                          <a:rPr sz="1600">
                            <a:latin typeface="Cambria Math" panose="02040503050406030204" pitchFamily="18" charset="0"/>
                          </a:rPr>
                          <m:t>0</m:t>
                        </m:r>
                      </m:sub>
                    </m:sSub>
                  </m:oMath>
                </a14:m>
                <a:r>
                  <a:rPr sz="1600" dirty="0"/>
                  <a:t> and </a:t>
                </a:r>
                <a14:m>
                  <m:oMath xmlns:m="http://schemas.openxmlformats.org/officeDocument/2006/math">
                    <m:sSub>
                      <m:sSubPr>
                        <m:ctrlPr>
                          <a:rPr sz="1600">
                            <a:latin typeface="Cambria Math" panose="02040503050406030204" pitchFamily="18" charset="0"/>
                          </a:rPr>
                        </m:ctrlPr>
                      </m:sSubPr>
                      <m:e>
                        <m:r>
                          <a:rPr sz="1600">
                            <a:latin typeface="Cambria Math" panose="02040503050406030204" pitchFamily="18" charset="0"/>
                          </a:rPr>
                          <m:t>𝐿</m:t>
                        </m:r>
                      </m:e>
                      <m:sub>
                        <m:r>
                          <a:rPr sz="1600">
                            <a:latin typeface="Cambria Math" panose="02040503050406030204" pitchFamily="18" charset="0"/>
                          </a:rPr>
                          <m:t>𝑀</m:t>
                        </m:r>
                        <m:r>
                          <a:rPr sz="1600">
                            <a:latin typeface="Cambria Math" panose="02040503050406030204" pitchFamily="18" charset="0"/>
                          </a:rPr>
                          <m:t>0</m:t>
                        </m:r>
                      </m:sub>
                    </m:sSub>
                  </m:oMath>
                </a14:m>
                <a:r>
                  <a:rPr sz="1600" dirty="0"/>
                  <a:t> are the initial values of the second invariant and radial location.</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blipFill>
                <a:blip r:embed="rId2"/>
                <a:stretch>
                  <a:fillRect l="-1266" t="-360" r="-2110"/>
                </a:stretch>
              </a:blipFill>
            </p:spPr>
            <p:txBody>
              <a:bodyPr/>
              <a:lstStyle/>
              <a:p>
                <a:r>
                  <a:rPr lang="en-US">
                    <a:noFill/>
                  </a:rPr>
                  <a:t> </a:t>
                </a:r>
              </a:p>
            </p:txBody>
          </p:sp>
        </mc:Fallback>
      </mc:AlternateContent>
      <p:pic>
        <p:nvPicPr>
          <p:cNvPr id="3" name="Picture 1" descr="images/jgra21351-fig-0004.png"/>
          <p:cNvPicPr>
            <a:picLocks noGrp="1" noChangeAspect="1"/>
          </p:cNvPicPr>
          <p:nvPr/>
        </p:nvPicPr>
        <p:blipFill>
          <a:blip r:embed="rId3"/>
          <a:srcRect l="48202"/>
          <a:stretch/>
        </p:blipFill>
        <p:spPr bwMode="auto">
          <a:xfrm>
            <a:off x="3821379" y="74314"/>
            <a:ext cx="4600041" cy="4109000"/>
          </a:xfrm>
          <a:prstGeom prst="rect">
            <a:avLst/>
          </a:prstGeom>
          <a:noFill/>
          <a:ln w="9525">
            <a:noFill/>
            <a:headEnd/>
            <a:tailEnd/>
          </a:ln>
        </p:spPr>
      </p:pic>
      <p:sp>
        <p:nvSpPr>
          <p:cNvPr id="5" name="TextBox 3"/>
          <p:cNvSpPr txBox="1"/>
          <p:nvPr/>
        </p:nvSpPr>
        <p:spPr>
          <a:xfrm>
            <a:off x="3568700" y="4076700"/>
            <a:ext cx="5105400" cy="508000"/>
          </a:xfrm>
          <a:prstGeom prst="rect">
            <a:avLst/>
          </a:prstGeom>
          <a:noFill/>
        </p:spPr>
        <p:txBody>
          <a:bodyPr/>
          <a:lstStyle/>
          <a:p>
            <a:pPr marL="0" lvl="0" indent="0" algn="ctr">
              <a:buNone/>
            </a:pPr>
            <a:r>
              <a:t>Boundaries of the drift orbit bifurcation region (grey lines) and (approximate) transport characteristics (blue 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lang="en-US" sz="3600" dirty="0"/>
              <a:t>Separatrix crossing</a:t>
            </a:r>
            <a:endParaRPr dirty="0"/>
          </a:p>
        </p:txBody>
      </p:sp>
      <p:pic>
        <p:nvPicPr>
          <p:cNvPr id="7" name="Picture 1" descr="images/jgra21351-fig-0006.png">
            <a:extLst>
              <a:ext uri="{FF2B5EF4-FFF2-40B4-BE49-F238E27FC236}">
                <a16:creationId xmlns:a16="http://schemas.microsoft.com/office/drawing/2014/main" id="{9F5BFBF8-5ED5-E973-EB51-14A9034D15C5}"/>
              </a:ext>
            </a:extLst>
          </p:cNvPr>
          <p:cNvPicPr>
            <a:picLocks noGrp="1" noChangeAspect="1"/>
          </p:cNvPicPr>
          <p:nvPr/>
        </p:nvPicPr>
        <p:blipFill>
          <a:blip r:embed="rId3"/>
          <a:srcRect r="64974"/>
          <a:stretch/>
        </p:blipFill>
        <p:spPr bwMode="auto">
          <a:xfrm>
            <a:off x="97864" y="980414"/>
            <a:ext cx="3134223" cy="2849201"/>
          </a:xfrm>
          <a:prstGeom prst="rect">
            <a:avLst/>
          </a:prstGeom>
          <a:noFill/>
          <a:ln w="9525">
            <a:noFill/>
            <a:headEnd/>
            <a:tailEnd/>
          </a:ln>
        </p:spPr>
      </p:pic>
      <p:sp>
        <p:nvSpPr>
          <p:cNvPr id="10" name="TextBox 3">
            <a:extLst>
              <a:ext uri="{FF2B5EF4-FFF2-40B4-BE49-F238E27FC236}">
                <a16:creationId xmlns:a16="http://schemas.microsoft.com/office/drawing/2014/main" id="{F17C80E1-8CD7-8F69-CAB4-57DD39035799}"/>
              </a:ext>
            </a:extLst>
          </p:cNvPr>
          <p:cNvSpPr txBox="1"/>
          <p:nvPr/>
        </p:nvSpPr>
        <p:spPr>
          <a:xfrm>
            <a:off x="380246" y="3829614"/>
            <a:ext cx="5196689" cy="774433"/>
          </a:xfrm>
          <a:prstGeom prst="rect">
            <a:avLst/>
          </a:prstGeom>
          <a:noFill/>
        </p:spPr>
        <p:txBody>
          <a:bodyPr/>
          <a:lstStyle/>
          <a:p>
            <a:pPr marL="0" lvl="0" indent="0" algn="ctr">
              <a:buNone/>
            </a:pPr>
            <a:r>
              <a:rPr dirty="0"/>
              <a:t>Distributions of the second invariant values (I</a:t>
            </a:r>
            <a:r>
              <a:rPr lang="en-US" dirty="0"/>
              <a:t>_</a:t>
            </a:r>
            <a:r>
              <a:rPr dirty="0"/>
              <a:t>k+1) after one drift orbit around Earth (two drift orbit bifurcations) at different initial values of the invariant (</a:t>
            </a:r>
            <a:r>
              <a:rPr dirty="0" err="1"/>
              <a:t>I</a:t>
            </a:r>
            <a:r>
              <a:rPr lang="en-US" dirty="0" err="1"/>
              <a:t>_</a:t>
            </a:r>
            <a:r>
              <a:rPr dirty="0" err="1"/>
              <a:t>k</a:t>
            </a:r>
            <a:r>
              <a:rPr dirty="0"/>
              <a:t>) and different locations.</a:t>
            </a:r>
          </a:p>
        </p:txBody>
      </p:sp>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8CD3E376-5C0B-4EBA-6B90-ADFFD634929D}"/>
                  </a:ext>
                </a:extLst>
              </p:cNvPr>
              <p:cNvSpPr txBox="1">
                <a:spLocks/>
              </p:cNvSpPr>
              <p:nvPr/>
            </p:nvSpPr>
            <p:spPr>
              <a:xfrm>
                <a:off x="6146465" y="784236"/>
                <a:ext cx="3008313" cy="4276651"/>
              </a:xfrm>
              <a:prstGeom prst="rect">
                <a:avLst/>
              </a:prstGeom>
            </p:spPr>
            <p:txBody>
              <a:bodyPr>
                <a:noAutofit/>
              </a:bodyPr>
              <a:lst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
                    </m:oMathParaPr>
                    <m:oMath xmlns:m="http://schemas.openxmlformats.org/officeDocument/2006/math">
                      <m:d>
                        <m:dPr>
                          <m:begChr m:val="{"/>
                          <m:endChr m:val=""/>
                          <m:ctrlPr>
                            <a:rPr lang="ar-AE" sz="1600" smtClean="0">
                              <a:latin typeface="Cambria Math" panose="02040503050406030204" pitchFamily="18" charset="0"/>
                            </a:rPr>
                          </m:ctrlPr>
                        </m:dPr>
                        <m:e>
                          <m:m>
                            <m:mPr>
                              <m:plcHide m:val="on"/>
                              <m:mcs>
                                <m:mc>
                                  <m:mcPr>
                                    <m:count m:val="1"/>
                                    <m:mcJc m:val="center"/>
                                  </m:mcPr>
                                </m:mc>
                              </m:mcs>
                              <m:ctrlPr>
                                <a:rPr lang="ar-AE" sz="1600">
                                  <a:latin typeface="Cambria Math" panose="02040503050406030204" pitchFamily="18" charset="0"/>
                                </a:rPr>
                              </m:ctrlPr>
                            </m:mPr>
                            <m:mr>
                              <m:e>
                                <m:sSub>
                                  <m:sSubPr>
                                    <m:ctrlPr>
                                      <a:rPr lang="ar-AE" sz="1600">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1</m:t>
                                    </m:r>
                                  </m:sub>
                                </m:sSub>
                                <m:r>
                                  <a:rPr lang="ar-AE" sz="1600">
                                    <a:latin typeface="Cambria Math" panose="02040503050406030204" pitchFamily="18" charset="0"/>
                                  </a:rPr>
                                  <m:t>=</m:t>
                                </m:r>
                                <m:f>
                                  <m:fPr>
                                    <m:ctrlPr>
                                      <a:rPr lang="ar-AE" sz="1600" i="1">
                                        <a:latin typeface="Cambria Math" panose="02040503050406030204" pitchFamily="18" charset="0"/>
                                      </a:rPr>
                                    </m:ctrlPr>
                                  </m:fPr>
                                  <m:num>
                                    <m:sSub>
                                      <m:sSubPr>
                                        <m:ctrlPr>
                                          <a:rPr lang="ar-AE" sz="1600" i="1">
                                            <a:latin typeface="Cambria Math" panose="02040503050406030204" pitchFamily="18" charset="0"/>
                                          </a:rPr>
                                        </m:ctrlPr>
                                      </m:sSubPr>
                                      <m:e>
                                        <m:r>
                                          <a:rPr lang="ar-AE" sz="1600">
                                            <a:latin typeface="Cambria Math" panose="02040503050406030204" pitchFamily="18" charset="0"/>
                                          </a:rPr>
                                          <m:t>𝜅</m:t>
                                        </m:r>
                                      </m:e>
                                      <m:sub>
                                        <m:r>
                                          <a:rPr lang="ar-AE" sz="1600">
                                            <a:latin typeface="Cambria Math" panose="02040503050406030204" pitchFamily="18" charset="0"/>
                                          </a:rPr>
                                          <m:t>1</m:t>
                                        </m:r>
                                      </m:sub>
                                    </m:sSub>
                                  </m:num>
                                  <m:den>
                                    <m:r>
                                      <a:rPr lang="ar-AE" sz="1600">
                                        <a:latin typeface="Cambria Math" panose="02040503050406030204" pitchFamily="18" charset="0"/>
                                      </a:rPr>
                                      <m:t>2</m:t>
                                    </m:r>
                                  </m:den>
                                </m:f>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0</m:t>
                                    </m:r>
                                  </m:sub>
                                </m:sSub>
                                <m:r>
                                  <a:rPr lang="ar-AE" sz="1600">
                                    <a:latin typeface="Cambria Math" panose="02040503050406030204" pitchFamily="18" charset="0"/>
                                  </a:rPr>
                                  <m:t>+</m:t>
                                </m:r>
                                <m:r>
                                  <a:rPr lang="ar-AE" sz="1600">
                                    <a:latin typeface="Cambria Math" panose="02040503050406030204" pitchFamily="18" charset="0"/>
                                  </a:rPr>
                                  <m:t>𝛥</m:t>
                                </m:r>
                                <m:sSup>
                                  <m:sSupPr>
                                    <m:ctrlPr>
                                      <a:rPr lang="ar-AE" sz="1600" i="1">
                                        <a:latin typeface="Cambria Math" panose="02040503050406030204" pitchFamily="18" charset="0"/>
                                      </a:rPr>
                                    </m:ctrlPr>
                                  </m:sSupPr>
                                  <m:e>
                                    <m:r>
                                      <a:rPr lang="ar-AE" sz="1600">
                                        <a:latin typeface="Cambria Math" panose="02040503050406030204" pitchFamily="18" charset="0"/>
                                      </a:rPr>
                                      <m:t>𝐼</m:t>
                                    </m:r>
                                  </m:e>
                                  <m:sup>
                                    <m:r>
                                      <a:rPr lang="ar-AE" sz="1600">
                                        <a:latin typeface="Cambria Math" panose="02040503050406030204" pitchFamily="18" charset="0"/>
                                      </a:rPr>
                                      <m:t>+</m:t>
                                    </m:r>
                                  </m:sup>
                                </m:sSup>
                                <m:d>
                                  <m:dPr>
                                    <m:ctrlPr>
                                      <a:rPr lang="ar-AE" sz="1600" i="1">
                                        <a:latin typeface="Cambria Math" panose="02040503050406030204" pitchFamily="18" charset="0"/>
                                      </a:rPr>
                                    </m:ctrlPr>
                                  </m:dPr>
                                  <m:e>
                                    <m:sSub>
                                      <m:sSubPr>
                                        <m:ctrlPr>
                                          <a:rPr lang="ar-AE" sz="1600" i="1">
                                            <a:latin typeface="Cambria Math" panose="02040503050406030204" pitchFamily="18" charset="0"/>
                                          </a:rPr>
                                        </m:ctrlPr>
                                      </m:sSubPr>
                                      <m:e>
                                        <m:r>
                                          <a:rPr lang="ar-AE" sz="1600">
                                            <a:latin typeface="Cambria Math" panose="02040503050406030204" pitchFamily="18" charset="0"/>
                                          </a:rPr>
                                          <m:t>𝜃</m:t>
                                        </m:r>
                                      </m:e>
                                      <m:sub>
                                        <m:r>
                                          <a:rPr lang="ar-AE" sz="1600">
                                            <a:latin typeface="Cambria Math" panose="02040503050406030204" pitchFamily="18" charset="0"/>
                                          </a:rPr>
                                          <m:t>1</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𝐿</m:t>
                                        </m:r>
                                      </m:e>
                                      <m:sub>
                                        <m:r>
                                          <a:rPr lang="ar-AE" sz="1600">
                                            <a:latin typeface="Cambria Math" panose="02040503050406030204" pitchFamily="18" charset="0"/>
                                          </a:rPr>
                                          <m:t>𝑀</m:t>
                                        </m:r>
                                        <m:r>
                                          <a:rPr lang="ar-AE" sz="1600">
                                            <a:latin typeface="Cambria Math" panose="02040503050406030204" pitchFamily="18" charset="0"/>
                                          </a:rPr>
                                          <m:t>0</m:t>
                                        </m:r>
                                      </m:sub>
                                    </m:sSub>
                                  </m:e>
                                </m:d>
                              </m:e>
                            </m:mr>
                            <m:mr>
                              <m:e>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2</m:t>
                                    </m:r>
                                  </m:sub>
                                </m:sSub>
                                <m:r>
                                  <a:rPr lang="ar-AE" sz="1600">
                                    <a:latin typeface="Cambria Math" panose="02040503050406030204" pitchFamily="18" charset="0"/>
                                  </a:rPr>
                                  <m:t>=</m:t>
                                </m:r>
                                <m:f>
                                  <m:fPr>
                                    <m:ctrlPr>
                                      <a:rPr lang="ar-AE" sz="1600" i="1">
                                        <a:latin typeface="Cambria Math" panose="02040503050406030204" pitchFamily="18" charset="0"/>
                                      </a:rPr>
                                    </m:ctrlPr>
                                  </m:fPr>
                                  <m:num>
                                    <m:r>
                                      <a:rPr lang="ar-AE" sz="1600">
                                        <a:latin typeface="Cambria Math" panose="02040503050406030204" pitchFamily="18" charset="0"/>
                                      </a:rPr>
                                      <m:t>2</m:t>
                                    </m:r>
                                  </m:num>
                                  <m:den>
                                    <m:sSub>
                                      <m:sSubPr>
                                        <m:ctrlPr>
                                          <a:rPr lang="ar-AE" sz="1600" i="1">
                                            <a:latin typeface="Cambria Math" panose="02040503050406030204" pitchFamily="18" charset="0"/>
                                          </a:rPr>
                                        </m:ctrlPr>
                                      </m:sSubPr>
                                      <m:e>
                                        <m:r>
                                          <a:rPr lang="ar-AE" sz="1600">
                                            <a:latin typeface="Cambria Math" panose="02040503050406030204" pitchFamily="18" charset="0"/>
                                          </a:rPr>
                                          <m:t>𝜅</m:t>
                                        </m:r>
                                      </m:e>
                                      <m:sub>
                                        <m:r>
                                          <a:rPr lang="ar-AE" sz="1600">
                                            <a:latin typeface="Cambria Math" panose="02040503050406030204" pitchFamily="18" charset="0"/>
                                          </a:rPr>
                                          <m:t>2</m:t>
                                        </m:r>
                                      </m:sub>
                                    </m:sSub>
                                  </m:den>
                                </m:f>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1</m:t>
                                    </m:r>
                                  </m:sub>
                                </m:sSub>
                                <m:r>
                                  <a:rPr lang="ar-AE" sz="1600">
                                    <a:latin typeface="Cambria Math" panose="02040503050406030204" pitchFamily="18" charset="0"/>
                                  </a:rPr>
                                  <m:t>+</m:t>
                                </m:r>
                                <m:r>
                                  <a:rPr lang="ar-AE" sz="1600">
                                    <a:latin typeface="Cambria Math" panose="02040503050406030204" pitchFamily="18" charset="0"/>
                                  </a:rPr>
                                  <m:t>𝛥</m:t>
                                </m:r>
                                <m:sSup>
                                  <m:sSupPr>
                                    <m:ctrlPr>
                                      <a:rPr lang="ar-AE" sz="1600" i="1">
                                        <a:latin typeface="Cambria Math" panose="02040503050406030204" pitchFamily="18" charset="0"/>
                                      </a:rPr>
                                    </m:ctrlPr>
                                  </m:sSupPr>
                                  <m:e>
                                    <m:r>
                                      <a:rPr lang="ar-AE" sz="1600">
                                        <a:latin typeface="Cambria Math" panose="02040503050406030204" pitchFamily="18" charset="0"/>
                                      </a:rPr>
                                      <m:t>𝐼</m:t>
                                    </m:r>
                                  </m:e>
                                  <m:sup>
                                    <m:r>
                                      <a:rPr lang="ar-AE" sz="1600">
                                        <a:latin typeface="Cambria Math" panose="02040503050406030204" pitchFamily="18" charset="0"/>
                                      </a:rPr>
                                      <m:t>−</m:t>
                                    </m:r>
                                  </m:sup>
                                </m:sSup>
                                <m:d>
                                  <m:dPr>
                                    <m:ctrlPr>
                                      <a:rPr lang="ar-AE" sz="1600" i="1">
                                        <a:latin typeface="Cambria Math" panose="02040503050406030204" pitchFamily="18" charset="0"/>
                                      </a:rPr>
                                    </m:ctrlPr>
                                  </m:dPr>
                                  <m:e>
                                    <m:sSub>
                                      <m:sSubPr>
                                        <m:ctrlPr>
                                          <a:rPr lang="ar-AE" sz="1600" i="1">
                                            <a:latin typeface="Cambria Math" panose="02040503050406030204" pitchFamily="18" charset="0"/>
                                          </a:rPr>
                                        </m:ctrlPr>
                                      </m:sSubPr>
                                      <m:e>
                                        <m:r>
                                          <a:rPr lang="ar-AE" sz="1600">
                                            <a:latin typeface="Cambria Math" panose="02040503050406030204" pitchFamily="18" charset="0"/>
                                          </a:rPr>
                                          <m:t>𝜃</m:t>
                                        </m:r>
                                      </m:e>
                                      <m:sub>
                                        <m:r>
                                          <a:rPr lang="ar-AE" sz="1600">
                                            <a:latin typeface="Cambria Math" panose="02040503050406030204" pitchFamily="18" charset="0"/>
                                          </a:rPr>
                                          <m:t>2</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1</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𝐿</m:t>
                                        </m:r>
                                      </m:e>
                                      <m:sub>
                                        <m:r>
                                          <a:rPr lang="ar-AE" sz="1600">
                                            <a:latin typeface="Cambria Math" panose="02040503050406030204" pitchFamily="18" charset="0"/>
                                          </a:rPr>
                                          <m:t>𝑀</m:t>
                                        </m:r>
                                        <m:r>
                                          <a:rPr lang="ar-AE" sz="1600">
                                            <a:latin typeface="Cambria Math" panose="02040503050406030204" pitchFamily="18" charset="0"/>
                                          </a:rPr>
                                          <m:t>0</m:t>
                                        </m:r>
                                      </m:sub>
                                    </m:sSub>
                                  </m:e>
                                </m:d>
                                <m:r>
                                  <a:rPr lang="ar-AE" sz="1600">
                                    <a:latin typeface="Cambria Math" panose="02040503050406030204" pitchFamily="18" charset="0"/>
                                  </a:rPr>
                                  <m:t>,</m:t>
                                </m:r>
                              </m:e>
                            </m:mr>
                          </m:m>
                        </m:e>
                      </m:d>
                    </m:oMath>
                  </m:oMathPara>
                </a14:m>
                <a:endParaRPr lang="ar-AE" sz="1600" dirty="0"/>
              </a:p>
              <a:p>
                <a:pPr marL="0" indent="0">
                  <a:buFont typeface="Arial"/>
                  <a:buNone/>
                </a:pPr>
                <a:r>
                  <a:rPr lang="en-US" sz="1600" dirty="0"/>
                  <a:t>The coefficients </a:t>
                </a:r>
                <a14:m>
                  <m:oMath xmlns:m="http://schemas.openxmlformats.org/officeDocument/2006/math">
                    <m:sSub>
                      <m:sSubPr>
                        <m:ctrlPr>
                          <a:rPr lang="ar-AE" sz="1600">
                            <a:latin typeface="Cambria Math" panose="02040503050406030204" pitchFamily="18" charset="0"/>
                          </a:rPr>
                        </m:ctrlPr>
                      </m:sSubPr>
                      <m:e>
                        <m:r>
                          <a:rPr lang="ar-AE" sz="1600">
                            <a:latin typeface="Cambria Math" panose="02040503050406030204" pitchFamily="18" charset="0"/>
                          </a:rPr>
                          <m:t>𝜅</m:t>
                        </m:r>
                      </m:e>
                      <m:sub>
                        <m:r>
                          <a:rPr lang="ar-AE" sz="1600">
                            <a:latin typeface="Cambria Math" panose="02040503050406030204" pitchFamily="18" charset="0"/>
                          </a:rPr>
                          <m:t>1</m:t>
                        </m:r>
                      </m:sub>
                    </m:sSub>
                  </m:oMath>
                </a14:m>
                <a:r>
                  <a:rPr lang="ar-AE" sz="1600" dirty="0"/>
                  <a:t> </a:t>
                </a:r>
                <a:r>
                  <a:rPr lang="en-US" sz="1600" dirty="0"/>
                  <a:t>and </a:t>
                </a:r>
                <a14:m>
                  <m:oMath xmlns:m="http://schemas.openxmlformats.org/officeDocument/2006/math">
                    <m:sSub>
                      <m:sSubPr>
                        <m:ctrlPr>
                          <a:rPr lang="ar-AE" sz="1600">
                            <a:latin typeface="Cambria Math" panose="02040503050406030204" pitchFamily="18" charset="0"/>
                          </a:rPr>
                        </m:ctrlPr>
                      </m:sSubPr>
                      <m:e>
                        <m:r>
                          <a:rPr lang="ar-AE" sz="1600">
                            <a:latin typeface="Cambria Math" panose="02040503050406030204" pitchFamily="18" charset="0"/>
                          </a:rPr>
                          <m:t>𝜅</m:t>
                        </m:r>
                      </m:e>
                      <m:sub>
                        <m:r>
                          <a:rPr lang="ar-AE" sz="1600">
                            <a:latin typeface="Cambria Math" panose="02040503050406030204" pitchFamily="18" charset="0"/>
                          </a:rPr>
                          <m:t>2</m:t>
                        </m:r>
                      </m:sub>
                    </m:sSub>
                  </m:oMath>
                </a14:m>
                <a:r>
                  <a:rPr lang="ar-AE" sz="1600" dirty="0"/>
                  <a:t> </a:t>
                </a:r>
                <a:r>
                  <a:rPr lang="en-US" sz="1600" dirty="0"/>
                  <a:t>reflect the north‐south asymmetry of the magnetic field at orbit bifurcations.</a:t>
                </a:r>
              </a:p>
              <a:p>
                <a:pPr marL="0" indent="0">
                  <a:buFont typeface="Arial"/>
                  <a:buNone/>
                </a:pPr>
                <a:endParaRPr lang="en-US" sz="1600" dirty="0"/>
              </a:p>
              <a:p>
                <a:pPr marL="0" indent="0">
                  <a:buFont typeface="Arial"/>
                  <a:buNone/>
                </a:pPr>
                <a:r>
                  <a:rPr lang="en-US" sz="1600" dirty="0"/>
                  <a:t>Drift orbit bifurcations produce the largest effect on particles with small initial values of the invariant </a:t>
                </a: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0</m:t>
                        </m:r>
                      </m:sub>
                    </m:sSub>
                  </m:oMath>
                </a14:m>
                <a:r>
                  <a:rPr lang="ar-AE" sz="1600" dirty="0"/>
                  <a:t> (</a:t>
                </a:r>
                <a:r>
                  <a:rPr lang="en-US" sz="1600" dirty="0"/>
                  <a:t>ballistic regime).</a:t>
                </a:r>
              </a:p>
              <a:p>
                <a:pPr marL="0" indent="0">
                  <a:buFont typeface="Arial"/>
                  <a:buNone/>
                </a:pPr>
                <a14:m>
                  <m:oMathPara xmlns:m="http://schemas.openxmlformats.org/officeDocument/2006/math">
                    <m:oMathParaPr>
                      <m:jc m:val="center"/>
                    </m:oMathParaPr>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2</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0</m:t>
                          </m:r>
                        </m:sub>
                      </m:sSub>
                      <m:r>
                        <a:rPr lang="ar-AE" sz="1600">
                          <a:latin typeface="Cambria Math" panose="02040503050406030204" pitchFamily="18" charset="0"/>
                        </a:rPr>
                        <m:t>≃</m:t>
                      </m:r>
                      <m:f>
                        <m:fPr>
                          <m:ctrlPr>
                            <a:rPr lang="ar-AE" sz="1600" i="1">
                              <a:latin typeface="Cambria Math" panose="02040503050406030204" pitchFamily="18" charset="0"/>
                            </a:rPr>
                          </m:ctrlPr>
                        </m:fPr>
                        <m:num>
                          <m:r>
                            <a:rPr lang="ar-AE" sz="1600">
                              <a:latin typeface="Cambria Math" panose="02040503050406030204" pitchFamily="18" charset="0"/>
                            </a:rPr>
                            <m:t>2</m:t>
                          </m:r>
                        </m:num>
                        <m:den>
                          <m:sSub>
                            <m:sSubPr>
                              <m:ctrlPr>
                                <a:rPr lang="ar-AE" sz="1600" i="1">
                                  <a:latin typeface="Cambria Math" panose="02040503050406030204" pitchFamily="18" charset="0"/>
                                </a:rPr>
                              </m:ctrlPr>
                            </m:sSubPr>
                            <m:e>
                              <m:r>
                                <a:rPr lang="ar-AE" sz="1600">
                                  <a:latin typeface="Cambria Math" panose="02040503050406030204" pitchFamily="18" charset="0"/>
                                </a:rPr>
                                <m:t>𝑥</m:t>
                              </m:r>
                            </m:e>
                            <m:sub>
                              <m:r>
                                <a:rPr lang="ar-AE" sz="1600">
                                  <a:latin typeface="Cambria Math" panose="02040503050406030204" pitchFamily="18" charset="0"/>
                                </a:rPr>
                                <m:t>2</m:t>
                              </m:r>
                            </m:sub>
                          </m:sSub>
                        </m:den>
                      </m:f>
                      <m:r>
                        <a:rPr lang="ar-AE" sz="1600">
                          <a:latin typeface="Cambria Math" panose="02040503050406030204" pitchFamily="18" charset="0"/>
                        </a:rPr>
                        <m:t>𝛥</m:t>
                      </m:r>
                      <m:sSup>
                        <m:sSupPr>
                          <m:ctrlPr>
                            <a:rPr lang="ar-AE" sz="1600" i="1">
                              <a:latin typeface="Cambria Math" panose="02040503050406030204" pitchFamily="18" charset="0"/>
                            </a:rPr>
                          </m:ctrlPr>
                        </m:sSupPr>
                        <m:e>
                          <m:r>
                            <a:rPr lang="ar-AE" sz="1600">
                              <a:latin typeface="Cambria Math" panose="02040503050406030204" pitchFamily="18" charset="0"/>
                            </a:rPr>
                            <m:t>𝐼</m:t>
                          </m:r>
                        </m:e>
                        <m:sup>
                          <m:r>
                            <a:rPr lang="ar-AE" sz="1600">
                              <a:latin typeface="Cambria Math" panose="02040503050406030204" pitchFamily="18" charset="0"/>
                            </a:rPr>
                            <m:t>+</m:t>
                          </m:r>
                        </m:sup>
                      </m:sSup>
                      <m:d>
                        <m:dPr>
                          <m:ctrlPr>
                            <a:rPr lang="ar-AE" sz="1600" i="1">
                              <a:latin typeface="Cambria Math" panose="02040503050406030204" pitchFamily="18" charset="0"/>
                            </a:rPr>
                          </m:ctrlPr>
                        </m:dPr>
                        <m:e>
                          <m:sSub>
                            <m:sSubPr>
                              <m:ctrlPr>
                                <a:rPr lang="ar-AE" sz="1600" i="1">
                                  <a:latin typeface="Cambria Math" panose="02040503050406030204" pitchFamily="18" charset="0"/>
                                </a:rPr>
                              </m:ctrlPr>
                            </m:sSubPr>
                            <m:e>
                              <m:r>
                                <a:rPr lang="ar-AE" sz="1600">
                                  <a:latin typeface="Cambria Math" panose="02040503050406030204" pitchFamily="18" charset="0"/>
                                </a:rPr>
                                <m:t>𝜃</m:t>
                              </m:r>
                            </m:e>
                            <m:sub>
                              <m:r>
                                <a:rPr lang="ar-AE" sz="1600">
                                  <a:latin typeface="Cambria Math" panose="02040503050406030204" pitchFamily="18" charset="0"/>
                                </a:rPr>
                                <m:t>1</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𝐼</m:t>
                              </m:r>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𝐿</m:t>
                              </m:r>
                            </m:e>
                            <m:sub>
                              <m:r>
                                <a:rPr lang="ar-AE" sz="1600">
                                  <a:latin typeface="Cambria Math" panose="02040503050406030204" pitchFamily="18" charset="0"/>
                                </a:rPr>
                                <m:t>𝑀</m:t>
                              </m:r>
                              <m:r>
                                <a:rPr lang="ar-AE" sz="1600">
                                  <a:latin typeface="Cambria Math" panose="02040503050406030204" pitchFamily="18" charset="0"/>
                                </a:rPr>
                                <m:t>0</m:t>
                              </m:r>
                            </m:sub>
                          </m:sSub>
                        </m:e>
                      </m:d>
                    </m:oMath>
                  </m:oMathPara>
                </a14:m>
                <a:endParaRPr lang="ar-AE" sz="1600" dirty="0"/>
              </a:p>
            </p:txBody>
          </p:sp>
        </mc:Choice>
        <mc:Fallback>
          <p:sp>
            <p:nvSpPr>
              <p:cNvPr id="11" name="Text Placeholder 3">
                <a:extLst>
                  <a:ext uri="{FF2B5EF4-FFF2-40B4-BE49-F238E27FC236}">
                    <a16:creationId xmlns:a16="http://schemas.microsoft.com/office/drawing/2014/main" id="{8CD3E376-5C0B-4EBA-6B90-ADFFD634929D}"/>
                  </a:ext>
                </a:extLst>
              </p:cNvPr>
              <p:cNvSpPr txBox="1">
                <a:spLocks noRot="1" noChangeAspect="1" noMove="1" noResize="1" noEditPoints="1" noAdjustHandles="1" noChangeArrowheads="1" noChangeShapeType="1" noTextEdit="1"/>
              </p:cNvSpPr>
              <p:nvPr/>
            </p:nvSpPr>
            <p:spPr>
              <a:xfrm>
                <a:off x="6146465" y="784236"/>
                <a:ext cx="3008313" cy="4276651"/>
              </a:xfrm>
              <a:prstGeom prst="rect">
                <a:avLst/>
              </a:prstGeom>
              <a:blipFill>
                <a:blip r:embed="rId4"/>
                <a:stretch>
                  <a:fillRect l="-840" r="-2521"/>
                </a:stretch>
              </a:blipFill>
            </p:spPr>
            <p:txBody>
              <a:bodyPr/>
              <a:lstStyle/>
              <a:p>
                <a:r>
                  <a:rPr lang="en-US">
                    <a:noFill/>
                  </a:rPr>
                  <a:t> </a:t>
                </a:r>
              </a:p>
            </p:txBody>
          </p:sp>
        </mc:Fallback>
      </mc:AlternateContent>
      <p:pic>
        <p:nvPicPr>
          <p:cNvPr id="12" name="Picture 1" descr="images/jgra21351-fig-0006.png">
            <a:extLst>
              <a:ext uri="{FF2B5EF4-FFF2-40B4-BE49-F238E27FC236}">
                <a16:creationId xmlns:a16="http://schemas.microsoft.com/office/drawing/2014/main" id="{FB42CA58-6A3D-C398-CC0E-0AD5A97D055F}"/>
              </a:ext>
            </a:extLst>
          </p:cNvPr>
          <p:cNvPicPr>
            <a:picLocks noGrp="1" noChangeAspect="1"/>
          </p:cNvPicPr>
          <p:nvPr/>
        </p:nvPicPr>
        <p:blipFill>
          <a:blip r:embed="rId3"/>
          <a:srcRect l="67217"/>
          <a:stretch/>
        </p:blipFill>
        <p:spPr bwMode="auto">
          <a:xfrm>
            <a:off x="3232087" y="980413"/>
            <a:ext cx="2933538" cy="2849201"/>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B8FAA-5E2D-0943-6015-527720F0D8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E661D-699D-6813-A126-738E1A3B3262}"/>
              </a:ext>
            </a:extLst>
          </p:cNvPr>
          <p:cNvSpPr>
            <a:spLocks noGrp="1"/>
          </p:cNvSpPr>
          <p:nvPr>
            <p:ph type="title"/>
          </p:nvPr>
        </p:nvSpPr>
        <p:spPr/>
        <p:txBody>
          <a:bodyPr>
            <a:normAutofit fontScale="90000"/>
          </a:bodyPr>
          <a:lstStyle/>
          <a:p>
            <a:pPr marL="0" lvl="0" indent="0">
              <a:buNone/>
            </a:pPr>
            <a:r>
              <a:t>Long-Term Transport Due to Multiple Bifurcations</a:t>
            </a:r>
          </a:p>
        </p:txBody>
      </p:sp>
      <p:pic>
        <p:nvPicPr>
          <p:cNvPr id="4" name="Picture 1" descr="images/jgra21351-fig-0007.png">
            <a:extLst>
              <a:ext uri="{FF2B5EF4-FFF2-40B4-BE49-F238E27FC236}">
                <a16:creationId xmlns:a16="http://schemas.microsoft.com/office/drawing/2014/main" id="{E2E7369D-644D-684C-1E26-1B0A773D6A6E}"/>
              </a:ext>
            </a:extLst>
          </p:cNvPr>
          <p:cNvPicPr>
            <a:picLocks noGrp="1" noChangeAspect="1"/>
          </p:cNvPicPr>
          <p:nvPr/>
        </p:nvPicPr>
        <p:blipFill>
          <a:blip r:embed="rId3"/>
          <a:stretch>
            <a:fillRect/>
          </a:stretch>
        </p:blipFill>
        <p:spPr bwMode="auto">
          <a:xfrm>
            <a:off x="457200" y="2387480"/>
            <a:ext cx="8229600" cy="2565400"/>
          </a:xfrm>
          <a:prstGeom prst="rect">
            <a:avLst/>
          </a:prstGeom>
          <a:noFill/>
          <a:ln w="9525">
            <a:noFill/>
            <a:headEnd/>
            <a:tailEnd/>
          </a:ln>
        </p:spPr>
      </p:pic>
      <p:sp>
        <p:nvSpPr>
          <p:cNvPr id="5" name="TextBox 3">
            <a:extLst>
              <a:ext uri="{FF2B5EF4-FFF2-40B4-BE49-F238E27FC236}">
                <a16:creationId xmlns:a16="http://schemas.microsoft.com/office/drawing/2014/main" id="{0236A743-8328-165C-18AB-A119C8712CA0}"/>
              </a:ext>
            </a:extLst>
          </p:cNvPr>
          <p:cNvSpPr txBox="1"/>
          <p:nvPr/>
        </p:nvSpPr>
        <p:spPr>
          <a:xfrm>
            <a:off x="457200" y="4829600"/>
            <a:ext cx="8229600" cy="508000"/>
          </a:xfrm>
          <a:prstGeom prst="rect">
            <a:avLst/>
          </a:prstGeom>
          <a:noFill/>
        </p:spPr>
        <p:txBody>
          <a:bodyPr/>
          <a:lstStyle/>
          <a:p>
            <a:pPr marL="0" lvl="0" indent="0" algn="ctr">
              <a:buNone/>
            </a:pPr>
            <a:r>
              <a:rPr dirty="0"/>
              <a:t>Radial transport of radiation belt electrons due to drift orbit bifurcations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15C0FC6-9C69-00BE-BE82-BA80BB3F8176}"/>
                  </a:ext>
                </a:extLst>
              </p:cNvPr>
              <p:cNvSpPr>
                <a:spLocks noGrp="1"/>
              </p:cNvSpPr>
              <p:nvPr>
                <p:ph idx="1"/>
              </p:nvPr>
            </p:nvSpPr>
            <p:spPr>
              <a:xfrm>
                <a:off x="1143000" y="870267"/>
                <a:ext cx="6858000" cy="2895527"/>
              </a:xfrm>
            </p:spPr>
            <p:txBody>
              <a:bodyPr/>
              <a:lstStyle/>
              <a:p>
                <a:pPr marL="0" lvl="0" indent="0">
                  <a:buNone/>
                </a:pPr>
                <a14:m>
                  <m:oMathPara xmlns:m="http://schemas.openxmlformats.org/officeDocument/2006/math">
                    <m:oMathParaPr>
                      <m:jc m:val="center"/>
                    </m:oMathParaPr>
                    <m:oMath xmlns:m="http://schemas.openxmlformats.org/officeDocument/2006/math">
                      <m:d>
                        <m:dPr>
                          <m:begChr m:val="{"/>
                          <m:endChr m:val=""/>
                          <m:ctrlPr>
                            <a:rPr>
                              <a:latin typeface="Cambria Math" panose="02040503050406030204" pitchFamily="18" charset="0"/>
                            </a:rPr>
                          </m:ctrlPr>
                        </m:dPr>
                        <m:e>
                          <m:m>
                            <m:mPr>
                              <m:plcHide m:val="on"/>
                              <m:mcs>
                                <m:mc>
                                  <m:mcPr>
                                    <m:count m:val="1"/>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𝑘</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𝑘</m:t>
                                    </m:r>
                                  </m:sub>
                                </m:sSub>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𝐼</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𝑀𝑘</m:t>
                                        </m:r>
                                      </m:sub>
                                    </m:sSub>
                                  </m:e>
                                </m:d>
                              </m:e>
                            </m:mr>
                            <m:mr>
                              <m:e>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𝑀𝑘</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𝑀𝑘</m:t>
                                    </m:r>
                                  </m:sub>
                                </m:sSub>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𝐿</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𝐼</m:t>
                                        </m:r>
                                      </m:e>
                                      <m:sub>
                                        <m:r>
                                          <a:rPr>
                                            <a:latin typeface="Cambria Math" panose="02040503050406030204" pitchFamily="18" charset="0"/>
                                          </a:rPr>
                                          <m:t>𝑘</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𝐿</m:t>
                                        </m:r>
                                      </m:e>
                                      <m:sub>
                                        <m:r>
                                          <a:rPr>
                                            <a:latin typeface="Cambria Math" panose="02040503050406030204" pitchFamily="18" charset="0"/>
                                          </a:rPr>
                                          <m:t>𝑀𝑘</m:t>
                                        </m:r>
                                      </m:sub>
                                    </m:sSub>
                                  </m:e>
                                </m:d>
                              </m:e>
                            </m:mr>
                            <m:m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𝑘</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𝑘</m:t>
                                    </m:r>
                                  </m:sub>
                                </m:sSub>
                                <m:r>
                                  <a:rPr>
                                    <a:latin typeface="Cambria Math" panose="02040503050406030204" pitchFamily="18" charset="0"/>
                                  </a:rPr>
                                  <m:t>+</m:t>
                                </m:r>
                                <m:r>
                                  <a:rPr>
                                    <a:latin typeface="Cambria Math" panose="02040503050406030204" pitchFamily="18" charset="0"/>
                                  </a:rPr>
                                  <m:t>𝛥𝜃</m:t>
                                </m:r>
                                <m:r>
                                  <a:rPr>
                                    <a:latin typeface="Cambria Math" panose="02040503050406030204" pitchFamily="18" charset="0"/>
                                  </a:rPr>
                                  <m:t> </m:t>
                                </m:r>
                                <m:r>
                                  <m:rPr>
                                    <m:sty m:val="p"/>
                                  </m:rPr>
                                  <a:rPr>
                                    <a:latin typeface="Cambria Math" panose="02040503050406030204" pitchFamily="18" charset="0"/>
                                  </a:rPr>
                                  <m:t>mod</m:t>
                                </m:r>
                                <m:r>
                                  <a:rPr>
                                    <a:latin typeface="Cambria Math" panose="02040503050406030204" pitchFamily="18" charset="0"/>
                                  </a:rPr>
                                  <m:t> 2</m:t>
                                </m:r>
                                <m:r>
                                  <a:rPr>
                                    <a:latin typeface="Cambria Math" panose="02040503050406030204" pitchFamily="18" charset="0"/>
                                  </a:rPr>
                                  <m:t>𝜋</m:t>
                                </m:r>
                              </m:e>
                            </m:mr>
                          </m:m>
                        </m:e>
                      </m:d>
                    </m:oMath>
                  </m:oMathPara>
                </a14:m>
                <a:endParaRPr dirty="0"/>
              </a:p>
            </p:txBody>
          </p:sp>
        </mc:Choice>
        <mc:Fallback>
          <p:sp>
            <p:nvSpPr>
              <p:cNvPr id="3" name="Content Placeholder 2">
                <a:extLst>
                  <a:ext uri="{FF2B5EF4-FFF2-40B4-BE49-F238E27FC236}">
                    <a16:creationId xmlns:a16="http://schemas.microsoft.com/office/drawing/2014/main" id="{015C0FC6-9C69-00BE-BE82-BA80BB3F8176}"/>
                  </a:ext>
                </a:extLst>
              </p:cNvPr>
              <p:cNvSpPr>
                <a:spLocks noGrp="1" noRot="1" noChangeAspect="1" noMove="1" noResize="1" noEditPoints="1" noAdjustHandles="1" noChangeArrowheads="1" noChangeShapeType="1" noTextEdit="1"/>
              </p:cNvSpPr>
              <p:nvPr>
                <p:ph idx="1"/>
              </p:nvPr>
            </p:nvSpPr>
            <p:spPr>
              <a:xfrm>
                <a:off x="1143000" y="870267"/>
                <a:ext cx="6858000" cy="2895527"/>
              </a:xfrm>
              <a:blipFill>
                <a:blip r:embed="rId4"/>
                <a:stretch>
                  <a:fillRect l="-18854" t="-108734" b="-106550"/>
                </a:stretch>
              </a:blipFill>
            </p:spPr>
            <p:txBody>
              <a:bodyPr/>
              <a:lstStyle/>
              <a:p>
                <a:r>
                  <a:rPr lang="en-US">
                    <a:noFill/>
                  </a:rPr>
                  <a:t> </a:t>
                </a:r>
              </a:p>
            </p:txBody>
          </p:sp>
        </mc:Fallback>
      </mc:AlternateContent>
    </p:spTree>
    <p:extLst>
      <p:ext uri="{BB962C8B-B14F-4D97-AF65-F5344CB8AC3E}">
        <p14:creationId xmlns:p14="http://schemas.microsoft.com/office/powerpoint/2010/main" val="56093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Electron losses due to drift orbit bifurcations</a:t>
            </a:r>
          </a:p>
        </p:txBody>
      </p:sp>
      <p:pic>
        <p:nvPicPr>
          <p:cNvPr id="3" name="Picture 1" descr="images/jgra21351-fig-0008.png"/>
          <p:cNvPicPr>
            <a:picLocks noGrp="1" noChangeAspect="1"/>
          </p:cNvPicPr>
          <p:nvPr/>
        </p:nvPicPr>
        <p:blipFill>
          <a:blip r:embed="rId3"/>
          <a:stretch>
            <a:fillRect/>
          </a:stretch>
        </p:blipFill>
        <p:spPr bwMode="auto">
          <a:xfrm>
            <a:off x="457200" y="1193800"/>
            <a:ext cx="8229600" cy="28702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Magnetopause escape and atmospheric losses due to current sheet scattering produced by drift orbit bifurcations.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1630</Words>
  <Application>Microsoft Macintosh PowerPoint</Application>
  <PresentationFormat>On-screen Show (16:9)</PresentationFormat>
  <Paragraphs>81</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Menlo</vt:lpstr>
      <vt:lpstr>Office Theme</vt:lpstr>
      <vt:lpstr>The role of drift orbit bifurcations in energization and loss</vt:lpstr>
      <vt:lpstr>Introduction - Particle motion in the compressed magnetosphere</vt:lpstr>
      <vt:lpstr>Introduction - Separatrix crossings</vt:lpstr>
      <vt:lpstr>Introduction - Drift orbit bifurcations</vt:lpstr>
      <vt:lpstr>Introduction - Diffusion and ballistic regimes</vt:lpstr>
      <vt:lpstr>Transport characteristics</vt:lpstr>
      <vt:lpstr>Separatrix crossing</vt:lpstr>
      <vt:lpstr>Long-Term Transport Due to Multiple Bifurcations</vt:lpstr>
      <vt:lpstr>Electron losses due to drift orbit bifurcations</vt:lpstr>
      <vt:lpstr>Recirculation</vt:lpstr>
      <vt:lpstr>Energization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drift orbit bifurcations in energization and loss</dc:title>
  <dc:creator>A. Y. Ukhorskiy; M. I. Sitnov</dc:creator>
  <cp:keywords/>
  <cp:lastModifiedBy>Zijin Zhang</cp:lastModifiedBy>
  <cp:revision>5</cp:revision>
  <dcterms:created xsi:type="dcterms:W3CDTF">2025-01-15T16:35:05Z</dcterms:created>
  <dcterms:modified xsi:type="dcterms:W3CDTF">2025-01-15T16:49:46Z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2025-01-15</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subtitle">
    <vt:lpwstr>of electrons in the outer radiation belt</vt:lpwstr>
  </property>
  <property fmtid="{D5CDD505-2E9C-101B-9397-08002B2CF9AE}" pid="15" name="toc-title">
    <vt:lpwstr>Table of contents</vt:lpwstr>
  </property>
</Properties>
</file>