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6" autoAdjust="0"/>
    <p:restoredTop sz="94660" autoAdjust="0"/>
  </p:normalViewPr>
  <p:slideViewPr>
    <p:cSldViewPr snapToGrid="0" snapToObjects="1">
      <p:cViewPr varScale="1">
        <p:scale>
          <a:sx n="120" d="100"/>
          <a:sy n="120" d="100"/>
        </p:scale>
        <p:origin x="192" y="19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These drifts allow particles to gain energy from the inductive electric field, with the instantaneous rate of energy gain being connected to the spatial and temporal distribution of the magnetic field curvature. Figure 3(c) illustrates the energy evolution of particles that start highly magnetized and reach the confinement energy. These particles experience fast energy gains by encountering regions where the field curvature radius κ−1 is only a few times their gyroradius. Once they are accelerated to a large fraction (0.2–0.3) of the confinement energy, the guiding center approximation breaks down [Fig. 3(c)], and particles become effectively unmagnetized, moving with vz ∼ c along the jet axis. The acceleration stops when the particles either escape the jet spine in the transverse direction or when the electric field decays as the instability subsides.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4/16/25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086/37477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Efficient Nonthermal Particle Acceleration</a:t>
            </a:r>
          </a:p>
        </p:txBody>
      </p:sp>
      <p:sp>
        <p:nvSpPr>
          <p:cNvPr id="3" name="Subtitle 2"/>
          <p:cNvSpPr>
            <a:spLocks noGrp="1"/>
          </p:cNvSpPr>
          <p:nvPr>
            <p:ph type="subTitle" idx="1"/>
          </p:nvPr>
        </p:nvSpPr>
        <p:spPr>
          <a:xfrm>
            <a:off x="1371600" y="2914650"/>
            <a:ext cx="6400800" cy="1314450"/>
          </a:xfrm>
        </p:spPr>
        <p:txBody>
          <a:bodyPr>
            <a:normAutofit fontScale="77500" lnSpcReduction="20000"/>
          </a:bodyPr>
          <a:lstStyle/>
          <a:p>
            <a:pPr marL="0" lvl="0" indent="0">
              <a:buNone/>
            </a:pPr>
            <a:r>
              <a:t>by the Kink Instability in Relativistic Jets</a:t>
            </a:r>
            <a:br/>
            <a:br/>
            <a:r>
              <a:t>E. P. Alves</a:t>
            </a:r>
            <a:br/>
            <a:r>
              <a:t>J. Zrake</a:t>
            </a:r>
            <a:br/>
            <a:r>
              <a:t>F. Fiuza</a:t>
            </a:r>
          </a:p>
        </p:txBody>
      </p:sp>
      <p:sp>
        <p:nvSpPr>
          <p:cNvPr id="4" name="Date Placeholder 3"/>
          <p:cNvSpPr>
            <a:spLocks noGrp="1"/>
          </p:cNvSpPr>
          <p:nvPr>
            <p:ph type="dt" sz="half" idx="10"/>
          </p:nvPr>
        </p:nvSpPr>
        <p:spPr/>
        <p:txBody>
          <a:bodyPr/>
          <a:lstStyle/>
          <a:p>
            <a:pPr marL="0" lvl="0" indent="0">
              <a:buNone/>
            </a:pPr>
            <a:r>
              <a:t>2025-04-16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Simulation results</a:t>
            </a:r>
          </a:p>
        </p:txBody>
      </p:sp>
      <p:sp>
        <p:nvSpPr>
          <p:cNvPr id="4" name="TextBox 3"/>
          <p:cNvSpPr txBox="1"/>
          <p:nvPr/>
        </p:nvSpPr>
        <p:spPr>
          <a:xfrm>
            <a:off x="457200" y="4746171"/>
            <a:ext cx="8229600" cy="508000"/>
          </a:xfrm>
          <a:prstGeom prst="rect">
            <a:avLst/>
          </a:prstGeom>
          <a:noFill/>
        </p:spPr>
        <p:txBody>
          <a:bodyPr/>
          <a:lstStyle/>
          <a:p>
            <a:pPr marL="0" lvl="0" indent="0" algn="ctr">
              <a:buNone/>
            </a:pPr>
            <a:r>
              <a:rPr dirty="0"/>
              <a:t>Evolution of the jet structure subject to the kink instability</a:t>
            </a:r>
          </a:p>
        </p:txBody>
      </p:sp>
      <p:pic>
        <p:nvPicPr>
          <p:cNvPr id="5" name="video1">
            <a:hlinkClick r:id="" action="ppaction://media"/>
            <a:extLst>
              <a:ext uri="{FF2B5EF4-FFF2-40B4-BE49-F238E27FC236}">
                <a16:creationId xmlns:a16="http://schemas.microsoft.com/office/drawing/2014/main" id="{7D69D9C1-48D7-0F0F-B3C7-8EDF1435069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1204487"/>
            <a:ext cx="9144000" cy="3400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69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Simulation results</a:t>
            </a:r>
          </a:p>
        </p:txBody>
      </p:sp>
      <p:pic>
        <p:nvPicPr>
          <p:cNvPr id="3" name="Picture 1" descr="20250416113511.png"/>
          <p:cNvPicPr>
            <a:picLocks noGrp="1" noChangeAspect="1"/>
          </p:cNvPicPr>
          <p:nvPr/>
        </p:nvPicPr>
        <p:blipFill>
          <a:blip r:embed="rId2"/>
          <a:stretch>
            <a:fillRect/>
          </a:stretch>
        </p:blipFill>
        <p:spPr bwMode="auto">
          <a:xfrm>
            <a:off x="2463800" y="1193800"/>
            <a:ext cx="42037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Evolution of the jet structure subject to the kink instability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Simulation results - Temporal evolution of energies and particle energy spectrum</a:t>
            </a:r>
          </a:p>
        </p:txBody>
      </p:sp>
      <p:pic>
        <p:nvPicPr>
          <p:cNvPr id="3" name="Picture 1" descr="20250416113724.png"/>
          <p:cNvPicPr>
            <a:picLocks noGrp="1" noChangeAspect="1"/>
          </p:cNvPicPr>
          <p:nvPr/>
        </p:nvPicPr>
        <p:blipFill>
          <a:blip r:embed="rId2"/>
          <a:stretch>
            <a:fillRect/>
          </a:stretch>
        </p:blipFill>
        <p:spPr bwMode="auto">
          <a:xfrm>
            <a:off x="914400" y="1193800"/>
            <a:ext cx="73152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Temporal evolution of energies and particle energy spectrum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Acceleration mechanism</a:t>
            </a:r>
          </a:p>
        </p:txBody>
      </p:sp>
      <p:pic>
        <p:nvPicPr>
          <p:cNvPr id="4" name="Picture 1" descr="20250416113931.png"/>
          <p:cNvPicPr>
            <a:picLocks noGrp="1" noChangeAspect="1"/>
          </p:cNvPicPr>
          <p:nvPr/>
        </p:nvPicPr>
        <p:blipFill>
          <a:blip r:embed="rId3"/>
          <a:stretch>
            <a:fillRect/>
          </a:stretch>
        </p:blipFill>
        <p:spPr bwMode="auto">
          <a:xfrm>
            <a:off x="3354614" y="881151"/>
            <a:ext cx="5217885" cy="4056370"/>
          </a:xfrm>
          <a:prstGeom prst="rect">
            <a:avLst/>
          </a:prstGeom>
          <a:noFill/>
          <a:ln w="9525">
            <a:noFill/>
            <a:headEnd/>
            <a:tailEnd/>
          </a:ln>
        </p:spPr>
      </p:pic>
      <p:sp>
        <p:nvSpPr>
          <p:cNvPr id="5" name="TextBox 3"/>
          <p:cNvSpPr txBox="1"/>
          <p:nvPr/>
        </p:nvSpPr>
        <p:spPr>
          <a:xfrm>
            <a:off x="1603827" y="4816929"/>
            <a:ext cx="8229600" cy="508000"/>
          </a:xfrm>
          <a:prstGeom prst="rect">
            <a:avLst/>
          </a:prstGeom>
          <a:noFill/>
        </p:spPr>
        <p:txBody>
          <a:bodyPr/>
          <a:lstStyle/>
          <a:p>
            <a:pPr marL="0" lvl="0" indent="0" algn="ctr">
              <a:buNone/>
            </a:pPr>
            <a:r>
              <a:rPr dirty="0"/>
              <a:t>(a) Evolution of particle energy </a:t>
            </a:r>
            <a:r>
              <a:rPr dirty="0" err="1"/>
              <a:t>ε</a:t>
            </a:r>
            <a:r>
              <a:rPr dirty="0"/>
              <a:t> and (b) relative magnitude of E and B</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4300" y="954371"/>
                <a:ext cx="3240314" cy="3862558"/>
              </a:xfrm>
            </p:spPr>
            <p:txBody>
              <a:bodyPr/>
              <a:lstStyle/>
              <a:p>
                <a:pPr marL="0" lvl="0" indent="0">
                  <a:buNone/>
                </a:pPr>
                <a:r>
                  <a:rPr dirty="0"/>
                  <a:t>Inductive electric field accompanied by guiding center curvature drift</a:t>
                </a:r>
                <a:endParaRPr lang="en-US" dirty="0"/>
              </a:p>
              <a:p>
                <a:pPr marL="0" lvl="0" indent="0">
                  <a:buNone/>
                </a:pPr>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𝐄</m:t>
                      </m:r>
                      <m:r>
                        <a:rPr>
                          <a:latin typeface="Cambria Math" panose="02040503050406030204" pitchFamily="18" charset="0"/>
                        </a:rPr>
                        <m:t>=−</m:t>
                      </m:r>
                      <m:r>
                        <a:rPr>
                          <a:latin typeface="Cambria Math" panose="02040503050406030204" pitchFamily="18" charset="0"/>
                        </a:rPr>
                        <m:t>𝐯</m:t>
                      </m:r>
                      <m:r>
                        <a:rPr>
                          <a:latin typeface="Cambria Math" panose="02040503050406030204" pitchFamily="18" charset="0"/>
                        </a:rPr>
                        <m:t>×</m:t>
                      </m:r>
                      <m:r>
                        <a:rPr>
                          <a:latin typeface="Cambria Math" panose="02040503050406030204" pitchFamily="18" charset="0"/>
                        </a:rPr>
                        <m:t>𝐁</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𝑧</m:t>
                          </m:r>
                        </m:sub>
                      </m:sSub>
                      <m:acc>
                        <m:accPr>
                          <m:chr m:val="̂"/>
                          <m:ctrlPr>
                            <a:rPr i="1">
                              <a:latin typeface="Cambria Math" panose="02040503050406030204" pitchFamily="18" charset="0"/>
                            </a:rPr>
                          </m:ctrlPr>
                        </m:accPr>
                        <m:e>
                          <m:r>
                            <a:rPr>
                              <a:latin typeface="Cambria Math" panose="02040503050406030204" pitchFamily="18" charset="0"/>
                            </a:rPr>
                            <m:t>𝐳</m:t>
                          </m:r>
                        </m:e>
                      </m:acc>
                    </m:oMath>
                  </m:oMathPara>
                </a14:m>
                <a:endParaRPr dirty="0"/>
              </a:p>
              <a:p>
                <a:pPr marL="0" lvl="0" indent="0">
                  <a:buNone/>
                </a:pPr>
                <a:endParaRPr lang="en-US" dirty="0">
                  <a:latin typeface="Cambria Math" panose="02040503050406030204" pitchFamily="18" charset="0"/>
                </a:endParaRPr>
              </a:p>
              <a:p>
                <a:pPr marL="0" lvl="0" indent="0">
                  <a:buNone/>
                </a:pPr>
                <a14:m>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𝐯</m:t>
                          </m:r>
                        </m:e>
                        <m:sub>
                          <m:r>
                            <m:rPr>
                              <m:nor/>
                            </m:rPr>
                            <a:rPr/>
                            <m:t>curv</m:t>
                          </m:r>
                          <m:r>
                            <m:rPr>
                              <m:nor/>
                            </m:rPr>
                            <a:rPr/>
                            <m:t> </m:t>
                          </m:r>
                        </m:sub>
                      </m:sSub>
                      <m:r>
                        <a:rPr>
                          <a:latin typeface="Cambria Math" panose="02040503050406030204" pitchFamily="18" charset="0"/>
                        </a:rPr>
                        <m:t>=</m:t>
                      </m:r>
                      <m:r>
                        <a:rPr>
                          <a:latin typeface="Cambria Math" panose="02040503050406030204" pitchFamily="18" charset="0"/>
                        </a:rPr>
                        <m:t>𝛾</m:t>
                      </m:r>
                      <m:r>
                        <a:rPr>
                          <a:latin typeface="Cambria Math" panose="02040503050406030204" pitchFamily="18" charset="0"/>
                        </a:rPr>
                        <m:t>𝑚</m:t>
                      </m:r>
                      <m:sSubSup>
                        <m:sSubSupPr>
                          <m:ctrlPr>
                            <a:rPr i="1">
                              <a:latin typeface="Cambria Math" panose="02040503050406030204" pitchFamily="18" charset="0"/>
                            </a:rPr>
                          </m:ctrlPr>
                        </m:sSubSupPr>
                        <m:e>
                          <m:r>
                            <a:rPr>
                              <a:latin typeface="Cambria Math" panose="02040503050406030204" pitchFamily="18" charset="0"/>
                            </a:rPr>
                            <m:t>𝑣</m:t>
                          </m:r>
                        </m:e>
                        <m:sub>
                          <m:r>
                            <a:rPr>
                              <a:latin typeface="Cambria Math" panose="02040503050406030204" pitchFamily="18" charset="0"/>
                            </a:rPr>
                            <m:t>∥</m:t>
                          </m:r>
                        </m:sub>
                        <m:sup>
                          <m:r>
                            <a:rPr>
                              <a:latin typeface="Cambria Math" panose="02040503050406030204" pitchFamily="18" charset="0"/>
                            </a:rPr>
                            <m:t>2</m:t>
                          </m:r>
                        </m:sup>
                      </m:sSubSup>
                      <m:r>
                        <a:rPr>
                          <a:latin typeface="Cambria Math" panose="02040503050406030204" pitchFamily="18" charset="0"/>
                        </a:rPr>
                        <m:t>𝑐</m:t>
                      </m:r>
                      <m:r>
                        <a:rPr>
                          <a:latin typeface="Cambria Math" panose="02040503050406030204" pitchFamily="18" charset="0"/>
                        </a:rPr>
                        <m:t>𝐁</m:t>
                      </m:r>
                      <m:r>
                        <a:rPr>
                          <a:latin typeface="Cambria Math" panose="02040503050406030204" pitchFamily="18" charset="0"/>
                        </a:rPr>
                        <m:t>×</m:t>
                      </m:r>
                      <m:r>
                        <a:rPr>
                          <a:latin typeface="Cambria Math" panose="02040503050406030204" pitchFamily="18" charset="0"/>
                        </a:rPr>
                        <m:t>𝛋</m:t>
                      </m:r>
                      <m:r>
                        <a:rPr>
                          <a:latin typeface="Cambria Math" panose="02040503050406030204" pitchFamily="18" charset="0"/>
                        </a:rPr>
                        <m:t>/</m:t>
                      </m:r>
                      <m:r>
                        <a:rPr>
                          <a:latin typeface="Cambria Math" panose="02040503050406030204" pitchFamily="18" charset="0"/>
                        </a:rPr>
                        <m:t>𝑒</m:t>
                      </m:r>
                      <m:sSup>
                        <m:sSupPr>
                          <m:ctrlPr>
                            <a:rPr i="1">
                              <a:latin typeface="Cambria Math" panose="02040503050406030204" pitchFamily="18" charset="0"/>
                            </a:rPr>
                          </m:ctrlPr>
                        </m:sSupPr>
                        <m:e>
                          <m:r>
                            <a:rPr>
                              <a:latin typeface="Cambria Math" panose="02040503050406030204" pitchFamily="18" charset="0"/>
                            </a:rPr>
                            <m:t>𝐵</m:t>
                          </m:r>
                        </m:e>
                        <m:sup>
                          <m:r>
                            <a:rPr>
                              <a:latin typeface="Cambria Math" panose="02040503050406030204" pitchFamily="18" charset="0"/>
                            </a:rPr>
                            <m:t>2</m:t>
                          </m:r>
                        </m:sup>
                      </m:sSup>
                    </m:oMath>
                  </m:oMathPara>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4300" y="954371"/>
                <a:ext cx="3240314" cy="3862558"/>
              </a:xfrm>
              <a:blipFill>
                <a:blip r:embed="rId4"/>
                <a:stretch>
                  <a:fillRect l="-3137" t="-1311" r="-3529"/>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Acceleration mechanism</a:t>
            </a:r>
          </a:p>
        </p:txBody>
      </p:sp>
      <p:pic>
        <p:nvPicPr>
          <p:cNvPr id="4" name="Picture 1" descr="20250416114719.png"/>
          <p:cNvPicPr>
            <a:picLocks noGrp="1" noChangeAspect="1"/>
          </p:cNvPicPr>
          <p:nvPr/>
        </p:nvPicPr>
        <p:blipFill>
          <a:blip r:embed="rId2"/>
          <a:stretch>
            <a:fillRect/>
          </a:stretch>
        </p:blipFill>
        <p:spPr bwMode="auto">
          <a:xfrm>
            <a:off x="3200400" y="897162"/>
            <a:ext cx="5943600" cy="4100903"/>
          </a:xfrm>
          <a:prstGeom prst="rect">
            <a:avLst/>
          </a:prstGeom>
          <a:noFill/>
          <a:ln w="9525">
            <a:noFill/>
            <a:headEnd/>
            <a:tailEnd/>
          </a:ln>
        </p:spPr>
      </p:pic>
      <p:sp>
        <p:nvSpPr>
          <p:cNvPr id="5" name="TextBox 3"/>
          <p:cNvSpPr txBox="1"/>
          <p:nvPr/>
        </p:nvSpPr>
        <p:spPr>
          <a:xfrm>
            <a:off x="1665514" y="4744065"/>
            <a:ext cx="8229600" cy="508000"/>
          </a:xfrm>
          <a:prstGeom prst="rect">
            <a:avLst/>
          </a:prstGeom>
          <a:noFill/>
        </p:spPr>
        <p:txBody>
          <a:bodyPr/>
          <a:lstStyle/>
          <a:p>
            <a:pPr marL="0" lvl="0" indent="0" algn="ctr">
              <a:buNone/>
            </a:pPr>
            <a:r>
              <a:rPr dirty="0"/>
              <a:t>Evolution of the power spectrum of magnetic field fluctuations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0850" y="1363437"/>
                <a:ext cx="2749550" cy="2882900"/>
              </a:xfrm>
            </p:spPr>
            <p:txBody>
              <a:bodyPr>
                <a:normAutofit lnSpcReduction="10000"/>
              </a:bodyPr>
              <a:lstStyle/>
              <a:p>
                <a:pPr marL="0" lvl="0" indent="0">
                  <a:buNone/>
                </a:pPr>
                <a:r>
                  <a:rPr dirty="0"/>
                  <a:t>A large-scale (∼</a:t>
                </a:r>
                <a:r>
                  <a:rPr dirty="0" err="1"/>
                  <a:t>Rc</a:t>
                </a:r>
                <a:r>
                  <a:rPr dirty="0"/>
                  <a:t>) inductive electric field acting in concert with a magnetic field that is tangled over a range of scales that extends down to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𝜌</m:t>
                        </m:r>
                      </m:e>
                      <m:sub>
                        <m:r>
                          <a:rPr>
                            <a:latin typeface="Cambria Math" panose="02040503050406030204" pitchFamily="18" charset="0"/>
                          </a:rPr>
                          <m:t>𝑔</m:t>
                        </m:r>
                      </m:sub>
                    </m:sSub>
                  </m:oMath>
                </a14:m>
                <a:r>
                  <a:rP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0850" y="1363437"/>
                <a:ext cx="2749550" cy="2882900"/>
              </a:xfrm>
              <a:blipFill>
                <a:blip r:embed="rId3"/>
                <a:stretch>
                  <a:fillRect l="-3670" t="-2632" r="-1835"/>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26" y="71835"/>
            <a:ext cx="3008313" cy="871538"/>
          </a:xfrm>
        </p:spPr>
        <p:txBody>
          <a:bodyPr>
            <a:normAutofit/>
          </a:bodyPr>
          <a:lstStyle/>
          <a:p>
            <a:pPr marL="0" lvl="0" indent="0">
              <a:buNone/>
            </a:pPr>
            <a:r>
              <a:rPr sz="2400" dirty="0"/>
              <a:t>Astrophysical </a:t>
            </a:r>
            <a:br>
              <a:rPr lang="en-US" sz="2400" dirty="0"/>
            </a:br>
            <a:r>
              <a:rPr sz="2400" dirty="0"/>
              <a:t>Implications</a:t>
            </a:r>
          </a:p>
        </p:txBody>
      </p:sp>
      <p:sp>
        <p:nvSpPr>
          <p:cNvPr id="4" name="Text Placeholder 3"/>
          <p:cNvSpPr>
            <a:spLocks noGrp="1"/>
          </p:cNvSpPr>
          <p:nvPr>
            <p:ph type="body" sz="half" idx="2"/>
          </p:nvPr>
        </p:nvSpPr>
        <p:spPr>
          <a:xfrm>
            <a:off x="111026" y="1117599"/>
            <a:ext cx="2313198" cy="3518297"/>
          </a:xfrm>
        </p:spPr>
        <p:txBody>
          <a:bodyPr>
            <a:normAutofit fontScale="92500"/>
          </a:bodyPr>
          <a:lstStyle/>
          <a:p>
            <a:pPr marL="0" lvl="0" indent="0">
              <a:buNone/>
            </a:pPr>
            <a:r>
              <a:rPr sz="2800" dirty="0"/>
              <a:t>Extrapolated to astrophysical systems</a:t>
            </a:r>
            <a:endParaRPr lang="en-US" sz="2800" dirty="0"/>
          </a:p>
          <a:p>
            <a:pPr marL="0" lvl="0" indent="0">
              <a:buNone/>
            </a:pPr>
            <a:endParaRPr lang="en-US" sz="2800" dirty="0"/>
          </a:p>
          <a:p>
            <a:pPr marL="0" lvl="0" indent="0">
              <a:buNone/>
            </a:pPr>
            <a:r>
              <a:rPr lang="en-US" sz="2800" dirty="0"/>
              <a:t>E</a:t>
            </a:r>
            <a:r>
              <a:rPr sz="2800" dirty="0"/>
              <a:t>normous scale separation implies huge energy gains.</a:t>
            </a:r>
          </a:p>
        </p:txBody>
      </p:sp>
      <p:pic>
        <p:nvPicPr>
          <p:cNvPr id="3" name="Picture 1" descr="20250416115046.png"/>
          <p:cNvPicPr>
            <a:picLocks noGrp="1" noChangeAspect="1"/>
          </p:cNvPicPr>
          <p:nvPr/>
        </p:nvPicPr>
        <p:blipFill>
          <a:blip r:embed="rId2"/>
          <a:stretch>
            <a:fillRect/>
          </a:stretch>
        </p:blipFill>
        <p:spPr bwMode="auto">
          <a:xfrm>
            <a:off x="2424224" y="943373"/>
            <a:ext cx="6719776" cy="2691253"/>
          </a:xfrm>
          <a:prstGeom prst="rect">
            <a:avLst/>
          </a:prstGeom>
          <a:noFill/>
          <a:ln w="9525">
            <a:noFill/>
            <a:headEnd/>
            <a:tailEnd/>
          </a:ln>
        </p:spPr>
      </p:pic>
      <p:sp>
        <p:nvSpPr>
          <p:cNvPr id="5" name="TextBox 3"/>
          <p:cNvSpPr txBox="1"/>
          <p:nvPr/>
        </p:nvSpPr>
        <p:spPr>
          <a:xfrm>
            <a:off x="3568700" y="4076700"/>
            <a:ext cx="5105400" cy="508000"/>
          </a:xfrm>
          <a:prstGeom prst="rect">
            <a:avLst/>
          </a:prstGeom>
          <a:noFill/>
        </p:spPr>
        <p:txBody>
          <a:bodyPr/>
          <a:lstStyle/>
          <a:p>
            <a:pPr marL="0" lvl="0" indent="0" algn="ctr">
              <a:buNone/>
            </a:pPr>
            <a:r>
              <a:t>(a) Final particle spectra for different system sizes; (b) Scaling law of maximum particle energy gain with system size and magnetic field magnitude.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Strengths &amp; Limitations</a:t>
            </a:r>
          </a:p>
        </p:txBody>
      </p:sp>
      <p:sp>
        <p:nvSpPr>
          <p:cNvPr id="3" name="Content Placeholder 2"/>
          <p:cNvSpPr>
            <a:spLocks noGrp="1"/>
          </p:cNvSpPr>
          <p:nvPr>
            <p:ph idx="1"/>
          </p:nvPr>
        </p:nvSpPr>
        <p:spPr/>
        <p:txBody>
          <a:bodyPr>
            <a:normAutofit fontScale="85000" lnSpcReduction="20000"/>
          </a:bodyPr>
          <a:lstStyle/>
          <a:p>
            <a:pPr marL="0" lvl="0" indent="0">
              <a:buNone/>
            </a:pPr>
            <a:r>
              <a:t>Strengths:</a:t>
            </a:r>
          </a:p>
          <a:p>
            <a:pPr lvl="0"/>
            <a:r>
              <a:t>Fully kinetic, 3D, self‑consistent; captures both MHD and particle scales.</a:t>
            </a:r>
          </a:p>
          <a:p>
            <a:pPr lvl="0"/>
            <a:r>
              <a:t>Robust across parameter scans (σ, B‑profile, system size).</a:t>
            </a:r>
          </a:p>
          <a:p>
            <a:pPr lvl="0"/>
            <a:r>
              <a:t>Detailed acceleration mechanism analysis.</a:t>
            </a:r>
          </a:p>
          <a:p>
            <a:pPr marL="0" lvl="0" indent="0">
              <a:buNone/>
            </a:pPr>
            <a:r>
              <a:t>Limitations &amp; open questions:</a:t>
            </a:r>
          </a:p>
          <a:p>
            <a:pPr lvl="0"/>
            <a:r>
              <a:t>Electron‑positron plasma with large gyroradius.</a:t>
            </a:r>
          </a:p>
          <a:p>
            <a:pPr lvl="0"/>
            <a:r>
              <a:t>Radiative cooling and pair production not included.</a:t>
            </a:r>
          </a:p>
          <a:p>
            <a:pPr lvl="0"/>
            <a:r>
              <a:t>Connection to global jet dynamics and external kink instability.</a:t>
            </a:r>
          </a:p>
          <a:p>
            <a:pPr marL="0" lvl="0" indent="0">
              <a:buNone/>
            </a:pPr>
            <a:r>
              <a:t>Harris, D. E., J. A. Biretta, W. Junor, E. S. Perlman, W. B. Sparks, and A. S. Wilson. 2003. “Flaring X-Ray Emission from HST-1, a Knot in the M87 Jet.” </a:t>
            </a:r>
            <a:r>
              <a:rPr i="1"/>
              <a:t>Astrophysical Journal</a:t>
            </a:r>
            <a:r>
              <a:t> 586 (1): L41. </a:t>
            </a:r>
            <a:r>
              <a:rPr>
                <a:hlinkClick r:id="rId2"/>
              </a:rPr>
              <a:t>https://doi.org/10.1086/374773</a:t>
            </a: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Scientific Context - AGN jets as cosmic accelerators</a:t>
            </a:r>
          </a:p>
        </p:txBody>
      </p:sp>
      <p:pic>
        <p:nvPicPr>
          <p:cNvPr id="4" name="Picture 1" descr="https://assets.science.nasa.gov/dynamicimage/assets/science/missions/hubble/releases/2010/05/STScI-01EVVDBNKDG4N91CJS5FYG1ENG.jpg"/>
          <p:cNvPicPr>
            <a:picLocks noGrp="1" noChangeAspect="1"/>
          </p:cNvPicPr>
          <p:nvPr/>
        </p:nvPicPr>
        <p:blipFill>
          <a:blip r:embed="rId2"/>
          <a:stretch>
            <a:fillRect/>
          </a:stretch>
        </p:blipFill>
        <p:spPr bwMode="auto">
          <a:xfrm>
            <a:off x="3975987" y="1236331"/>
            <a:ext cx="4318000" cy="2882900"/>
          </a:xfrm>
          <a:prstGeom prst="rect">
            <a:avLst/>
          </a:prstGeom>
          <a:noFill/>
          <a:ln w="9525">
            <a:noFill/>
            <a:headEnd/>
            <a:tailEnd/>
          </a:ln>
        </p:spPr>
      </p:pic>
      <p:sp>
        <p:nvSpPr>
          <p:cNvPr id="5" name="TextBox 3"/>
          <p:cNvSpPr txBox="1"/>
          <p:nvPr/>
        </p:nvSpPr>
        <p:spPr>
          <a:xfrm>
            <a:off x="2020187" y="4119231"/>
            <a:ext cx="8229600" cy="508000"/>
          </a:xfrm>
          <a:prstGeom prst="rect">
            <a:avLst/>
          </a:prstGeom>
          <a:noFill/>
        </p:spPr>
        <p:txBody>
          <a:bodyPr/>
          <a:lstStyle/>
          <a:p>
            <a:pPr marL="0" lvl="0" indent="0" algn="ctr">
              <a:buNone/>
            </a:pPr>
            <a:r>
              <a:rPr dirty="0"/>
              <a:t>Hubble Space Telescope Images of HST-1 in M87 (Credit: NASA)</a:t>
            </a:r>
          </a:p>
        </p:txBody>
      </p:sp>
      <p:sp>
        <p:nvSpPr>
          <p:cNvPr id="3" name="Content Placeholder 2"/>
          <p:cNvSpPr>
            <a:spLocks noGrp="1"/>
          </p:cNvSpPr>
          <p:nvPr>
            <p:ph idx="1"/>
          </p:nvPr>
        </p:nvSpPr>
        <p:spPr>
          <a:xfrm>
            <a:off x="255182" y="1182549"/>
            <a:ext cx="2913320" cy="3754972"/>
          </a:xfrm>
        </p:spPr>
        <p:txBody>
          <a:bodyPr/>
          <a:lstStyle/>
          <a:p>
            <a:pPr marL="0" lvl="0" indent="0">
              <a:buNone/>
            </a:pPr>
            <a:r>
              <a:rPr dirty="0"/>
              <a:t>Extragalactic jets from active galactic nuclei (AGNs) carry relativistic magnetized plasma and produce nonthermal electrons/positrons that radiate from radio to TeV energies.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Scientific Context - AGN jets as cosmic accelerators</a:t>
            </a:r>
          </a:p>
        </p:txBody>
      </p:sp>
      <p:sp>
        <p:nvSpPr>
          <p:cNvPr id="4" name="Text Placeholder 3"/>
          <p:cNvSpPr>
            <a:spLocks noGrp="1"/>
          </p:cNvSpPr>
          <p:nvPr>
            <p:ph type="body" sz="half" idx="2"/>
          </p:nvPr>
        </p:nvSpPr>
        <p:spPr/>
        <p:txBody>
          <a:bodyPr>
            <a:normAutofit/>
          </a:bodyPr>
          <a:lstStyle/>
          <a:p>
            <a:pPr marL="0" lvl="0" indent="0">
              <a:buNone/>
            </a:pPr>
            <a:r>
              <a:rPr sz="2400" dirty="0"/>
              <a:t>AGN jets are also candidate sources of ultrahigh-energy cosmic rays (UHECRs; E &gt; 10²⁰ eV), bolstered by recent neutrino–</a:t>
            </a:r>
            <a:r>
              <a:rPr sz="2400" dirty="0" err="1"/>
              <a:t>γ</a:t>
            </a:r>
            <a:r>
              <a:rPr sz="2400" dirty="0"/>
              <a:t> coincidences (e.g., TXS 0506+056)</a:t>
            </a:r>
          </a:p>
        </p:txBody>
      </p:sp>
      <p:pic>
        <p:nvPicPr>
          <p:cNvPr id="3" name="Picture 1" descr="20250416105148.png"/>
          <p:cNvPicPr>
            <a:picLocks noGrp="1" noChangeAspect="1"/>
          </p:cNvPicPr>
          <p:nvPr/>
        </p:nvPicPr>
        <p:blipFill>
          <a:blip r:embed="rId2"/>
          <a:stretch>
            <a:fillRect/>
          </a:stretch>
        </p:blipFill>
        <p:spPr bwMode="auto">
          <a:xfrm>
            <a:off x="3568700" y="812800"/>
            <a:ext cx="5105400" cy="2641600"/>
          </a:xfrm>
          <a:prstGeom prst="rect">
            <a:avLst/>
          </a:prstGeom>
          <a:noFill/>
          <a:ln w="9525">
            <a:noFill/>
            <a:headEnd/>
            <a:tailEnd/>
          </a:ln>
        </p:spPr>
      </p:pic>
      <p:sp>
        <p:nvSpPr>
          <p:cNvPr id="5" name="TextBox 3"/>
          <p:cNvSpPr txBox="1"/>
          <p:nvPr/>
        </p:nvSpPr>
        <p:spPr>
          <a:xfrm>
            <a:off x="3568700" y="4076700"/>
            <a:ext cx="5105400" cy="508000"/>
          </a:xfrm>
          <a:prstGeom prst="rect">
            <a:avLst/>
          </a:prstGeom>
          <a:noFill/>
        </p:spPr>
        <p:txBody>
          <a:bodyPr/>
          <a:lstStyle/>
          <a:p>
            <a:pPr marL="0" lvl="0" indent="0" algn="ctr">
              <a:buNone/>
            </a:pPr>
            <a:r>
              <a:t>Chandra X-ray image of the M87 jet (Harris et al. (2003))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Acceleration Puzzle</a:t>
            </a:r>
          </a:p>
        </p:txBody>
      </p:sp>
      <p:sp>
        <p:nvSpPr>
          <p:cNvPr id="3" name="Content Placeholder 2"/>
          <p:cNvSpPr>
            <a:spLocks noGrp="1"/>
          </p:cNvSpPr>
          <p:nvPr>
            <p:ph idx="1"/>
          </p:nvPr>
        </p:nvSpPr>
        <p:spPr/>
        <p:txBody>
          <a:bodyPr/>
          <a:lstStyle/>
          <a:p>
            <a:pPr marL="0" lvl="0" indent="0">
              <a:buNone/>
            </a:pPr>
            <a:r>
              <a:rPr dirty="0"/>
              <a:t>Open question: How do jets convert magnetic energy into nonthermal particles so efficiently?</a:t>
            </a:r>
            <a:endParaRPr lang="en-US" dirty="0"/>
          </a:p>
          <a:p>
            <a:pPr marL="0" lvl="0" indent="0">
              <a:buNone/>
            </a:pPr>
            <a:endParaRPr dirty="0"/>
          </a:p>
          <a:p>
            <a:pPr marL="0" lvl="0" indent="0">
              <a:buNone/>
            </a:pPr>
            <a:r>
              <a:rPr dirty="0"/>
              <a:t>Standard shock acceleration struggles in magnetically dominated flows, showing low efficiency in PIC studies</a:t>
            </a:r>
          </a:p>
          <a:p>
            <a:pPr marL="0" lvl="0" indent="0">
              <a:buNone/>
            </a:pPr>
            <a:endParaRPr lang="en-US" dirty="0"/>
          </a:p>
          <a:p>
            <a:pPr marL="0" lvl="0" indent="0">
              <a:buNone/>
            </a:pPr>
            <a:r>
              <a:rPr dirty="0"/>
              <a:t>Alternative: Tap jet’s magnetic free energy via instabilities.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Stability of Jets</a:t>
            </a:r>
          </a:p>
        </p:txBody>
      </p:sp>
      <p:sp>
        <p:nvSpPr>
          <p:cNvPr id="3" name="Content Placeholder 2"/>
          <p:cNvSpPr>
            <a:spLocks noGrp="1"/>
          </p:cNvSpPr>
          <p:nvPr>
            <p:ph idx="1"/>
          </p:nvPr>
        </p:nvSpPr>
        <p:spPr>
          <a:xfrm>
            <a:off x="457200" y="1200150"/>
            <a:ext cx="8229600" cy="3943349"/>
          </a:xfrm>
        </p:spPr>
        <p:txBody>
          <a:bodyPr>
            <a:normAutofit/>
          </a:bodyPr>
          <a:lstStyle/>
          <a:p>
            <a:pPr lvl="0"/>
            <a:r>
              <a:rPr dirty="0"/>
              <a:t>Unstable: magnetized jets are strongly unstable to current-driven instabilities in non-relativistic jets</a:t>
            </a:r>
          </a:p>
          <a:p>
            <a:pPr lvl="1"/>
            <a:r>
              <a:rPr dirty="0"/>
              <a:t>Question: magnetized jets are unable to break out of the star, a necessary condition to form a GRB.</a:t>
            </a:r>
          </a:p>
          <a:p>
            <a:pPr lvl="0"/>
            <a:r>
              <a:rPr dirty="0"/>
              <a:t>Stable: half of the energy remains locked in the magnetic form</a:t>
            </a:r>
          </a:p>
          <a:p>
            <a:pPr lvl="1"/>
            <a:r>
              <a:rPr dirty="0"/>
              <a:t>Question: it would be difficult to explain the high-energy emission radiated from them</a:t>
            </a:r>
          </a:p>
          <a:p>
            <a:pPr marL="0" lvl="0" indent="0">
              <a:buNone/>
            </a:pPr>
            <a:endParaRPr lang="en-US" dirty="0"/>
          </a:p>
          <a:p>
            <a:pPr marL="0" lvl="0" indent="0">
              <a:buNone/>
            </a:pPr>
            <a:r>
              <a:rPr dirty="0"/>
              <a:t>Solution: A local current-driven instability in a mildly unstable jet?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Kink Instability (KI)</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p:txBody>
              <a:bodyPr>
                <a:normAutofit/>
              </a:bodyPr>
              <a:lstStyle/>
              <a:p>
                <a:pPr marL="0" lvl="0" indent="0">
                  <a:buNone/>
                </a:pPr>
                <a14:m>
                  <m:oMathPara xmlns:m="http://schemas.openxmlformats.org/officeDocument/2006/math">
                    <m:oMathParaPr>
                      <m:jc m:val="center"/>
                    </m:oMathParaPr>
                    <m:oMath xmlns:m="http://schemas.openxmlformats.org/officeDocument/2006/math">
                      <m:r>
                        <a:rPr lang="ar-AE" sz="2400" smtClean="0">
                          <a:latin typeface="Cambria Math" panose="02040503050406030204" pitchFamily="18" charset="0"/>
                        </a:rPr>
                        <m:t>𝛏</m:t>
                      </m:r>
                      <m:d>
                        <m:dPr>
                          <m:ctrlPr>
                            <a:rPr lang="ar-AE" sz="2400" i="1">
                              <a:latin typeface="Cambria Math" panose="02040503050406030204" pitchFamily="18" charset="0"/>
                            </a:rPr>
                          </m:ctrlPr>
                        </m:dPr>
                        <m:e>
                          <m:r>
                            <a:rPr lang="ar-AE" sz="2400">
                              <a:latin typeface="Cambria Math" panose="02040503050406030204" pitchFamily="18" charset="0"/>
                            </a:rPr>
                            <m:t>𝐫</m:t>
                          </m:r>
                        </m:e>
                      </m:d>
                      <m:r>
                        <a:rPr lang="ar-AE" sz="2400">
                          <a:latin typeface="Cambria Math" panose="02040503050406030204" pitchFamily="18" charset="0"/>
                        </a:rPr>
                        <m:t>=</m:t>
                      </m:r>
                      <m:r>
                        <a:rPr lang="ar-AE" sz="2400">
                          <a:latin typeface="Cambria Math" panose="02040503050406030204" pitchFamily="18" charset="0"/>
                        </a:rPr>
                        <m:t>𝛏</m:t>
                      </m:r>
                      <m:d>
                        <m:dPr>
                          <m:ctrlPr>
                            <a:rPr lang="ar-AE" sz="2400" i="1">
                              <a:latin typeface="Cambria Math" panose="02040503050406030204" pitchFamily="18" charset="0"/>
                            </a:rPr>
                          </m:ctrlPr>
                        </m:dPr>
                        <m:e>
                          <m:r>
                            <a:rPr lang="ar-AE" sz="2400">
                              <a:latin typeface="Cambria Math" panose="02040503050406030204" pitchFamily="18" charset="0"/>
                            </a:rPr>
                            <m:t>𝑟</m:t>
                          </m:r>
                        </m:e>
                      </m:d>
                      <m:sSup>
                        <m:sSupPr>
                          <m:ctrlPr>
                            <a:rPr lang="ar-AE" sz="2400" i="1">
                              <a:latin typeface="Cambria Math" panose="02040503050406030204" pitchFamily="18" charset="0"/>
                            </a:rPr>
                          </m:ctrlPr>
                        </m:sSupPr>
                        <m:e>
                          <m:r>
                            <a:rPr lang="ar-AE" sz="2400">
                              <a:latin typeface="Cambria Math" panose="02040503050406030204" pitchFamily="18" charset="0"/>
                            </a:rPr>
                            <m:t>𝑒</m:t>
                          </m:r>
                        </m:e>
                        <m:sup>
                          <m:r>
                            <a:rPr lang="ar-AE" sz="2400">
                              <a:latin typeface="Cambria Math" panose="02040503050406030204" pitchFamily="18" charset="0"/>
                            </a:rPr>
                            <m:t>𝑖</m:t>
                          </m:r>
                          <m:d>
                            <m:dPr>
                              <m:ctrlPr>
                                <a:rPr lang="ar-AE" sz="2400" i="1">
                                  <a:latin typeface="Cambria Math" panose="02040503050406030204" pitchFamily="18" charset="0"/>
                                </a:rPr>
                              </m:ctrlPr>
                            </m:dPr>
                            <m:e>
                              <m:r>
                                <a:rPr lang="ar-AE" sz="2400">
                                  <a:latin typeface="Cambria Math" panose="02040503050406030204" pitchFamily="18" charset="0"/>
                                </a:rPr>
                                <m:t>𝑚</m:t>
                              </m:r>
                              <m:r>
                                <a:rPr lang="ar-AE" sz="2400">
                                  <a:latin typeface="Cambria Math" panose="02040503050406030204" pitchFamily="18" charset="0"/>
                                </a:rPr>
                                <m:t>𝜃</m:t>
                              </m:r>
                              <m:r>
                                <a:rPr lang="ar-AE" sz="2400">
                                  <a:latin typeface="Cambria Math" panose="02040503050406030204" pitchFamily="18" charset="0"/>
                                </a:rPr>
                                <m:t>+</m:t>
                              </m:r>
                              <m:r>
                                <a:rPr lang="ar-AE" sz="2400">
                                  <a:latin typeface="Cambria Math" panose="02040503050406030204" pitchFamily="18" charset="0"/>
                                </a:rPr>
                                <m:t>𝑘𝑧</m:t>
                              </m:r>
                            </m:e>
                          </m:d>
                        </m:sup>
                      </m:sSup>
                    </m:oMath>
                  </m:oMathPara>
                </a14:m>
                <a:endParaRPr lang="ar-AE" sz="2400" dirty="0"/>
              </a:p>
              <a:p>
                <a:pPr marL="0" lvl="0" indent="0">
                  <a:buNone/>
                </a:pPr>
                <a:endParaRPr lang="ar-AE" sz="2400" dirty="0"/>
              </a:p>
              <a:p>
                <a:pPr marL="0" lvl="0" indent="0">
                  <a:buNone/>
                </a:pPr>
                <a14:m>
                  <m:oMathPara xmlns:m="http://schemas.openxmlformats.org/officeDocument/2006/math">
                    <m:oMathParaPr>
                      <m:jc m:val="center"/>
                    </m:oMathParaPr>
                    <m:oMath xmlns:m="http://schemas.openxmlformats.org/officeDocument/2006/math">
                      <m:r>
                        <a:rPr lang="ar-AE" sz="2400">
                          <a:latin typeface="Cambria Math" panose="02040503050406030204" pitchFamily="18" charset="0"/>
                        </a:rPr>
                        <m:t>𝐁</m:t>
                      </m:r>
                      <m:r>
                        <a:rPr lang="ar-AE" sz="2400">
                          <a:latin typeface="Cambria Math" panose="02040503050406030204" pitchFamily="18" charset="0"/>
                        </a:rPr>
                        <m:t>⋅</m:t>
                      </m:r>
                      <m:r>
                        <m:rPr>
                          <m:sty m:val="p"/>
                        </m:rPr>
                        <a:rPr lang="ar-AE" sz="2400">
                          <a:latin typeface="Cambria Math" panose="02040503050406030204" pitchFamily="18" charset="0"/>
                        </a:rPr>
                        <m:t>∇</m:t>
                      </m:r>
                      <m:r>
                        <a:rPr lang="ar-AE" sz="2400">
                          <a:latin typeface="Cambria Math" panose="02040503050406030204" pitchFamily="18" charset="0"/>
                        </a:rPr>
                        <m:t>=</m:t>
                      </m:r>
                      <m:f>
                        <m:fPr>
                          <m:ctrlPr>
                            <a:rPr lang="ar-AE" sz="2400" i="1">
                              <a:latin typeface="Cambria Math" panose="02040503050406030204" pitchFamily="18" charset="0"/>
                            </a:rPr>
                          </m:ctrlPr>
                        </m:fPr>
                        <m:num>
                          <m:r>
                            <a:rPr lang="ar-AE" sz="2400">
                              <a:latin typeface="Cambria Math" panose="02040503050406030204" pitchFamily="18" charset="0"/>
                            </a:rPr>
                            <m:t>𝑖𝑚</m:t>
                          </m:r>
                        </m:num>
                        <m:den>
                          <m:r>
                            <a:rPr lang="ar-AE" sz="2400">
                              <a:latin typeface="Cambria Math" panose="02040503050406030204" pitchFamily="18" charset="0"/>
                            </a:rPr>
                            <m:t>𝑟</m:t>
                          </m:r>
                        </m:den>
                      </m:f>
                      <m:sSub>
                        <m:sSubPr>
                          <m:ctrlPr>
                            <a:rPr lang="ar-AE" sz="2400" i="1">
                              <a:latin typeface="Cambria Math" panose="02040503050406030204" pitchFamily="18" charset="0"/>
                            </a:rPr>
                          </m:ctrlPr>
                        </m:sSubPr>
                        <m:e>
                          <m:r>
                            <a:rPr lang="ar-AE" sz="2400">
                              <a:latin typeface="Cambria Math" panose="02040503050406030204" pitchFamily="18" charset="0"/>
                            </a:rPr>
                            <m:t>𝐵</m:t>
                          </m:r>
                        </m:e>
                        <m:sub>
                          <m:r>
                            <a:rPr lang="ar-AE" sz="2400">
                              <a:latin typeface="Cambria Math" panose="02040503050406030204" pitchFamily="18" charset="0"/>
                            </a:rPr>
                            <m:t>𝜃</m:t>
                          </m:r>
                        </m:sub>
                      </m:sSub>
                      <m:r>
                        <a:rPr lang="ar-AE" sz="2400">
                          <a:latin typeface="Cambria Math" panose="02040503050406030204" pitchFamily="18" charset="0"/>
                        </a:rPr>
                        <m:t>+</m:t>
                      </m:r>
                      <m:r>
                        <a:rPr lang="ar-AE" sz="2400">
                          <a:latin typeface="Cambria Math" panose="02040503050406030204" pitchFamily="18" charset="0"/>
                        </a:rPr>
                        <m:t>𝑖𝑘</m:t>
                      </m:r>
                      <m:sSub>
                        <m:sSubPr>
                          <m:ctrlPr>
                            <a:rPr lang="ar-AE" sz="2400" i="1">
                              <a:latin typeface="Cambria Math" panose="02040503050406030204" pitchFamily="18" charset="0"/>
                            </a:rPr>
                          </m:ctrlPr>
                        </m:sSubPr>
                        <m:e>
                          <m:r>
                            <a:rPr lang="ar-AE" sz="2400">
                              <a:latin typeface="Cambria Math" panose="02040503050406030204" pitchFamily="18" charset="0"/>
                            </a:rPr>
                            <m:t>𝐵</m:t>
                          </m:r>
                        </m:e>
                        <m:sub>
                          <m:r>
                            <a:rPr lang="ar-AE" sz="2400">
                              <a:latin typeface="Cambria Math" panose="02040503050406030204" pitchFamily="18" charset="0"/>
                            </a:rPr>
                            <m:t>𝑧</m:t>
                          </m:r>
                        </m:sub>
                      </m:sSub>
                    </m:oMath>
                  </m:oMathPara>
                </a14:m>
                <a:endParaRPr sz="2400"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blipFill>
                <a:blip r:embed="rId2"/>
                <a:stretch>
                  <a:fillRect l="-3376" t="-360" r="-4219"/>
                </a:stretch>
              </a:blipFill>
            </p:spPr>
            <p:txBody>
              <a:bodyPr/>
              <a:lstStyle/>
              <a:p>
                <a:r>
                  <a:rPr lang="en-US">
                    <a:noFill/>
                  </a:rPr>
                  <a:t> </a:t>
                </a:r>
              </a:p>
            </p:txBody>
          </p:sp>
        </mc:Fallback>
      </mc:AlternateContent>
      <p:pic>
        <p:nvPicPr>
          <p:cNvPr id="3" name="Picture 1" descr="20250416112025.png"/>
          <p:cNvPicPr>
            <a:picLocks noGrp="1" noChangeAspect="1"/>
          </p:cNvPicPr>
          <p:nvPr/>
        </p:nvPicPr>
        <p:blipFill>
          <a:blip r:embed="rId3"/>
          <a:stretch>
            <a:fillRect/>
          </a:stretch>
        </p:blipFill>
        <p:spPr bwMode="auto">
          <a:xfrm>
            <a:off x="4152900" y="203200"/>
            <a:ext cx="3937000" cy="3873500"/>
          </a:xfrm>
          <a:prstGeom prst="rect">
            <a:avLst/>
          </a:prstGeom>
          <a:noFill/>
          <a:ln w="9525">
            <a:noFill/>
            <a:headEnd/>
            <a:tailEnd/>
          </a:ln>
        </p:spPr>
      </p:pic>
      <p:sp>
        <p:nvSpPr>
          <p:cNvPr id="5" name="TextBox 3"/>
          <p:cNvSpPr txBox="1"/>
          <p:nvPr/>
        </p:nvSpPr>
        <p:spPr>
          <a:xfrm>
            <a:off x="3568700" y="4076700"/>
            <a:ext cx="5105400" cy="508000"/>
          </a:xfrm>
          <a:prstGeom prst="rect">
            <a:avLst/>
          </a:prstGeom>
          <a:noFill/>
        </p:spPr>
        <p:txBody>
          <a:bodyPr/>
          <a:lstStyle/>
          <a:p>
            <a:pPr marL="0" lvl="0" indent="0" algn="ctr">
              <a:buNone/>
            </a:pPr>
            <a:r>
              <a:t>Displacements of the plasma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Kink Instability (KI) - Two stages</a:t>
            </a:r>
          </a:p>
        </p:txBody>
      </p:sp>
      <p:sp>
        <p:nvSpPr>
          <p:cNvPr id="3" name="Content Placeholder 2"/>
          <p:cNvSpPr>
            <a:spLocks noGrp="1"/>
          </p:cNvSpPr>
          <p:nvPr>
            <p:ph idx="1"/>
          </p:nvPr>
        </p:nvSpPr>
        <p:spPr/>
        <p:txBody>
          <a:bodyPr>
            <a:normAutofit fontScale="92500"/>
          </a:bodyPr>
          <a:lstStyle/>
          <a:p>
            <a:pPr lvl="0"/>
            <a:r>
              <a:t>Internal kink (First): grows internally in the jet without affecting the overall jet morphology. It converts the magnetic energy into thermal energy via magnetic reconnection. As a result, the toroidal magnetic field decays, and the jet finds itself in a stable configuration that inhibits further growth of the internal kink</a:t>
            </a:r>
          </a:p>
          <a:p>
            <a:pPr lvl="0"/>
            <a:r>
              <a:t>External kink (Second): kink modes can still grow externally on the periphery of the jet and perturb the entire jet body. Such an external kink instability grows over longer time-scales and typically affects the outer parts of the jet, near the jet head.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Internal instability - two stages</a:t>
            </a:r>
          </a:p>
        </p:txBody>
      </p:sp>
      <p:pic>
        <p:nvPicPr>
          <p:cNvPr id="3" name="Picture 1" descr="alvesEfficientNonthermalParticle2018_fig_S1.png"/>
          <p:cNvPicPr>
            <a:picLocks noGrp="1" noChangeAspect="1"/>
          </p:cNvPicPr>
          <p:nvPr/>
        </p:nvPicPr>
        <p:blipFill>
          <a:blip r:embed="rId2"/>
          <a:stretch>
            <a:fillRect/>
          </a:stretch>
        </p:blipFill>
        <p:spPr bwMode="auto">
          <a:xfrm>
            <a:off x="3314700" y="1193800"/>
            <a:ext cx="25019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Schematic illustration of the formation of a coherent inductive electric field along jet axis.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Simulation Setup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lvl="0"/>
                <a:r>
                  <a:t>Approach: 3D PIC simulations with OSIRIS 3.0, tracking both MHD scales (jet radius R₀) and kinetic scales (gyroradius ρ)</a:t>
                </a:r>
              </a:p>
              <a:p>
                <a:pPr lvl="0"/>
                <a:r>
                  <a:t>Parameters:</a:t>
                </a:r>
              </a:p>
              <a:p>
                <a:pPr lvl="1"/>
                <a:r>
                  <a:t>Electron‑positron plasma in hydromagnetic equilibrium.</a:t>
                </a:r>
              </a:p>
              <a:p>
                <a:pPr lvl="1"/>
                <a:r>
                  <a:t>Toroidal B‑field, magnetization </a:t>
                </a:r>
                <a14:m>
                  <m:oMath xmlns:m="http://schemas.openxmlformats.org/officeDocument/2006/math">
                    <m:r>
                      <a:rPr>
                        <a:latin typeface="Cambria Math" panose="02040503050406030204" pitchFamily="18" charset="0"/>
                      </a:rPr>
                      <m:t>𝜎</m:t>
                    </m:r>
                    <m:r>
                      <a:rPr>
                        <a:latin typeface="Cambria Math" panose="02040503050406030204" pitchFamily="18" charset="0"/>
                      </a:rPr>
                      <m:t>≡</m:t>
                    </m:r>
                    <m:r>
                      <a:rPr>
                        <a:latin typeface="Cambria Math" panose="02040503050406030204" pitchFamily="18" charset="0"/>
                      </a:rPr>
                      <m:t>𝐵</m:t>
                    </m:r>
                    <m:r>
                      <a:rPr>
                        <a:latin typeface="Cambria Math" panose="02040503050406030204" pitchFamily="18" charset="0"/>
                      </a:rPr>
                      <m:t>₀²/</m:t>
                    </m:r>
                    <m:d>
                      <m:dPr>
                        <m:ctrlPr>
                          <a:rPr i="1">
                            <a:latin typeface="Cambria Math" panose="02040503050406030204" pitchFamily="18" charset="0"/>
                          </a:rPr>
                        </m:ctrlPr>
                      </m:dPr>
                      <m:e>
                        <m:r>
                          <a:rPr>
                            <a:latin typeface="Cambria Math" panose="02040503050406030204" pitchFamily="18" charset="0"/>
                          </a:rPr>
                          <m:t>4</m:t>
                        </m:r>
                        <m:r>
                          <a:rPr>
                            <a:latin typeface="Cambria Math" panose="02040503050406030204" pitchFamily="18" charset="0"/>
                          </a:rPr>
                          <m:t>𝜋</m:t>
                        </m:r>
                        <m:r>
                          <a:rPr>
                            <a:latin typeface="Cambria Math" panose="02040503050406030204" pitchFamily="18" charset="0"/>
                          </a:rPr>
                          <m:t>𝑛𝑚𝑐</m:t>
                        </m:r>
                        <m:r>
                          <a:rPr>
                            <a:latin typeface="Cambria Math" panose="02040503050406030204" pitchFamily="18" charset="0"/>
                          </a:rPr>
                          <m:t>²</m:t>
                        </m:r>
                      </m:e>
                    </m:d>
                  </m:oMath>
                </a14:m>
                <a:r>
                  <a:t> up to σ = 25.</a:t>
                </a:r>
              </a:p>
              <a:p>
                <a:pPr lvl="1"/>
                <a:r>
                  <a:t>Plasma current density </a:t>
                </a:r>
                <a14:m>
                  <m:oMath xmlns:m="http://schemas.openxmlformats.org/officeDocument/2006/math">
                    <m:r>
                      <a:rPr>
                        <a:latin typeface="Cambria Math" panose="02040503050406030204" pitchFamily="18" charset="0"/>
                      </a:rPr>
                      <m:t>𝐽</m:t>
                    </m:r>
                    <m:r>
                      <a:rPr>
                        <a:latin typeface="Cambria Math" panose="02040503050406030204" pitchFamily="18" charset="0"/>
                      </a:rPr>
                      <m:t>=</m:t>
                    </m:r>
                    <m:r>
                      <a:rPr>
                        <a:latin typeface="Cambria Math" panose="02040503050406030204" pitchFamily="18" charset="0"/>
                      </a:rPr>
                      <m:t>𝑐</m:t>
                    </m:r>
                    <m:r>
                      <a:rPr>
                        <a:latin typeface="Cambria Math" panose="02040503050406030204" pitchFamily="18" charset="0"/>
                      </a:rPr>
                      <m:t>/4</m:t>
                    </m:r>
                    <m:r>
                      <a:rPr>
                        <a:latin typeface="Cambria Math" panose="02040503050406030204" pitchFamily="18" charset="0"/>
                      </a:rPr>
                      <m:t>𝜋</m:t>
                    </m:r>
                    <m:r>
                      <m:rPr>
                        <m:sty m:val="p"/>
                      </m:rPr>
                      <a:rPr>
                        <a:latin typeface="Cambria Math" panose="02040503050406030204" pitchFamily="18" charset="0"/>
                      </a:rPr>
                      <m:t>∇</m:t>
                    </m:r>
                    <m:r>
                      <a:rPr>
                        <a:latin typeface="Cambria Math" panose="02040503050406030204" pitchFamily="18" charset="0"/>
                      </a:rPr>
                      <m:t>×</m:t>
                    </m:r>
                    <m:r>
                      <a:rPr>
                        <a:latin typeface="Cambria Math" panose="02040503050406030204" pitchFamily="18" charset="0"/>
                      </a:rPr>
                      <m:t>𝐵</m:t>
                    </m:r>
                  </m:oMath>
                </a14:m>
                <a:r>
                  <a:t> supported by symmetrically streaming electrons and positrons.</a:t>
                </a:r>
              </a:p>
              <a:p>
                <a:pPr lvl="1"/>
                <a:r>
                  <a:t>Domain size ~ (10–20) R₀, resolving ρ with ≳10 cells.</a:t>
                </a:r>
              </a:p>
              <a:p>
                <a:pPr lvl="1"/>
                <a:r>
                  <a:t>Up to 5.5×10¹¹ particles tracked.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0" t="-2239"/>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970</Words>
  <Application>Microsoft Macintosh PowerPoint</Application>
  <PresentationFormat>On-screen Show (16:9)</PresentationFormat>
  <Paragraphs>73</Paragraphs>
  <Slides>16</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Office Theme</vt:lpstr>
      <vt:lpstr>Efficient Nonthermal Particle Acceleration</vt:lpstr>
      <vt:lpstr>Scientific Context - AGN jets as cosmic accelerators</vt:lpstr>
      <vt:lpstr>Scientific Context - AGN jets as cosmic accelerators</vt:lpstr>
      <vt:lpstr>Acceleration Puzzle</vt:lpstr>
      <vt:lpstr>Stability of Jets</vt:lpstr>
      <vt:lpstr>Kink Instability (KI)</vt:lpstr>
      <vt:lpstr>Kink Instability (KI) - Two stages</vt:lpstr>
      <vt:lpstr>Internal instability - two stages</vt:lpstr>
      <vt:lpstr>Simulation Setup</vt:lpstr>
      <vt:lpstr>Simulation results</vt:lpstr>
      <vt:lpstr>Simulation results</vt:lpstr>
      <vt:lpstr>Simulation results - Temporal evolution of energies and particle energy spectrum</vt:lpstr>
      <vt:lpstr>Acceleration mechanism</vt:lpstr>
      <vt:lpstr>Acceleration mechanism</vt:lpstr>
      <vt:lpstr>Astrophysical  Implications</vt:lpstr>
      <vt:lpstr>Strengths &amp; Limitations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Nonthermal Particle Acceleration</dc:title>
  <dc:creator>E. P. Alves; J. Zrake; F. Fiuza</dc:creator>
  <cp:keywords/>
  <cp:lastModifiedBy>Zijin Zhang</cp:lastModifiedBy>
  <cp:revision>5</cp:revision>
  <dcterms:created xsi:type="dcterms:W3CDTF">2025-04-16T18:53:35Z</dcterms:created>
  <dcterms:modified xsi:type="dcterms:W3CDTF">2025-04-16T18:57:33Z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ode-links">
    <vt:lpwstr/>
  </property>
  <property fmtid="{D5CDD505-2E9C-101B-9397-08002B2CF9AE}" pid="9" name="date">
    <vt:lpwstr>2025-04-16</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julia">
    <vt:lpwstr/>
  </property>
  <property fmtid="{D5CDD505-2E9C-101B-9397-08002B2CF9AE}" pid="14" name="labels">
    <vt:lpwstr/>
  </property>
  <property fmtid="{D5CDD505-2E9C-101B-9397-08002B2CF9AE}" pid="15" name="subtitle">
    <vt:lpwstr>by the Kink Instability in Relativistic Jets</vt:lpwstr>
  </property>
  <property fmtid="{D5CDD505-2E9C-101B-9397-08002B2CF9AE}" pid="16" name="toc-title">
    <vt:lpwstr>Table of contents</vt:lpwstr>
  </property>
</Properties>
</file>