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57" r:id="rId3"/>
    <p:sldId id="258" r:id="rId4"/>
    <p:sldId id="280" r:id="rId5"/>
    <p:sldId id="279" r:id="rId6"/>
    <p:sldId id="262" r:id="rId7"/>
    <p:sldId id="263" r:id="rId8"/>
    <p:sldId id="266" r:id="rId9"/>
    <p:sldId id="273" r:id="rId10"/>
    <p:sldId id="274" r:id="rId11"/>
    <p:sldId id="268" r:id="rId12"/>
    <p:sldId id="269" r:id="rId13"/>
    <p:sldId id="275" r:id="rId14"/>
    <p:sldId id="276" r:id="rId15"/>
    <p:sldId id="281" r:id="rId16"/>
    <p:sldId id="277" r:id="rId17"/>
    <p:sldId id="283" r:id="rId18"/>
    <p:sldId id="271" r:id="rId19"/>
    <p:sldId id="272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7" autoAdjust="0"/>
    <p:restoredTop sz="94746" autoAdjust="0"/>
  </p:normalViewPr>
  <p:slideViewPr>
    <p:cSldViewPr snapToGrid="0" snapToObjects="1">
      <p:cViewPr varScale="1">
        <p:scale>
          <a:sx n="201" d="100"/>
          <a:sy n="201" d="100"/>
        </p:scale>
        <p:origin x="64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29/2007JA01257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496B-C9A3-B5FF-D10D-7FDB9245F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</a:t>
            </a:r>
            <a:r>
              <a:rPr lang="en-US" dirty="0" err="1"/>
              <a:t>Alvenicity</a:t>
            </a:r>
            <a:r>
              <a:rPr lang="en-US" dirty="0"/>
              <a:t> of solar wind discontinuities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81B392-4C61-C4D1-DC88-E06611A4E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83331"/>
            <a:ext cx="8229600" cy="32277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C01110C-CB01-028C-3D7A-3AB229BAC2D2}"/>
              </a:ext>
            </a:extLst>
          </p:cNvPr>
          <p:cNvSpPr/>
          <p:nvPr/>
        </p:nvSpPr>
        <p:spPr>
          <a:xfrm>
            <a:off x="352425" y="2941637"/>
            <a:ext cx="8439150" cy="1569407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85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69843"/>
                <a:ext cx="8229600" cy="4532244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immediately implies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𝑘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ar-AE" dirty="0"/>
                  <a:t>. </a:t>
                </a:r>
                <a:r>
                  <a:rPr lang="en-US" dirty="0"/>
                  <a:t>The momentum equations (Equation 1) become: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′=−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  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are dependent variables,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are constants determined by the system.</a:t>
                </a:r>
              </a:p>
              <a:p>
                <a:pPr lvl="0"/>
                <a:r>
                  <a:rPr lang="en-US" b="1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b="1" dirty="0"/>
                  <a:t>, </a:t>
                </a:r>
                <a:r>
                  <a:rPr lang="en-US" b="1" dirty="0"/>
                  <a:t>we could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b="1" dirty="0"/>
                  <a:t> </a:t>
                </a:r>
                <a:r>
                  <a:rPr lang="en-US" b="1" dirty="0"/>
                  <a:t>from the above equation.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The Ampere’s law (Equation 3) become: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𝜃𝜃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′=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′=∓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𝛬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𝛬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  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By equating the above two equations, we could get a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𝛤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𝛤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𝛬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69843"/>
                <a:ext cx="8229600" cy="4532244"/>
              </a:xfrm>
              <a:blipFill>
                <a:blip r:embed="rId2"/>
                <a:stretch>
                  <a:fillRect l="-309" t="-1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Normalize the density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dirty="0"/>
                  <a:t> and the magnetic field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dirty="0"/>
                  <a:t>.</a:t>
                </a:r>
              </a:p>
              <a:p>
                <a:pPr marL="0" lvl="0" indent="0">
                  <a:buNone/>
                </a:pPr>
                <a:r>
                  <a:rPr dirty="0"/>
                  <a:t>The system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dirty="0"/>
                  <a:t> could be fully determined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 parameters, provided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dirty="0"/>
                  <a:t> profiles.</a:t>
                </a: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:r>
                  <a:rPr dirty="0"/>
                  <a:t>Assuming density profile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We have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→</m:t>
                            </m:r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𝛤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num>
                                      <m:den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den>
                                    </m:f>
                                  </m:e>
                                </m:d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𝛤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>
                                <a:latin typeface="Cambria Math" panose="02040503050406030204" pitchFamily="18" charset="0"/>
                              </a:rPr>
                              <m:t>cos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𝛤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num>
                                          <m:den>
                                            <m:r>
                                              <a:rPr>
                                                <a:latin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𝛤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A0F434-77FD-6971-3426-15124A337CF5}"/>
                  </a:ext>
                </a:extLst>
              </p:cNvPr>
              <p:cNvSpPr txBox="1"/>
              <p:nvPr/>
            </p:nvSpPr>
            <p:spPr>
              <a:xfrm>
                <a:off x="3739321" y="3966265"/>
                <a:ext cx="4572000" cy="664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r>
                  <a:rPr lang="en-US" sz="1200" dirty="0"/>
                  <a:t>For the simplest 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2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 sz="12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ar-AE" sz="120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2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 sz="120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ar-AE" sz="120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1200" dirty="0"/>
                  <a:t>.</a:t>
                </a:r>
                <a:endParaRPr lang="ar-AE" sz="1200" dirty="0"/>
              </a:p>
              <a:p>
                <a:pPr marL="0" lvl="0" indent="0">
                  <a:buNone/>
                </a:pPr>
                <a:r>
                  <a:rPr lang="en-US" sz="1200" dirty="0"/>
                  <a:t>And Given 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=1/</m:t>
                    </m:r>
                    <m:rad>
                      <m:radPr>
                        <m:degHide m:val="on"/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ar-AE" sz="12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ar-AE" sz="1200" dirty="0"/>
                  <a:t>, </a:t>
                </a:r>
                <a:r>
                  <a:rPr lang="en-US" sz="12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2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 sz="120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ar-AE" sz="120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ar-AE" sz="1200" dirty="0"/>
                  <a:t> </a:t>
                </a:r>
                <a:r>
                  <a:rPr lang="en-US" sz="1200" dirty="0"/>
                  <a:t>as 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20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/>
                  <a:t>. Profiles are plotted below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20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 sz="12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 sz="120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ar-AE" sz="12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A0F434-77FD-6971-3426-15124A337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321" y="3966265"/>
                <a:ext cx="4572000" cy="664349"/>
              </a:xfrm>
              <a:prstGeom prst="rect">
                <a:avLst/>
              </a:prstGeom>
              <a:blipFill>
                <a:blip r:embed="rId4"/>
                <a:stretch>
                  <a:fillRect t="-188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" descr="figures/profiles.jpg">
            <a:extLst>
              <a:ext uri="{FF2B5EF4-FFF2-40B4-BE49-F238E27FC236}">
                <a16:creationId xmlns:a16="http://schemas.microsoft.com/office/drawing/2014/main" id="{6F1CC70E-1BED-FD33-7CF6-7F16134D0A90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568700" y="1016000"/>
            <a:ext cx="51054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gures/J_profiles.jpg">
            <a:extLst>
              <a:ext uri="{FF2B5EF4-FFF2-40B4-BE49-F238E27FC236}">
                <a16:creationId xmlns:a16="http://schemas.microsoft.com/office/drawing/2014/main" id="{201BF763-F40E-645E-F211-D1E8AF38013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2700" y="1193800"/>
            <a:ext cx="6565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CF8EF15-6AE0-AB30-4C27-8F1341BBD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411805"/>
            <a:ext cx="7772400" cy="4455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A2EE90-56FF-DBA1-E000-0C729DFEE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074" y="1063229"/>
            <a:ext cx="6049851" cy="39240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6EF1F9-712C-5340-8FBC-976F7C325379}"/>
              </a:ext>
            </a:extLst>
          </p:cNvPr>
          <p:cNvSpPr txBox="1"/>
          <p:nvPr/>
        </p:nvSpPr>
        <p:spPr>
          <a:xfrm>
            <a:off x="2286000" y="23882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FD9A02-5A4D-B806-29F4-44A8DEA69A15}"/>
                  </a:ext>
                </a:extLst>
              </p:cNvPr>
              <p:cNvSpPr txBox="1"/>
              <p:nvPr/>
            </p:nvSpPr>
            <p:spPr>
              <a:xfrm>
                <a:off x="5683622" y="1063229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box>
                        <m:box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sSub>
                        <m:sSubPr>
                          <m:ctrlPr>
                            <a:rPr lang="ar-A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box>
                        <m:box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sSub>
                        <m:sSubPr>
                          <m:ctrlPr>
                            <a:rPr lang="ar-A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FD9A02-5A4D-B806-29F4-44A8DEA69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622" y="1063229"/>
                <a:ext cx="4572000" cy="646331"/>
              </a:xfrm>
              <a:prstGeom prst="rect">
                <a:avLst/>
              </a:prstGeom>
              <a:blipFill>
                <a:blip r:embed="rId4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384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F1D2-23A5-7D9D-969C-A9EC2EFC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9426EC-7E32-06E8-BA5F-1A7CBFFD1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927" y="1361513"/>
            <a:ext cx="5309779" cy="3394075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D63431-0495-73C1-5510-0A13F11AF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61514"/>
            <a:ext cx="5324515" cy="33940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317147-EF9C-8466-D3D3-06FA55B875BF}"/>
                  </a:ext>
                </a:extLst>
              </p:cNvPr>
              <p:cNvSpPr txBox="1"/>
              <p:nvPr/>
            </p:nvSpPr>
            <p:spPr>
              <a:xfrm>
                <a:off x="2221537" y="1063229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box>
                        <m:box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sSub>
                        <m:sSubPr>
                          <m:ctrlPr>
                            <a:rPr lang="ar-A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317147-EF9C-8466-D3D3-06FA55B87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537" y="1063229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89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8ABA-66AE-DE5C-CAE6-FAEBB16E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CFD479-8BF5-CF36-3B61-C410CE373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87916"/>
            <a:ext cx="4940300" cy="298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43097F-FADB-8651-3075-5097104B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1128259"/>
            <a:ext cx="5283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01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917C-5A97-1026-2DBB-AAF42C70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velocity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8EB6CC-6B88-6AE9-B4E5-14B6BAADA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068" y="1200150"/>
            <a:ext cx="7309864" cy="3394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8EE31D-5C51-2C00-9856-0E0E1257E8B2}"/>
                  </a:ext>
                </a:extLst>
              </p:cNvPr>
              <p:cNvSpPr txBox="1"/>
              <p:nvPr/>
            </p:nvSpPr>
            <p:spPr>
              <a:xfrm>
                <a:off x="5567080" y="394335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box>
                        <m:box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sSub>
                        <m:sSubPr>
                          <m:ctrlPr>
                            <a:rPr lang="ar-AE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8EE31D-5C51-2C00-9856-0E0E1257E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080" y="3943350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265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62F95C1-5C13-CE4E-1502-EB2196C2A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329" y="482599"/>
            <a:ext cx="562734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2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Steinhauer, McCarthy, and Whipple (2008)</a:t>
            </a:r>
          </a:p>
          <a:p>
            <a:pPr marL="0" lvl="0" indent="0">
              <a:buNone/>
            </a:pPr>
            <a:r>
              <a:t>Steinhauer, L. C., M. P. McCarthy, and E. C. Whipple. 2008. “Multifluid Model of a One-Dimensional Steady State Magnetotail Current Sheet.” </a:t>
            </a:r>
            <a:r>
              <a:rPr i="1"/>
              <a:t>Journal of Geophysical Research: Space Physics</a:t>
            </a:r>
            <a:r>
              <a:t> 113 (A4). </a:t>
            </a:r>
            <a:r>
              <a:rPr>
                <a:hlinkClick r:id="rId2"/>
              </a:rPr>
              <a:t>https://doi.org/10.1029/2007JA012578</a:t>
            </a:r>
            <a: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In MHD theory, for rotational rotational discontinuity, we have this following relationship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𝜉𝜌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≡1−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∥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ar-AE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ar-AE" dirty="0"/>
                  <a:t>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839E49-6BBD-0514-D065-0C20ECEFF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150" y="482599"/>
            <a:ext cx="5589698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30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762F95C1-5C13-CE4E-1502-EB2196C2A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329" y="482599"/>
            <a:ext cx="562734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8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Plasma-Field Equations for a One-Dimensional Multifluid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81878"/>
                <a:ext cx="8229600" cy="4361621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Consider a </a:t>
                </a:r>
                <a:r>
                  <a:rPr dirty="0" err="1"/>
                  <a:t>collisionless</a:t>
                </a:r>
                <a:r>
                  <a:rPr dirty="0"/>
                  <a:t>, steady state plasma composed of multiple fluid groups, and follow the notation in </a:t>
                </a:r>
                <a:r>
                  <a:rPr dirty="0" err="1"/>
                  <a:t>Steinhauer</a:t>
                </a:r>
                <a:r>
                  <a:rPr dirty="0"/>
                  <a:t>, McCarthy, and Whipple (2008), we have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3</m:t>
                    </m:r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dirty="0"/>
                  <a:t> equations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dirty="0"/>
                  <a:t> ion species:</a:t>
                </a: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𝛤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f>
                              <m:f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num>
                              <m:den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den>
                            </m:f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mr>
                      </m:m>
                      <m:r>
                        <a:rPr>
                          <a:latin typeface="Cambria Math" panose="02040503050406030204" pitchFamily="18" charset="0"/>
                        </a:rPr>
                        <m:t>  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dirty="0"/>
                  <a:t>Ampere’s law connects the fields and the flow components and note that electron motion is along the field lines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𝐮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𝐞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𝐁</m:t>
                    </m:r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 :</a:t>
                </a: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  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𝑒𝑦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𝛤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  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81878"/>
                <a:ext cx="8229600" cy="4361621"/>
              </a:xfrm>
              <a:blipFill>
                <a:blip r:embed="rId2"/>
                <a:stretch>
                  <a:fillRect l="-309" t="-1159" r="-154" b="-18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91514"/>
                <a:ext cx="8229600" cy="390310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This is a system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equations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unknown dependent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each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ar-AE" dirty="0"/>
                  <a:t>.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dirty="0"/>
                  <a:t>We are interested in solutions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dirty="0"/>
                  <a:t> (force-free current sheet). From Ampere’s law (Equation 2) and (Equation 3), we have:</a:t>
                </a:r>
                <a:endParaRPr lang="en-US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F</a:t>
                </a:r>
                <a:r>
                  <a:rPr dirty="0"/>
                  <a:t>rom first two </a:t>
                </a:r>
                <a:r>
                  <a:rPr lang="en-US" dirty="0"/>
                  <a:t>momentum </a:t>
                </a:r>
                <a:r>
                  <a:rPr dirty="0"/>
                  <a:t>equations in (Equation 1), </a:t>
                </a:r>
                <a:r>
                  <a:rPr lang="en-US" dirty="0"/>
                  <a:t>we have: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𝑐𝑜𝑛𝑠𝑡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91514"/>
                <a:ext cx="8229600" cy="3903109"/>
              </a:xfrm>
              <a:blipFill>
                <a:blip r:embed="rId2"/>
                <a:stretch>
                  <a:fillRect l="-772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29064"/>
                <a:ext cx="8229600" cy="4414436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b="1" dirty="0"/>
                  <a:t>Definition 1</a:t>
                </a:r>
                <a:r>
                  <a:rPr dirty="0"/>
                  <a:t> Express the quantities of the second ion species relative to the first species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box>
                        <m:box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, 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box>
                        <m:box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, 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box>
                        <m:box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, 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box>
                        <m:box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box>
                        <m:box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r>
                        <a:rPr>
                          <a:latin typeface="Cambria Math" panose="02040503050406030204" pitchFamily="18" charset="0"/>
                        </a:rPr>
                        <m:t>1+∑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, 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box>
                        <m:box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r>
                        <a:rPr>
                          <a:latin typeface="Cambria Math" panose="02040503050406030204" pitchFamily="18" charset="0"/>
                        </a:rPr>
                        <m:t>1+∑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, 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box>
                        <m:box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:=</m:t>
                          </m:r>
                        </m:e>
                      </m:box>
                      <m:r>
                        <a:rPr>
                          <a:latin typeface="Cambria Math" panose="02040503050406030204" pitchFamily="18" charset="0"/>
                        </a:rPr>
                        <m:t>∑1+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Notes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dirty="0"/>
                  <a:t> is constant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dirty="0"/>
                  <a:t> are not.</a:t>
                </a:r>
              </a:p>
              <a:p>
                <a:pPr marL="0" lvl="0" indent="0">
                  <a:buNone/>
                </a:pPr>
                <a:endParaRPr lang="en-US" b="1" dirty="0"/>
              </a:p>
              <a:p>
                <a:pPr marL="0" lvl="0" indent="0">
                  <a:buNone/>
                </a:pPr>
                <a:r>
                  <a:rPr b="1" dirty="0"/>
                  <a:t>Definition 2</a:t>
                </a:r>
                <a:r>
                  <a:rPr dirty="0"/>
                  <a:t> Force-free condition let us express the magnetic field and velocity in terms of the angle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, 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cos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, 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>
                          <a:latin typeface="Cambria Math" panose="02040503050406030204" pitchFamily="18" charset="0"/>
                        </a:rPr>
                        <m:t>sin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29064"/>
                <a:ext cx="8229600" cy="4414436"/>
              </a:xfrm>
              <a:blipFill>
                <a:blip r:embed="rId2"/>
                <a:stretch>
                  <a:fillRect l="-1080" t="-1719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671</Words>
  <Application>Microsoft Macintosh PowerPoint</Application>
  <PresentationFormat>On-screen Show (16:9)</PresentationFormat>
  <Paragraphs>66</Paragraphs>
  <Slides>19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On the Alvenicity of solar wind discontinuities</vt:lpstr>
      <vt:lpstr>Introduction</vt:lpstr>
      <vt:lpstr>Motivation</vt:lpstr>
      <vt:lpstr>PowerPoint Presentation</vt:lpstr>
      <vt:lpstr>PowerPoint Presentation</vt:lpstr>
      <vt:lpstr>Plasma-Field Equations for a One-Dimensional Multifluid</vt:lpstr>
      <vt:lpstr>PowerPoint Presentation</vt:lpstr>
      <vt:lpstr>PowerPoint Presentation</vt:lpstr>
      <vt:lpstr>PowerPoint Presentation</vt:lpstr>
      <vt:lpstr>PowerPoint Presentation</vt:lpstr>
      <vt:lpstr>Solutions</vt:lpstr>
      <vt:lpstr>PowerPoint Presentation</vt:lpstr>
      <vt:lpstr>PowerPoint Presentation</vt:lpstr>
      <vt:lpstr>PowerPoint Presentation</vt:lpstr>
      <vt:lpstr>PowerPoint Presentation</vt:lpstr>
      <vt:lpstr>Asymptotic velocity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Multifluid model of a one-dimensional steady state force-free current sheet</dc:title>
  <dc:creator/>
  <cp:keywords/>
  <cp:lastModifiedBy>Zijin Zhang</cp:lastModifiedBy>
  <cp:revision>14</cp:revision>
  <dcterms:created xsi:type="dcterms:W3CDTF">2024-06-03T15:36:32Z</dcterms:created>
  <dcterms:modified xsi:type="dcterms:W3CDTF">2024-07-22T17:59:43Z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de-links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