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3" r:id="rId11"/>
    <p:sldId id="274" r:id="rId12"/>
    <p:sldId id="268" r:id="rId13"/>
    <p:sldId id="269" r:id="rId14"/>
    <p:sldId id="275" r:id="rId15"/>
    <p:sldId id="276" r:id="rId16"/>
    <p:sldId id="277" r:id="rId17"/>
    <p:sldId id="271" r:id="rId18"/>
    <p:sldId id="272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74" autoAdjust="0"/>
    <p:restoredTop sz="94719" autoAdjust="0"/>
  </p:normalViewPr>
  <p:slideViewPr>
    <p:cSldViewPr snapToGrid="0" snapToObjects="1">
      <p:cViewPr>
        <p:scale>
          <a:sx n="143" d="100"/>
          <a:sy n="143" d="100"/>
        </p:scale>
        <p:origin x="3088" y="10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29/2007JA0125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Multifluid model of a one-dimensional steady state force-free current sheet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29064"/>
                <a:ext cx="8229600" cy="44144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Definition 1</a:t>
                </a:r>
                <a:r>
                  <a:rPr dirty="0"/>
                  <a:t> Express the quantities of the second ion species relative to the first species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1+∑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1+∑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∑1+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dirty="0"/>
                  <a:t> is constant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dirty="0"/>
                  <a:t> are not.</a:t>
                </a:r>
              </a:p>
              <a:p>
                <a:pPr marL="0" lvl="0" indent="0">
                  <a:buNone/>
                </a:pPr>
                <a:endParaRPr lang="en-US" b="1" dirty="0"/>
              </a:p>
              <a:p>
                <a:pPr marL="0" lvl="0" indent="0">
                  <a:buNone/>
                </a:pPr>
                <a:r>
                  <a:rPr b="1" dirty="0"/>
                  <a:t>Definition 2</a:t>
                </a:r>
                <a:r>
                  <a:rPr dirty="0"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29064"/>
                <a:ext cx="8229600" cy="4414436"/>
              </a:xfrm>
              <a:blipFill>
                <a:blip r:embed="rId2"/>
                <a:stretch>
                  <a:fillRect l="-1080" t="-1719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69843"/>
                <a:ext cx="8229600" cy="453224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immediately implies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. </a:t>
                </a:r>
                <a:r>
                  <a:rPr lang="en-US" dirty="0"/>
                  <a:t>The momentum equations (Equation 1) become: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′=−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dependent variables,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constants determined by the system.</a:t>
                </a:r>
              </a:p>
              <a:p>
                <a:pPr lvl="0"/>
                <a:r>
                  <a:rPr lang="en-US" b="1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b="1" dirty="0"/>
                  <a:t>, </a:t>
                </a:r>
                <a:r>
                  <a:rPr lang="en-US" b="1" dirty="0"/>
                  <a:t>we could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b="1" dirty="0"/>
                  <a:t> </a:t>
                </a:r>
                <a:r>
                  <a:rPr lang="en-US" b="1" dirty="0"/>
                  <a:t>from the above equation.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 Ampere’s law (Equation 3) become: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′=∓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𝛬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69843"/>
                <a:ext cx="8229600" cy="4532244"/>
              </a:xfrm>
              <a:blipFill>
                <a:blip r:embed="rId2"/>
                <a:stretch>
                  <a:fillRect l="-309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Normalize the density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 and the magnetic field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r>
                  <a:rPr dirty="0"/>
                  <a:t>The system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dirty="0"/>
                  <a:t> could be fully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parameters, provided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dirty="0"/>
                  <a:t> profiles.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Assuming density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num>
                                          <m:den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0F434-77FD-6971-3426-15124A337CF5}"/>
                  </a:ext>
                </a:extLst>
              </p:cNvPr>
              <p:cNvSpPr txBox="1"/>
              <p:nvPr/>
            </p:nvSpPr>
            <p:spPr>
              <a:xfrm>
                <a:off x="3739321" y="3966265"/>
                <a:ext cx="4572000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200" dirty="0"/>
                  <a:t>For the simplest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1200" dirty="0"/>
                  <a:t>.</a:t>
                </a:r>
                <a:endParaRPr lang="ar-AE" sz="1200" dirty="0"/>
              </a:p>
              <a:p>
                <a:pPr marL="0" lvl="0" indent="0">
                  <a:buNone/>
                </a:pPr>
                <a:r>
                  <a:rPr lang="en-US" sz="1200" dirty="0"/>
                  <a:t>And Given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AE" sz="1200" dirty="0"/>
                  <a:t>, </a:t>
                </a:r>
                <a:r>
                  <a:rPr lang="en-US" sz="1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ar-AE" sz="1200" dirty="0"/>
                  <a:t> </a:t>
                </a:r>
                <a:r>
                  <a:rPr lang="en-US" sz="1200" dirty="0"/>
                  <a:t>as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. Profiles are plotted below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ar-AE" sz="12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0F434-77FD-6971-3426-15124A33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21" y="3966265"/>
                <a:ext cx="4572000" cy="664349"/>
              </a:xfrm>
              <a:prstGeom prst="rect">
                <a:avLst/>
              </a:prstGeom>
              <a:blipFill>
                <a:blip r:embed="rId4"/>
                <a:stretch>
                  <a:fillRect t="-18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figures/profiles.jpg">
            <a:extLst>
              <a:ext uri="{FF2B5EF4-FFF2-40B4-BE49-F238E27FC236}">
                <a16:creationId xmlns:a16="http://schemas.microsoft.com/office/drawing/2014/main" id="{6F1CC70E-1BED-FD33-7CF6-7F16134D0A90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s/J_profiles.jpg">
            <a:extLst>
              <a:ext uri="{FF2B5EF4-FFF2-40B4-BE49-F238E27FC236}">
                <a16:creationId xmlns:a16="http://schemas.microsoft.com/office/drawing/2014/main" id="{201BF763-F40E-645E-F211-D1E8AF38013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F8EF15-6AE0-AB30-4C27-8F1341BB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11805"/>
            <a:ext cx="7772400" cy="445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2EE90-56FF-DBA1-E000-0C729DFE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74" y="1063229"/>
            <a:ext cx="6049851" cy="39240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6EF1F9-712C-5340-8FBC-976F7C325379}"/>
              </a:ext>
            </a:extLst>
          </p:cNvPr>
          <p:cNvSpPr txBox="1"/>
          <p:nvPr/>
        </p:nvSpPr>
        <p:spPr>
          <a:xfrm>
            <a:off x="2286000" y="23882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FD9A02-5A4D-B806-29F4-44A8DEA69A15}"/>
                  </a:ext>
                </a:extLst>
              </p:cNvPr>
              <p:cNvSpPr txBox="1"/>
              <p:nvPr/>
            </p:nvSpPr>
            <p:spPr>
              <a:xfrm>
                <a:off x="5683622" y="106322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FD9A02-5A4D-B806-29F4-44A8DEA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22" y="1063229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8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F1D2-23A5-7D9D-969C-A9EC2EFC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426EC-7E32-06E8-BA5F-1A7CBFFD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27" y="1361513"/>
            <a:ext cx="5309779" cy="33940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63431-0495-73C1-5510-0A13F11A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61514"/>
            <a:ext cx="532451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9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17C-5A97-1026-2DBB-AAF42C70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8EB6CC-6B88-6AE9-B4E5-14B6BAADA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068" y="1200150"/>
            <a:ext cx="7309864" cy="3394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8EE31D-5C51-2C00-9856-0E0E1257E8B2}"/>
                  </a:ext>
                </a:extLst>
              </p:cNvPr>
              <p:cNvSpPr txBox="1"/>
              <p:nvPr/>
            </p:nvSpPr>
            <p:spPr>
              <a:xfrm>
                <a:off x="5567080" y="39433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8EE31D-5C51-2C00-9856-0E0E1257E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0" y="3943350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6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Steinhauer, McCarthy, and Whipple (2008)</a:t>
            </a:r>
          </a:p>
          <a:p>
            <a:pPr marL="0" lvl="0" indent="0">
              <a:buNone/>
            </a:pPr>
            <a:r>
              <a:t>Steinhauer, L. C., M. P. McCarthy, and E. C. Whipple. 2008. “Multifluid Model of a One-Dimensional Steady State Magnetotail Current Sheet.” </a:t>
            </a:r>
            <a:r>
              <a:rPr i="1"/>
              <a:t>Journal of Geophysical Research: Space Physics</a:t>
            </a:r>
            <a:r>
              <a:t> 113 (A4). </a:t>
            </a:r>
            <a:r>
              <a:rPr>
                <a:hlinkClick r:id="rId2"/>
              </a:rPr>
              <a:t>https://doi.org/10.1029/2007JA012578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In MHD theory, for rotational rotational discontinuity, we have this following relationship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𝜉𝜌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where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𝜉</m:t>
                    </m:r>
                    <m:r>
                      <a:rPr>
                        <a:latin typeface="Cambria Math" panose="02040503050406030204" pitchFamily="18" charset="0"/>
                      </a:rPr>
                      <m:t>≡1−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However, observations of solar wind discontinuities reveals discrepancies between</a:t>
            </a:r>
          </a:p>
          <a:p>
            <a:pPr lvl="0"/>
            <a:r>
              <a:rPr dirty="0"/>
              <a:t>Alfven velocity and plasma velocity change across discontinuities</a:t>
            </a:r>
          </a:p>
          <a:p>
            <a:pPr lvl="0"/>
            <a:r>
              <a:rPr dirty="0"/>
              <a:t>Anisotropic MHD theory-predicted and directly measured ion anisotropies</a:t>
            </a:r>
          </a:p>
          <a:p>
            <a:pPr marL="0" lvl="0" indent="0">
              <a:buNone/>
            </a:pPr>
            <a:r>
              <a:rPr dirty="0"/>
              <a:t>Multifluid theory is proposed to address these discrepancies. The basic idea is that we could have zero bulk velocity with non zero pressure.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Previous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400" dirty="0"/>
                  <a:t>On the extreme of multiple fluid theory, we have the kinetic Harris model for the current sheet.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sz="1400" dirty="0"/>
                  <a:t>no normal field,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sz="1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sz="1400" dirty="0"/>
                  <a:t>uniform cross-tail drift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sz="14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sz="1400" dirty="0"/>
                  <a:t>vanishing particle density far from the sheet</a:t>
                </a:r>
              </a:p>
              <a:p>
                <a:pPr marL="0" lvl="0" indent="0">
                  <a:buNone/>
                </a:pPr>
                <a:endParaRPr lang="en-US" sz="1400" dirty="0"/>
              </a:p>
              <a:p>
                <a:pPr marL="0" lvl="0" indent="0">
                  <a:buNone/>
                </a:pPr>
                <a:r>
                  <a:rPr sz="1400" dirty="0" err="1"/>
                  <a:t>Steinhauer</a:t>
                </a:r>
                <a:r>
                  <a:rPr sz="1400" dirty="0"/>
                  <a:t>, McCarthy, and Whipple (2008) built a multifluid model to study the steady state magnetotail current sheet.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figures/jgra18999-fig-000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975100" y="203200"/>
            <a:ext cx="43053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Ion trajectories in model magnetic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400" dirty="0"/>
                  <a:t>For the symmetric three-fluid system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14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sz="1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sz="1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sz="1400" dirty="0"/>
                  <a:t>,</a:t>
                </a:r>
                <a:endParaRPr lang="en-US" sz="1400" dirty="0"/>
              </a:p>
              <a:p>
                <a:pPr marL="0" lvl="0" indent="0">
                  <a:buNone/>
                </a:pPr>
                <a:endParaRPr lang="en-US" sz="1400" dirty="0"/>
              </a:p>
              <a:p>
                <a:r>
                  <a:rPr lang="en-US" sz="1400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Here, we are interested in the case of a force-free current sheet and start from the simplest case of two ion species.</a:t>
                </a:r>
                <a:endParaRPr lang="en-US" sz="1400" dirty="0">
                  <a:effectLst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figures/jgra18999-fig-0003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06400"/>
            <a:ext cx="51054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Magnetic field, current density, ion density and out-of-plane flow. Solid lines are fluid model results and dot symbols are from the Harris sheet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Plasma-Field Equations for a One-Dimensional Multifluid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1878"/>
                <a:ext cx="8229600" cy="4361621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Consider a </a:t>
                </a:r>
                <a:r>
                  <a:rPr dirty="0" err="1"/>
                  <a:t>collisionless</a:t>
                </a:r>
                <a:r>
                  <a:rPr dirty="0"/>
                  <a:t>, steady state plasma composed of multiple fluid groups, and follow the notation in </a:t>
                </a:r>
                <a:r>
                  <a:rPr dirty="0" err="1"/>
                  <a:t>Steinhauer</a:t>
                </a:r>
                <a:r>
                  <a:rPr dirty="0"/>
                  <a:t>, McCarthy, and Whipple (2008), we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equations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ion species: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mr>
                      </m:m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𝐁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1878"/>
                <a:ext cx="8229600" cy="4361621"/>
              </a:xfrm>
              <a:blipFill>
                <a:blip r:embed="rId2"/>
                <a:stretch>
                  <a:fillRect l="-309" t="-1159" r="-154" b="-18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1514"/>
                <a:ext cx="8229600" cy="39031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is a system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equations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unknown dependent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each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We are interested in solutions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dirty="0"/>
                  <a:t> (force-free current sheet). From Ampere’s law (Equation 2) and (Equation 3), we have: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rom first two </a:t>
                </a:r>
                <a:r>
                  <a:rPr lang="en-US" dirty="0"/>
                  <a:t>momentum </a:t>
                </a:r>
                <a:r>
                  <a:rPr dirty="0"/>
                  <a:t>equations in (Equation 1), </a:t>
                </a:r>
                <a:r>
                  <a:rPr lang="en-US" dirty="0"/>
                  <a:t>we have: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1514"/>
                <a:ext cx="8229600" cy="3903109"/>
              </a:xfrm>
              <a:blipFill>
                <a:blip r:embed="rId2"/>
                <a:stretch>
                  <a:fillRect l="-772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851</Words>
  <Application>Microsoft Macintosh PowerPoint</Application>
  <PresentationFormat>On-screen Show (16:9)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Multifluid model of a one-dimensional steady state force-free current sheet</vt:lpstr>
      <vt:lpstr>Introduction</vt:lpstr>
      <vt:lpstr>Motivation</vt:lpstr>
      <vt:lpstr>PowerPoint Presentation</vt:lpstr>
      <vt:lpstr>Previous Work</vt:lpstr>
      <vt:lpstr>PowerPoint Presentation</vt:lpstr>
      <vt:lpstr>Plasma-Field Equations for a One-Dimensional Multifluid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a one-dimensional steady state force-free current sheet</dc:title>
  <dc:creator/>
  <cp:keywords/>
  <cp:lastModifiedBy>Zijin Zhang</cp:lastModifiedBy>
  <cp:revision>8</cp:revision>
  <dcterms:created xsi:type="dcterms:W3CDTF">2024-06-03T15:36:32Z</dcterms:created>
  <dcterms:modified xsi:type="dcterms:W3CDTF">2024-06-11T15:35:38Z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