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256" autoAdjust="0"/>
    <p:restoredTop sz="94737" autoAdjust="0"/>
  </p:normalViewPr>
  <p:slideViewPr>
    <p:cSldViewPr snapToGrid="0" snapToObjects="1">
      <p:cViewPr varScale="1">
        <p:scale>
          <a:sx n="109" d="100"/>
          <a:sy n="109" d="100"/>
        </p:scale>
        <p:origin x="176" y="9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10/15/25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10/15/25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10/15/25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029/2023JA032354" TargetMode="External"/><Relationship Id="rId2" Type="http://schemas.openxmlformats.org/officeDocument/2006/relationships/hyperlink" Target="https://doi.org/10.1029/2018GL078631" TargetMode="External"/><Relationship Id="rId1" Type="http://schemas.openxmlformats.org/officeDocument/2006/relationships/slideLayout" Target="../slideLayouts/slideLayout2.xml"/><Relationship Id="rId4" Type="http://schemas.openxmlformats.org/officeDocument/2006/relationships/hyperlink" Target="https://doi.org/10.1029/2024GL109227"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Pecularities of precipitating electron spectra : DMPS &amp; ELFIN combined dataset</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spcBef>
                <a:spcPts val="3000"/>
              </a:spcBef>
              <a:buNone/>
            </a:pPr>
            <a:r>
              <a:rPr b="1"/>
              <a:t>Integrated fluxes</a:t>
            </a:r>
          </a:p>
          <a:p>
            <a:pPr marL="0" lvl="0" indent="0">
              <a:buNone/>
            </a:pPr>
            <a:r>
              <a:t>The combined model reproduces coherent spatial patterns that intensify with AE. Rows show AE ranges; columns show number and energy flux from the ExpPow and Kappa components and the total energy flux above 10 keV:</a:t>
            </a:r>
          </a:p>
        </p:txBody>
      </p:sp>
      <p:pic>
        <p:nvPicPr>
          <p:cNvPr id="2" name="Picture 1" descr="./figures/flux_mlt_mlat.png"/>
          <p:cNvPicPr>
            <a:picLocks noGrp="1" noChangeAspect="1"/>
          </p:cNvPicPr>
          <p:nvPr/>
        </p:nvPicPr>
        <p:blipFill>
          <a:blip r:embed="rId2"/>
          <a:stretch>
            <a:fillRect/>
          </a:stretch>
        </p:blipFill>
        <p:spPr bwMode="auto">
          <a:xfrm>
            <a:off x="3568700" y="901700"/>
            <a:ext cx="5105400" cy="2971800"/>
          </a:xfrm>
          <a:prstGeom prst="rect">
            <a:avLst/>
          </a:prstGeom>
          <a:noFill/>
          <a:ln w="9525">
            <a:noFill/>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r>
              <a:t>Across activity levels we find enhanced precipitation in the premidnight–postmidnight sector and concentrated between roughly 65–75° MLAT, with poleward expansion and intensification during higher AE.</a:t>
            </a:r>
          </a:p>
          <a:p>
            <a:pPr marL="0" lvl="0" indent="0">
              <a:spcBef>
                <a:spcPts val="3000"/>
              </a:spcBef>
              <a:buNone/>
            </a:pPr>
            <a:r>
              <a:rPr b="1"/>
              <a:t>Mechanism‑conditioned flux maps</a:t>
            </a:r>
          </a:p>
          <a:p>
            <a:pPr marL="0" lvl="0" indent="0">
              <a:buNone/>
            </a:pPr>
            <a:r>
              <a:t>Conditioning on ELFIN‑only mechanism tags clarifies two regimes—whistler‑mode scattering dominating at lower |MLAT| and FLCS dominating poleward:</a:t>
            </a:r>
          </a:p>
        </p:txBody>
      </p:sp>
      <p:pic>
        <p:nvPicPr>
          <p:cNvPr id="2" name="Picture 1" descr="./figures/flux_mlt_mlat_WHISTLER.png"/>
          <p:cNvPicPr>
            <a:picLocks noGrp="1" noChangeAspect="1"/>
          </p:cNvPicPr>
          <p:nvPr/>
        </p:nvPicPr>
        <p:blipFill>
          <a:blip r:embed="rId2"/>
          <a:stretch>
            <a:fillRect/>
          </a:stretch>
        </p:blipFill>
        <p:spPr bwMode="auto">
          <a:xfrm>
            <a:off x="3568700" y="901700"/>
            <a:ext cx="5105400" cy="2971800"/>
          </a:xfrm>
          <a:prstGeom prst="rect">
            <a:avLst/>
          </a:prstGeom>
          <a:noFill/>
          <a:ln w="9525">
            <a:noFill/>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s/flux_mlt_mlat_FLCS.png"/>
          <p:cNvPicPr>
            <a:picLocks noGrp="1" noChangeAspect="1"/>
          </p:cNvPicPr>
          <p:nvPr/>
        </p:nvPicPr>
        <p:blipFill>
          <a:blip r:embed="rId2"/>
          <a:stretch>
            <a:fillRect/>
          </a:stretch>
        </p:blipFill>
        <p:spPr bwMode="auto">
          <a:xfrm>
            <a:off x="1663700" y="1193800"/>
            <a:ext cx="5816600" cy="3390900"/>
          </a:xfrm>
          <a:prstGeom prst="rect">
            <a:avLst/>
          </a:prstGeom>
          <a:noFill/>
          <a:ln w="9525">
            <a:noFill/>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s/flux_mlt_mlat_OTHER.png"/>
          <p:cNvPicPr>
            <a:picLocks noGrp="1" noChangeAspect="1"/>
          </p:cNvPicPr>
          <p:nvPr/>
        </p:nvPicPr>
        <p:blipFill>
          <a:blip r:embed="rId2"/>
          <a:stretch>
            <a:fillRect/>
          </a:stretch>
        </p:blipFill>
        <p:spPr bwMode="auto">
          <a:xfrm>
            <a:off x="1663700" y="1193800"/>
            <a:ext cx="5816600" cy="3390900"/>
          </a:xfrm>
          <a:prstGeom prst="rect">
            <a:avLst/>
          </a:prstGeom>
          <a:noFill/>
          <a:ln w="9525">
            <a:noFill/>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These partitions highlight complementary sources: whistlers mapping to the inner magnetosphere at lower latitudes and FLCS along more poleward field lines.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Discussion and Outlook</a:t>
            </a:r>
          </a:p>
        </p:txBody>
      </p:sp>
      <p:sp>
        <p:nvSpPr>
          <p:cNvPr id="3" name="Content Placeholder 2"/>
          <p:cNvSpPr>
            <a:spLocks noGrp="1"/>
          </p:cNvSpPr>
          <p:nvPr>
            <p:ph idx="1"/>
          </p:nvPr>
        </p:nvSpPr>
        <p:spPr/>
        <p:txBody>
          <a:bodyPr/>
          <a:lstStyle/>
          <a:p>
            <a:pPr lvl="0"/>
            <a:r>
              <a:t>The two‑component fit captures a soft low‑energy spectrum with an exponential cutoff and a harder high‑energy tail, enabling integrated flux estimates to 100~ keV energies while remaining anchored by DMSP at lower energies.</a:t>
            </a:r>
          </a:p>
          <a:p>
            <a:pPr lvl="0"/>
            <a:r>
              <a:t>AE‑dependent morphology agrees with the expected night‑side substorm precipitation and supports the use of activity‑conditioned parameterizations.</a:t>
            </a:r>
          </a:p>
          <a:p>
            <a:pPr lvl="0"/>
            <a:r>
              <a:t>Mechanism conditioning suggests an empirical way to separate drivers for use in conductance or chemistry modeling.</a:t>
            </a:r>
          </a:p>
          <a:p>
            <a:pPr marL="0" lvl="0" indent="0">
              <a:buNone/>
            </a:pPr>
            <a:r>
              <a:t>Espinoza, C. M., M. Stepanova, P. S. Moya, E. E. Antonova, and J. A. Valdivia. 2018. “Ion and Electron </a:t>
            </a:r>
            <a14:m xmlns:a14="http://schemas.microsoft.com/office/drawing/2010/main">
              <m:oMath xmlns:m="http://schemas.openxmlformats.org/officeDocument/2006/math">
                <m:r>
                  <a:rPr>
                    <a:latin typeface="Cambria Math" panose="02040503050406030204" pitchFamily="18" charset="0"/>
                  </a:rPr>
                  <m:t>𝜅</m:t>
                </m:r>
              </m:oMath>
            </a14:m>
            <a:r>
              <a:t> Distribution Functions Along the Plasma Sheet.” </a:t>
            </a:r>
            <a:r>
              <a:rPr i="1"/>
              <a:t>Geophysical Research Letters</a:t>
            </a:r>
            <a:r>
              <a:t> 45 (13): 6362–70. </a:t>
            </a:r>
            <a:r>
              <a:rPr>
                <a:hlinkClick r:id="rId2"/>
              </a:rPr>
              <a:t>https://doi.org/10.1029/2018GL078631</a:t>
            </a:r>
            <a:r>
              <a:t>.</a:t>
            </a:r>
          </a:p>
          <a:p>
            <a:pPr marL="0" lvl="0" indent="0">
              <a:buNone/>
            </a:pPr>
            <a:r>
              <a:t>Wang, Xin, Lei Cai, Anita Aikio, Heikki Vanhamäki, Ilkka Virtanen, Yongliang Zhang, Bingxian Luo, and Siqing Liu. 2024. “Ionospheric Conductances Due To Electron and Ion Precipitations: A Comparison Between EISCAT and DMSP Estimates.” </a:t>
            </a:r>
            <a:r>
              <a:rPr i="1"/>
              <a:t>Journal of Geophysical Research: Space Physics</a:t>
            </a:r>
            <a:r>
              <a:t> 129 (2): e2023JA032354. </a:t>
            </a:r>
            <a:r>
              <a:rPr>
                <a:hlinkClick r:id="rId3"/>
              </a:rPr>
              <a:t>https://doi.org/10.1029/2023JA032354</a:t>
            </a:r>
            <a:r>
              <a:t>.</a:t>
            </a:r>
          </a:p>
          <a:p>
            <a:pPr marL="0" lvl="0" indent="0">
              <a:buNone/>
            </a:pPr>
            <a:r>
              <a:t>Zou, Ying, Xiao-Jia Zhang, Anton V. Artemyev, Yangyang Shen, and Vassilis Angelopoulos. 2024. “The Key Role of Magnetic Curvature Scattering in Energetic Electron Precipitation During Substorms.” </a:t>
            </a:r>
            <a:r>
              <a:rPr i="1"/>
              <a:t>Geophysical Research Letters</a:t>
            </a:r>
            <a:r>
              <a:t> 51 (14): e2024GL109227. </a:t>
            </a:r>
            <a:r>
              <a:rPr>
                <a:hlinkClick r:id="rId4"/>
              </a:rPr>
              <a:t>https://doi.org/10.1029/2024GL109227</a:t>
            </a:r>
            <a: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Introduction</a:t>
            </a:r>
          </a:p>
        </p:txBody>
      </p:sp>
      <p:sp>
        <p:nvSpPr>
          <p:cNvPr id="3" name="Content Placeholder 2"/>
          <p:cNvSpPr>
            <a:spLocks noGrp="1"/>
          </p:cNvSpPr>
          <p:nvPr>
            <p:ph idx="1"/>
          </p:nvPr>
        </p:nvSpPr>
        <p:spPr/>
        <p:txBody>
          <a:bodyPr/>
          <a:lstStyle/>
          <a:p>
            <a:pPr marL="0" lvl="0" indent="0">
              <a:buNone/>
            </a:pPr>
            <a:r>
              <a:t>Energetic electron precipitation (EEP) couples the magnetosphere and ionosphere by creating ionization and controlling high‑latitude conductances. Empirical conductance models often rely on DMSP particle spectra as input Wang et al. (2024). Substorm‑time injections and scattering in the plasma sheet drive strong, structured precipitation that imprints on magnetic latitude (MLAT) and magnetic local time (MLT) patterns Zou et al. (2024).</a:t>
            </a:r>
          </a:p>
          <a:p>
            <a:pPr marL="0" lvl="0" indent="0">
              <a:buNone/>
            </a:pPr>
            <a:r>
              <a:t>This work combines ELFIN precipitating electron measurements with DMSP spectra at close conjunction to extend the DMSP‑based precipitation picture toward higher energies. The goal is an empirical description of spectral parameters and integrated fluxes across MLT/MLAT and geomagnetic activity, with attention to distinct scattering mechanisms.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Data and Methods</a:t>
            </a:r>
          </a:p>
        </p:txBody>
      </p:sp>
      <p:sp>
        <p:nvSpPr>
          <p:cNvPr id="4" name="Text Placeholder 3"/>
          <p:cNvSpPr>
            <a:spLocks noGrp="1"/>
          </p:cNvSpPr>
          <p:nvPr>
            <p:ph type="body" sz="half" idx="2"/>
          </p:nvPr>
        </p:nvSpPr>
        <p:spPr/>
        <p:txBody>
          <a:bodyPr/>
          <a:lstStyle/>
          <a:p>
            <a:pPr lvl="0"/>
            <a:r>
              <a:t>Missions: ELFIN precipitating fluxes and DMSP electron spectra during 2020–2022.</a:t>
            </a:r>
          </a:p>
          <a:p>
            <a:pPr lvl="0"/>
            <a:r>
              <a:t>Activity: We tag each conjunction by the maximum AE value during the ELFIN window and analyze three AE ranges: [0,100], [100,300], and [300,1498] nT.</a:t>
            </a:r>
          </a:p>
        </p:txBody>
      </p:sp>
      <p:pic>
        <p:nvPicPr>
          <p:cNvPr id="3" name="Picture 1" descr="./figures/quicklook.png"/>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spcBef>
                <a:spcPts val="3000"/>
              </a:spcBef>
              <a:buNone/>
            </a:pPr>
            <a:r>
              <a:rPr b="1"/>
              <a:t>Conjunction selection</a:t>
            </a:r>
          </a:p>
          <a:p>
            <a:pPr marL="0" lvl="0" indent="0">
              <a:buNone/>
            </a:pPr>
            <a:r>
              <a:t>We first identify continuous ELFIN intervals and, for each, search DMSP satellites </a:t>
            </a:r>
            <a:r>
              <a:rPr>
                <a:latin typeface="Courier"/>
              </a:rPr>
              <a:t>16:18</a:t>
            </a:r>
            <a:r>
              <a:t> for spatial match. Matching proceeds in MLAT bins of 0.5°; within overlaps we require the mean MLT difference to be &lt; 1 hour. DMSP positions are obtained from SSC and upsampled to 1 s before MLAT binning.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Flux preparation</a:t>
            </a:r>
          </a:p>
        </p:txBody>
      </p:sp>
      <p:sp>
        <p:nvSpPr>
          <p:cNvPr id="3" name="Content Placeholder 2"/>
          <p:cNvSpPr>
            <a:spLocks noGrp="1"/>
          </p:cNvSpPr>
          <p:nvPr>
            <p:ph idx="1"/>
          </p:nvPr>
        </p:nvSpPr>
        <p:spPr/>
        <p:txBody>
          <a:bodyPr/>
          <a:lstStyle/>
          <a:p>
            <a:pPr lvl="0"/>
            <a:r>
              <a:t>ELFIN: For each MLAT bin we average precipitating flux over the bin time and sanitize channels by dropping a problematic lowest‑energy point and any trailing NaNs.</a:t>
            </a:r>
          </a:p>
          <a:p>
            <a:pPr lvl="0"/>
            <a:r>
              <a:t>DMSP: We average spectra over the matched MLAT‑bin time and drop the highest‑energy channel which is occasionally spurious.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Spectral modeling</a:t>
            </a:r>
          </a:p>
        </p:txBody>
      </p:sp>
      <p:sp>
        <p:nvSpPr>
          <p:cNvPr id="4" name="Text Placeholder 3"/>
          <p:cNvSpPr>
            <a:spLocks noGrp="1"/>
          </p:cNvSpPr>
          <p:nvPr>
            <p:ph type="body" sz="half" idx="2"/>
          </p:nvPr>
        </p:nvSpPr>
        <p:spPr/>
        <p:txBody>
          <a:bodyPr/>
          <a:lstStyle/>
          <a:p>
            <a:pPr marL="0" lvl="0" indent="0">
              <a:buNone/>
            </a:pPr>
            <a:r>
              <a:t>At each valid MLAT bin we jointly fit a two‑component spectrum to DMSP+ELFIN data. A low‑energy exponential cutoff power law (ExpPow) and a high‑energy kappa tail share a transition energy </a:t>
            </a:r>
            <a:r>
              <a:rPr>
                <a:latin typeface="Courier"/>
              </a:rPr>
              <a:t>Emin</a:t>
            </a:r>
            <a:r>
              <a:t>:</a:t>
            </a:r>
          </a:p>
          <a:p>
            <a:pPr marL="0" lvl="0" indent="0">
              <a:buNone/>
            </a:pPr>
            <a:r>
              <a:t>ExpPow</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𝑓</m:t>
                  </m:r>
                  <m:d>
                    <m:dPr>
                      <m:ctrlPr>
                        <a:rPr i="1">
                          <a:latin typeface="Cambria Math" panose="02040503050406030204" pitchFamily="18" charset="0"/>
                        </a:rPr>
                      </m:ctrlPr>
                    </m:dPr>
                    <m:e>
                      <m:r>
                        <a:rPr>
                          <a:latin typeface="Cambria Math" panose="02040503050406030204" pitchFamily="18" charset="0"/>
                        </a:rPr>
                        <m:t>𝐸</m:t>
                      </m:r>
                    </m:e>
                  </m:d>
                  <m:r>
                    <a:rPr>
                      <a:latin typeface="Cambria Math" panose="02040503050406030204" pitchFamily="18" charset="0"/>
                    </a:rPr>
                    <m:t>=</m:t>
                  </m:r>
                  <m:r>
                    <a:rPr>
                      <a:latin typeface="Cambria Math" panose="02040503050406030204" pitchFamily="18" charset="0"/>
                    </a:rPr>
                    <m:t>𝐴</m:t>
                  </m:r>
                  <m:r>
                    <a:rPr>
                      <a:latin typeface="Cambria Math" panose="02040503050406030204" pitchFamily="18" charset="0"/>
                    </a:rPr>
                    <m:t> </m:t>
                  </m:r>
                  <m:sSup>
                    <m:sSupPr>
                      <m:ctrlPr>
                        <a:rPr i="1">
                          <a:latin typeface="Cambria Math" panose="02040503050406030204" pitchFamily="18" charset="0"/>
                        </a:rPr>
                      </m:ctrlPr>
                    </m:sSupPr>
                    <m:e>
                      <m:r>
                        <a:rPr>
                          <a:latin typeface="Cambria Math" panose="02040503050406030204" pitchFamily="18" charset="0"/>
                        </a:rPr>
                        <m:t>𝐸</m:t>
                      </m:r>
                    </m:e>
                    <m:sup>
                      <m:r>
                        <a:rPr>
                          <a:latin typeface="Cambria Math" panose="02040503050406030204" pitchFamily="18" charset="0"/>
                        </a:rPr>
                        <m:t>−</m:t>
                      </m:r>
                      <m:r>
                        <a:rPr>
                          <a:latin typeface="Cambria Math" panose="02040503050406030204" pitchFamily="18" charset="0"/>
                        </a:rPr>
                        <m:t>𝛾</m:t>
                      </m:r>
                    </m:sup>
                  </m:sSup>
                  <m:r>
                    <a:rPr>
                      <a:latin typeface="Cambria Math" panose="02040503050406030204" pitchFamily="18" charset="0"/>
                    </a:rPr>
                    <m:t> </m:t>
                  </m:r>
                  <m:r>
                    <m:rPr>
                      <m:sty m:val="p"/>
                    </m:rPr>
                    <a:rPr>
                      <a:latin typeface="Cambria Math" panose="02040503050406030204" pitchFamily="18" charset="0"/>
                    </a:rPr>
                    <m:t>exp</m:t>
                  </m:r>
                  <m:d>
                    <m:dPr>
                      <m:ctrlPr>
                        <a:rPr i="1">
                          <a:latin typeface="Cambria Math" panose="02040503050406030204" pitchFamily="18" charset="0"/>
                        </a:rPr>
                      </m:ctrlPr>
                    </m:dPr>
                    <m:e>
                      <m:r>
                        <a:rPr>
                          <a:latin typeface="Cambria Math" panose="02040503050406030204" pitchFamily="18" charset="0"/>
                        </a:rPr>
                        <m:t>−</m:t>
                      </m:r>
                      <m:r>
                        <a:rPr>
                          <a:latin typeface="Cambria Math" panose="02040503050406030204" pitchFamily="18" charset="0"/>
                        </a:rPr>
                        <m:t>𝐸</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𝐸</m:t>
                          </m:r>
                        </m:e>
                        <m:sub>
                          <m:r>
                            <a:rPr>
                              <a:latin typeface="Cambria Math" panose="02040503050406030204" pitchFamily="18" charset="0"/>
                            </a:rPr>
                            <m:t>𝑐</m:t>
                          </m:r>
                        </m:sub>
                      </m:sSub>
                    </m:e>
                  </m:d>
                </m:oMath>
              </m:oMathPara>
            </a14:m>
            <a:endParaRPr/>
          </a:p>
          <a:p>
            <a:pPr marL="0" lvl="0" indent="0">
              <a:buNone/>
            </a:pPr>
            <a:r>
              <a:t>Kappa Espinoza et al. (2018)</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𝑓</m:t>
                  </m:r>
                  <m:d>
                    <m:dPr>
                      <m:ctrlPr>
                        <a:rPr i="1">
                          <a:latin typeface="Cambria Math" panose="02040503050406030204" pitchFamily="18" charset="0"/>
                        </a:rPr>
                      </m:ctrlPr>
                    </m:dPr>
                    <m:e>
                      <m:r>
                        <a:rPr>
                          <a:latin typeface="Cambria Math" panose="02040503050406030204" pitchFamily="18" charset="0"/>
                        </a:rPr>
                        <m:t>𝐸</m:t>
                      </m:r>
                    </m:e>
                  </m:d>
                  <m:r>
                    <a:rPr>
                      <a:latin typeface="Cambria Math" panose="02040503050406030204" pitchFamily="18" charset="0"/>
                    </a:rPr>
                    <m:t>=</m:t>
                  </m:r>
                  <m:r>
                    <a:rPr>
                      <a:latin typeface="Cambria Math" panose="02040503050406030204" pitchFamily="18" charset="0"/>
                    </a:rPr>
                    <m:t>𝐴</m:t>
                  </m:r>
                  <m:r>
                    <a:rPr>
                      <a:latin typeface="Cambria Math" panose="02040503050406030204" pitchFamily="18" charset="0"/>
                    </a:rPr>
                    <m:t> </m:t>
                  </m:r>
                  <m:r>
                    <a:rPr>
                      <a:latin typeface="Cambria Math" panose="02040503050406030204" pitchFamily="18" charset="0"/>
                    </a:rPr>
                    <m:t>𝐸</m:t>
                  </m:r>
                  <m:r>
                    <a:rPr>
                      <a:latin typeface="Cambria Math" panose="02040503050406030204" pitchFamily="18" charset="0"/>
                    </a:rPr>
                    <m:t> (1+</m:t>
                  </m:r>
                  <m:r>
                    <a:rPr>
                      <a:latin typeface="Cambria Math" panose="02040503050406030204" pitchFamily="18" charset="0"/>
                    </a:rPr>
                    <m:t>𝐸</m:t>
                  </m:r>
                  <m:r>
                    <a:rPr>
                      <a:latin typeface="Cambria Math" panose="02040503050406030204" pitchFamily="18" charset="0"/>
                    </a:rPr>
                    <m:t>/</m:t>
                  </m:r>
                  <m:d>
                    <m:dPr>
                      <m:ctrlPr>
                        <a:rPr i="1">
                          <a:latin typeface="Cambria Math" panose="02040503050406030204" pitchFamily="18" charset="0"/>
                        </a:rPr>
                      </m:ctrlPr>
                    </m:dPr>
                    <m:e>
                      <m:r>
                        <a:rPr>
                          <a:latin typeface="Cambria Math" panose="02040503050406030204" pitchFamily="18" charset="0"/>
                        </a:rPr>
                        <m:t>𝜅</m:t>
                      </m:r>
                      <m:sSub>
                        <m:sSubPr>
                          <m:ctrlPr>
                            <a:rPr i="1">
                              <a:latin typeface="Cambria Math" panose="02040503050406030204" pitchFamily="18" charset="0"/>
                            </a:rPr>
                          </m:ctrlPr>
                        </m:sSubPr>
                        <m:e>
                          <m:r>
                            <a:rPr>
                              <a:latin typeface="Cambria Math" panose="02040503050406030204" pitchFamily="18" charset="0"/>
                            </a:rPr>
                            <m:t>𝐸</m:t>
                          </m:r>
                        </m:e>
                        <m:sub>
                          <m:r>
                            <a:rPr>
                              <a:latin typeface="Cambria Math" panose="02040503050406030204" pitchFamily="18" charset="0"/>
                            </a:rPr>
                            <m:t>𝑐</m:t>
                          </m:r>
                        </m:sub>
                      </m:sSub>
                    </m:e>
                  </m:d>
                  <m:sSup>
                    <m:sSupPr>
                      <m:ctrlPr>
                        <a:rPr i="1">
                          <a:latin typeface="Cambria Math" panose="02040503050406030204" pitchFamily="18" charset="0"/>
                        </a:rPr>
                      </m:ctrlPr>
                    </m:sSupPr>
                    <m:e>
                      <m:r>
                        <a:rPr>
                          <a:latin typeface="Cambria Math" panose="02040503050406030204" pitchFamily="18" charset="0"/>
                        </a:rPr>
                        <m:t>)</m:t>
                      </m:r>
                    </m:e>
                    <m:sup>
                      <m:r>
                        <a:rPr>
                          <a:latin typeface="Cambria Math" panose="02040503050406030204" pitchFamily="18" charset="0"/>
                        </a:rPr>
                        <m:t>−</m:t>
                      </m:r>
                      <m:d>
                        <m:dPr>
                          <m:ctrlPr>
                            <a:rPr i="1">
                              <a:latin typeface="Cambria Math" panose="02040503050406030204" pitchFamily="18" charset="0"/>
                            </a:rPr>
                          </m:ctrlPr>
                        </m:dPr>
                        <m:e>
                          <m:r>
                            <a:rPr>
                              <a:latin typeface="Cambria Math" panose="02040503050406030204" pitchFamily="18" charset="0"/>
                            </a:rPr>
                            <m:t>𝜅</m:t>
                          </m:r>
                          <m:r>
                            <a:rPr>
                              <a:latin typeface="Cambria Math" panose="02040503050406030204" pitchFamily="18" charset="0"/>
                            </a:rPr>
                            <m:t>+1</m:t>
                          </m:r>
                        </m:e>
                      </m:d>
                    </m:sup>
                  </m:sSup>
                </m:oMath>
              </m:oMathPara>
            </a14:m>
            <a:endParaRPr/>
          </a:p>
        </p:txBody>
      </p:sp>
      <p:pic>
        <p:nvPicPr>
          <p:cNvPr id="3" name="Picture 1" descr="./figures/flux_with_fit.png"/>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lvl="0" indent="0">
              <a:buNone/>
            </a:pPr>
            <a:r>
              <a:t>We compute integrated number flux and energy flux from each component and from the combined model (e.g., energy flux for E&gt;10 keV). For population statistics we retain fits that satisfy broad physical/quality filters (e.g., reasonable parameter bounds) as used in the analysis notebooks.</a:t>
            </a:r>
          </a:p>
          <a:p>
            <a:pPr marL="0" lvl="0" indent="0">
              <a:spcBef>
                <a:spcPts val="3000"/>
              </a:spcBef>
              <a:buNone/>
            </a:pPr>
            <a:r>
              <a:rPr b="1"/>
              <a:t>Mechanism classification</a:t>
            </a:r>
          </a:p>
          <a:p>
            <a:pPr marL="0" lvl="0" indent="0">
              <a:buNone/>
            </a:pPr>
            <a:r>
              <a:t>Using ELFIN spin‑resolved fluxes we form the ratio R = |j_para − j_anti|/j_perp to diagnose scattering. We classify each ELFIN MLAT bin as dominated by whistler‑mode waves or by field‑line curvature scattering (FLCS) using simple, threshold‑based rules implemented (night‑side and higher‑latitude preference for FLCS; low‑latitude, softer‑with‑energy behavior for whistlers).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Results</a:t>
            </a:r>
          </a:p>
        </p:txBody>
      </p:sp>
      <p:sp>
        <p:nvSpPr>
          <p:cNvPr id="4" name="Text Placeholder 3"/>
          <p:cNvSpPr>
            <a:spLocks noGrp="1"/>
          </p:cNvSpPr>
          <p:nvPr>
            <p:ph type="body" sz="half" idx="2"/>
          </p:nvPr>
        </p:nvSpPr>
        <p:spPr/>
        <p:txBody>
          <a:bodyPr/>
          <a:lstStyle/>
          <a:p>
            <a:pPr marL="0" lvl="0" indent="0">
              <a:spcBef>
                <a:spcPts val="3000"/>
              </a:spcBef>
              <a:buNone/>
            </a:pPr>
            <a:r>
              <a:rPr b="1"/>
              <a:t>Sampling and parameters</a:t>
            </a:r>
          </a:p>
          <a:p>
            <a:pPr marL="0" lvl="0" indent="0">
              <a:buNone/>
            </a:pPr>
            <a:r>
              <a:t>Conjunction sampling by MLT/MLAT and AE:</a:t>
            </a:r>
          </a:p>
        </p:txBody>
      </p:sp>
      <p:pic>
        <p:nvPicPr>
          <p:cNvPr id="3" name="Picture 1" descr="./figures/n_mlt_mlat.png"/>
          <p:cNvPicPr>
            <a:picLocks noGrp="1" noChangeAspect="1"/>
          </p:cNvPicPr>
          <p:nvPr/>
        </p:nvPicPr>
        <p:blipFill>
          <a:blip r:embed="rId2"/>
          <a:stretch>
            <a:fillRect/>
          </a:stretch>
        </p:blipFill>
        <p:spPr bwMode="auto">
          <a:xfrm>
            <a:off x="3568700" y="1625600"/>
            <a:ext cx="5105400" cy="15367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lstStyle/>
          <a:p>
            <a:pPr marL="0" lvl="0" indent="0">
              <a:buNone/>
            </a:pPr>
            <a:r>
              <a:t>Mean fitted parameters across MLT/MLAT and AE bins:</a:t>
            </a:r>
          </a:p>
        </p:txBody>
      </p:sp>
      <p:pic>
        <p:nvPicPr>
          <p:cNvPr id="2" name="Picture 1" descr="./figures/params_mlt_mlat_mean.png"/>
          <p:cNvPicPr>
            <a:picLocks noGrp="1" noChangeAspect="1"/>
          </p:cNvPicPr>
          <p:nvPr/>
        </p:nvPicPr>
        <p:blipFill>
          <a:blip r:embed="rId2"/>
          <a:stretch>
            <a:fillRect/>
          </a:stretch>
        </p:blipFill>
        <p:spPr bwMode="auto">
          <a:xfrm>
            <a:off x="3568700" y="1206500"/>
            <a:ext cx="5105400" cy="2387600"/>
          </a:xfrm>
          <a:prstGeom prst="rect">
            <a:avLst/>
          </a:prstGeom>
          <a:noFill/>
          <a:ln w="9525">
            <a:noFill/>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935</Words>
  <Application>Microsoft Macintosh PowerPoint</Application>
  <PresentationFormat>On-screen Show (16:9)</PresentationFormat>
  <Paragraphs>39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 Math</vt:lpstr>
      <vt:lpstr>Courier</vt:lpstr>
      <vt:lpstr>Office Theme</vt:lpstr>
      <vt:lpstr>Pecularities of precipitating electron spectra : DMPS &amp; ELFIN combined dataset</vt:lpstr>
      <vt:lpstr>Introduction</vt:lpstr>
      <vt:lpstr>Data and Methods</vt:lpstr>
      <vt:lpstr>PowerPoint Presentation</vt:lpstr>
      <vt:lpstr>Flux preparation</vt:lpstr>
      <vt:lpstr>Spectral modeling</vt:lpstr>
      <vt:lpstr>PowerPoint Presentation</vt:lpstr>
      <vt:lpstr>Results</vt:lpstr>
      <vt:lpstr>PowerPoint Presentation</vt:lpstr>
      <vt:lpstr>PowerPoint Presentation</vt:lpstr>
      <vt:lpstr>PowerPoint Presentation</vt:lpstr>
      <vt:lpstr>PowerPoint Presentation</vt:lpstr>
      <vt:lpstr>PowerPoint Presentation</vt:lpstr>
      <vt:lpstr>PowerPoint Presentation</vt:lpstr>
      <vt:lpstr>Discussion and Outlook</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Pecularities of precipitating electron spectra : DMPS &amp; ELFIN combined dataset</dc:title>
  <dc:creator/>
  <cp:keywords/>
  <cp:lastModifiedBy>Zijin Zhang</cp:lastModifiedBy>
  <cp:revision>1</cp:revision>
  <dcterms:created xsi:type="dcterms:W3CDTF">2025-10-15T16:34:55Z</dcterms:created>
  <dcterms:modified xsi:type="dcterms:W3CDTF">2025-10-15T16:35:20Z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toc-title">
    <vt:lpwstr>Table of contents</vt:lpwstr>
  </property>
</Properties>
</file>