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1" autoAdjust="0"/>
    <p:restoredTop sz="94770" autoAdjust="0"/>
  </p:normalViewPr>
  <p:slideViewPr>
    <p:cSldViewPr snapToGrid="0" snapToObjects="1">
      <p:cViewPr>
        <p:scale>
          <a:sx n="113" d="100"/>
          <a:sy n="113" d="100"/>
        </p:scale>
        <p:origin x="5496" y="29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10/15/25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029/2023JA032354" TargetMode="External"/><Relationship Id="rId2" Type="http://schemas.openxmlformats.org/officeDocument/2006/relationships/hyperlink" Target="https://doi.org/10.1029/2018GL078631" TargetMode="Externa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i.org/10.1029/2024GL10922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Pecularities of precipitating electron spectra : DMPS &amp; ELFIN combined dataset</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t>Across activity levels we find enhanced precipitation in the premidnight–postmidnight sector and concentrated between roughly 65–75° MLAT, with poleward expansion and intensification during higher AE.</a:t>
            </a:r>
          </a:p>
          <a:p>
            <a:pPr marL="0" lvl="0" indent="0">
              <a:spcBef>
                <a:spcPts val="3000"/>
              </a:spcBef>
              <a:buNone/>
            </a:pPr>
            <a:r>
              <a:rPr b="1"/>
              <a:t>Mechanism‑conditioned flux maps</a:t>
            </a:r>
          </a:p>
          <a:p>
            <a:pPr marL="0" lvl="0" indent="0">
              <a:buNone/>
            </a:pPr>
            <a:r>
              <a:t>Conditioning on ELFIN‑only mechanism tags clarifies two regimes—whistler‑mode scattering dominating at lower |MLAT| and FLCS dominating poleward:</a:t>
            </a:r>
          </a:p>
        </p:txBody>
      </p:sp>
      <p:pic>
        <p:nvPicPr>
          <p:cNvPr id="2" name="Picture 1" descr="./figures/flux_mlt_mlat_WHISTLER.png"/>
          <p:cNvPicPr>
            <a:picLocks noGrp="1" noChangeAspect="1"/>
          </p:cNvPicPr>
          <p:nvPr/>
        </p:nvPicPr>
        <p:blipFill>
          <a:blip r:embed="rId2"/>
          <a:stretch>
            <a:fillRect/>
          </a:stretch>
        </p:blipFill>
        <p:spPr bwMode="auto">
          <a:xfrm>
            <a:off x="3568700" y="901700"/>
            <a:ext cx="5105400" cy="29718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s/flux_mlt_mlat_FLCS.png"/>
          <p:cNvPicPr>
            <a:picLocks noGrp="1" noChangeAspect="1"/>
          </p:cNvPicPr>
          <p:nvPr/>
        </p:nvPicPr>
        <p:blipFill>
          <a:blip r:embed="rId2"/>
          <a:stretch>
            <a:fillRect/>
          </a:stretch>
        </p:blipFill>
        <p:spPr bwMode="auto">
          <a:xfrm>
            <a:off x="1663700" y="1193800"/>
            <a:ext cx="5816600" cy="33909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s/flux_mlt_mlat_OTHER.png"/>
          <p:cNvPicPr>
            <a:picLocks noGrp="1" noChangeAspect="1"/>
          </p:cNvPicPr>
          <p:nvPr/>
        </p:nvPicPr>
        <p:blipFill>
          <a:blip r:embed="rId2"/>
          <a:stretch>
            <a:fillRect/>
          </a:stretch>
        </p:blipFill>
        <p:spPr bwMode="auto">
          <a:xfrm>
            <a:off x="1663700" y="1193800"/>
            <a:ext cx="5816600" cy="33909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These partitions highlight complementary sources: whistlers mapping to the inner magnetosphere at lower latitudes and FLCS along more poleward field lines.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Discussion and Outlook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55000" lnSpcReduction="20000"/>
              </a:bodyPr>
              <a:lstStyle/>
              <a:p>
                <a:pPr lvl="0"/>
                <a:r>
                  <a:t>The two‑component fit captures a soft low‑energy spectrum with an exponential cutoff and a harder high‑energy tail, enabling integrated flux estimates to 100~ keV energies while remaining anchored by DMSP at lower energies.</a:t>
                </a:r>
              </a:p>
              <a:p>
                <a:pPr lvl="0"/>
                <a:r>
                  <a:t>AE‑dependent morphology agrees with the expected night‑side substorm precipitation and supports the use of activity‑conditioned parameterizations.</a:t>
                </a:r>
              </a:p>
              <a:p>
                <a:pPr lvl="0"/>
                <a:r>
                  <a:t>Mechanism conditioning suggests an empirical way to separate drivers for use in conductance or chemistry modeling.</a:t>
                </a:r>
              </a:p>
              <a:p>
                <a:pPr marL="0" lvl="0" indent="0">
                  <a:buNone/>
                </a:pPr>
                <a:r>
                  <a:t>Espinoza, C. M., M. Stepanova, P. S. Moya, E. E. Antonova, and J. A. Valdivia. 2018. “Ion and Electron </a:t>
                </a:r>
                <a14:m>
                  <m:oMath xmlns:m="http://schemas.openxmlformats.org/officeDocument/2006/math">
                    <m:r>
                      <a:rPr>
                        <a:latin typeface="Cambria Math" panose="02040503050406030204" pitchFamily="18" charset="0"/>
                      </a:rPr>
                      <m:t>𝜅</m:t>
                    </m:r>
                  </m:oMath>
                </a14:m>
                <a:r>
                  <a:t> Distribution Functions Along the Plasma Sheet.” </a:t>
                </a:r>
                <a:r>
                  <a:rPr i="1"/>
                  <a:t>Geophysical Research Letters</a:t>
                </a:r>
                <a:r>
                  <a:t> 45 (13): 6362–70. </a:t>
                </a:r>
                <a:r>
                  <a:rPr>
                    <a:hlinkClick r:id="rId2"/>
                  </a:rPr>
                  <a:t>https://doi.org/10.1029/2018GL078631</a:t>
                </a:r>
                <a:r>
                  <a:t>.</a:t>
                </a:r>
              </a:p>
              <a:p>
                <a:pPr marL="0" lvl="0" indent="0">
                  <a:buNone/>
                </a:pPr>
                <a:r>
                  <a:t>Wang, Xin, Lei Cai, Anita Aikio, Heikki Vanhamäki, Ilkka Virtanen, Yongliang Zhang, Bingxian Luo, and Siqing Liu. 2024. “Ionospheric Conductances Due To Electron and Ion Precipitations: A Comparison Between EISCAT and DMSP Estimates.” </a:t>
                </a:r>
                <a:r>
                  <a:rPr i="1"/>
                  <a:t>Journal of Geophysical Research: Space Physics</a:t>
                </a:r>
                <a:r>
                  <a:t> 129 (2): e2023JA032354. </a:t>
                </a:r>
                <a:r>
                  <a:rPr>
                    <a:hlinkClick r:id="rId3"/>
                  </a:rPr>
                  <a:t>https://doi.org/10.1029/2023JA032354</a:t>
                </a:r>
                <a:r>
                  <a:t>.</a:t>
                </a:r>
              </a:p>
              <a:p>
                <a:pPr marL="0" lvl="0" indent="0">
                  <a:buNone/>
                </a:pPr>
                <a:r>
                  <a:t>Zou, Ying, Xiao-Jia Zhang, Anton V. Artemyev, Yangyang Shen, and Vassilis Angelopoulos. 2024. “The Key Role of Magnetic Curvature Scattering in Energetic Electron Precipitation During Substorms.” </a:t>
                </a:r>
                <a:r>
                  <a:rPr i="1"/>
                  <a:t>Geophysical Research Letters</a:t>
                </a:r>
                <a:r>
                  <a:t> 51 (14): e2024GL109227. </a:t>
                </a:r>
                <a:r>
                  <a:rPr>
                    <a:hlinkClick r:id="rId4"/>
                  </a:rPr>
                  <a:t>https://doi.org/10.1029/2024GL109227</a:t>
                </a:r>
                <a: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54" t="-149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a:xfrm>
            <a:off x="457200" y="1063229"/>
            <a:ext cx="8229600" cy="3394472"/>
          </a:xfrm>
        </p:spPr>
        <p:txBody>
          <a:bodyPr>
            <a:normAutofit fontScale="85000" lnSpcReduction="10000"/>
          </a:bodyPr>
          <a:lstStyle/>
          <a:p>
            <a:pPr marL="0" lvl="0" indent="0">
              <a:buNone/>
            </a:pPr>
            <a:r>
              <a:rPr dirty="0"/>
              <a:t>Energetic electron precipitation (EEP) couples the magnetosphere and ionosphere by creating ionization and controlling high‑latitude </a:t>
            </a:r>
            <a:r>
              <a:rPr dirty="0" err="1"/>
              <a:t>conductances</a:t>
            </a:r>
            <a:r>
              <a:rPr dirty="0"/>
              <a:t>. </a:t>
            </a:r>
            <a:endParaRPr lang="en-US" dirty="0"/>
          </a:p>
          <a:p>
            <a:pPr marL="0" lvl="0" indent="0">
              <a:buNone/>
            </a:pPr>
            <a:r>
              <a:rPr dirty="0"/>
              <a:t>Empirical conductance models often rely on DMSP particle spectra as input</a:t>
            </a:r>
            <a:r>
              <a:rPr lang="en-US" dirty="0"/>
              <a:t>. </a:t>
            </a:r>
            <a:r>
              <a:rPr dirty="0"/>
              <a:t>Substorm‑time injections and scattering in the plasma sheet drive strong, structured precipitation that imprints on magnetic latitude (MLAT) and magnetic local time (MLT) patterns.</a:t>
            </a:r>
          </a:p>
          <a:p>
            <a:pPr marL="0" lvl="0" indent="0">
              <a:buNone/>
            </a:pPr>
            <a:r>
              <a:rPr dirty="0"/>
              <a:t>This work combines ELFIN precipitating electron measurements with DMSP spectra at close conjunction to extend the DMSP‑based precipitation picture toward higher energies. The goal is an empirical description of spectral parameters and integrated fluxes across MLT/MLAT and geomagnetic activity, with attention to distinct scattering mechanisms.</a:t>
            </a:r>
          </a:p>
        </p:txBody>
      </p:sp>
      <p:sp>
        <p:nvSpPr>
          <p:cNvPr id="4" name="TextBox 3">
            <a:extLst>
              <a:ext uri="{FF2B5EF4-FFF2-40B4-BE49-F238E27FC236}">
                <a16:creationId xmlns:a16="http://schemas.microsoft.com/office/drawing/2014/main" id="{0DB9FE43-0643-D6F4-1835-DFF97EBC81B5}"/>
              </a:ext>
            </a:extLst>
          </p:cNvPr>
          <p:cNvSpPr txBox="1"/>
          <p:nvPr/>
        </p:nvSpPr>
        <p:spPr>
          <a:xfrm>
            <a:off x="1941688" y="4457701"/>
            <a:ext cx="6218754" cy="369332"/>
          </a:xfrm>
          <a:prstGeom prst="rect">
            <a:avLst/>
          </a:prstGeom>
          <a:noFill/>
        </p:spPr>
        <p:txBody>
          <a:bodyPr wrap="none" rtlCol="0">
            <a:spAutoFit/>
          </a:bodyPr>
          <a:lstStyle/>
          <a:p>
            <a:r>
              <a:rPr lang="en-US" b="1" dirty="0">
                <a:solidFill>
                  <a:srgbClr val="FF0000"/>
                </a:solidFill>
              </a:rPr>
              <a:t>Flux(Energy; MLAT, MLT, AE) / Prob(Flux; Energy, MLAT, MLT,AE)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rPr dirty="0"/>
              <a:t>Data and Methods</a:t>
            </a:r>
          </a:p>
        </p:txBody>
      </p:sp>
      <p:sp>
        <p:nvSpPr>
          <p:cNvPr id="4" name="Text Placeholder 3"/>
          <p:cNvSpPr>
            <a:spLocks noGrp="1"/>
          </p:cNvSpPr>
          <p:nvPr>
            <p:ph type="body" sz="half" idx="2"/>
          </p:nvPr>
        </p:nvSpPr>
        <p:spPr/>
        <p:txBody>
          <a:bodyPr>
            <a:normAutofit/>
          </a:bodyPr>
          <a:lstStyle/>
          <a:p>
            <a:pPr lvl="0"/>
            <a:r>
              <a:rPr sz="1400" dirty="0"/>
              <a:t>Missions: ELFIN precipitating fluxes and DMSP electron spectra during 2020–2022.</a:t>
            </a:r>
          </a:p>
          <a:p>
            <a:pPr lvl="0"/>
            <a:r>
              <a:rPr sz="1400" dirty="0"/>
              <a:t>Activity: We tag each conjunction by the maximum AE value during the ELFIN window and analyze three AE ranges: [0,100], [100,300], and [300,1498] </a:t>
            </a:r>
            <a:r>
              <a:rPr sz="1400" dirty="0" err="1"/>
              <a:t>nT.</a:t>
            </a:r>
            <a:endParaRPr lang="en-US" sz="1400" dirty="0"/>
          </a:p>
          <a:p>
            <a:pPr lvl="0"/>
            <a:endParaRPr lang="en-US" sz="1400" dirty="0"/>
          </a:p>
        </p:txBody>
      </p:sp>
      <p:pic>
        <p:nvPicPr>
          <p:cNvPr id="3" name="Picture 1" descr="./figures/quicklook.png"/>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
        <p:nvSpPr>
          <p:cNvPr id="6" name="TextBox 5">
            <a:extLst>
              <a:ext uri="{FF2B5EF4-FFF2-40B4-BE49-F238E27FC236}">
                <a16:creationId xmlns:a16="http://schemas.microsoft.com/office/drawing/2014/main" id="{35944556-AF3C-89E7-B187-354B87D28F4D}"/>
              </a:ext>
            </a:extLst>
          </p:cNvPr>
          <p:cNvSpPr txBox="1"/>
          <p:nvPr/>
        </p:nvSpPr>
        <p:spPr>
          <a:xfrm>
            <a:off x="457201" y="3051511"/>
            <a:ext cx="3245381" cy="1600438"/>
          </a:xfrm>
          <a:prstGeom prst="rect">
            <a:avLst/>
          </a:prstGeom>
          <a:noFill/>
        </p:spPr>
        <p:txBody>
          <a:bodyPr wrap="square">
            <a:spAutoFit/>
          </a:bodyPr>
          <a:lstStyle/>
          <a:p>
            <a:pPr lvl="0">
              <a:spcBef>
                <a:spcPts val="3000"/>
              </a:spcBef>
            </a:pPr>
            <a:r>
              <a:rPr lang="en-US" sz="1400" b="1" dirty="0"/>
              <a:t>Conjunction selection</a:t>
            </a:r>
          </a:p>
          <a:p>
            <a:pPr lvl="0"/>
            <a:r>
              <a:rPr lang="en-US" sz="1400" dirty="0"/>
              <a:t>We first identify continuous ELFIN intervals and, for each, search DMSP satellites </a:t>
            </a:r>
            <a:r>
              <a:rPr lang="en-US" sz="1400" dirty="0">
                <a:latin typeface="Courier"/>
              </a:rPr>
              <a:t>16:18</a:t>
            </a:r>
            <a:r>
              <a:rPr lang="en-US" sz="1400" dirty="0"/>
              <a:t> for spatial match. Matching proceeds in MLAT bins of 0.5°; within overlaps we require the mean MLT difference to be &lt; 1 hour.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Flux preparation</a:t>
            </a:r>
          </a:p>
        </p:txBody>
      </p:sp>
      <p:sp>
        <p:nvSpPr>
          <p:cNvPr id="3" name="Content Placeholder 2"/>
          <p:cNvSpPr>
            <a:spLocks noGrp="1"/>
          </p:cNvSpPr>
          <p:nvPr>
            <p:ph idx="1"/>
          </p:nvPr>
        </p:nvSpPr>
        <p:spPr/>
        <p:txBody>
          <a:bodyPr/>
          <a:lstStyle/>
          <a:p>
            <a:pPr lvl="0"/>
            <a:r>
              <a:t>ELFIN: For each MLAT bin we average precipitating flux over the bin time and sanitize channels by dropping a problematic lowest‑energy point and any trailing NaNs.</a:t>
            </a:r>
          </a:p>
          <a:p>
            <a:pPr lvl="0"/>
            <a:r>
              <a:t>DMSP: We average spectra over the matched MLAT‑bin time and drop the highest‑energy channel which is occasionally spurious.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89" y="-515938"/>
            <a:ext cx="3008313" cy="871538"/>
          </a:xfrm>
        </p:spPr>
        <p:txBody>
          <a:bodyPr/>
          <a:lstStyle/>
          <a:p>
            <a:pPr marL="0" lvl="0" indent="0">
              <a:buNone/>
            </a:pPr>
            <a:r>
              <a:t>Spectral modeling</a:t>
            </a:r>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163689" y="355601"/>
                <a:ext cx="3405011" cy="3518297"/>
              </a:xfrm>
            </p:spPr>
            <p:txBody>
              <a:bodyPr>
                <a:normAutofit/>
              </a:bodyPr>
              <a:lstStyle/>
              <a:p>
                <a:pPr marL="0" lvl="0" indent="0">
                  <a:buNone/>
                </a:pPr>
                <a:r>
                  <a:rPr sz="1600" dirty="0"/>
                  <a:t>At each valid MLAT bin we jointly fit a two‑component spectrum to DMSP+ELFIN data. A low‑energy exponential cutoff power law (</a:t>
                </a:r>
                <a:r>
                  <a:rPr sz="1600" dirty="0" err="1"/>
                  <a:t>ExpPow</a:t>
                </a:r>
                <a:r>
                  <a:rPr sz="1600" dirty="0"/>
                  <a:t>) and a high‑energy kappa tail share a transition energy </a:t>
                </a:r>
                <a:r>
                  <a:rPr sz="1600" dirty="0">
                    <a:latin typeface="Courier"/>
                  </a:rPr>
                  <a:t>Emin</a:t>
                </a:r>
                <a:r>
                  <a:rPr sz="1600" dirty="0"/>
                  <a:t>:</a:t>
                </a:r>
              </a:p>
              <a:p>
                <a:pPr marL="0" lvl="0" indent="0">
                  <a:buNone/>
                </a:pPr>
                <a:r>
                  <a:rPr sz="1600" dirty="0" err="1"/>
                  <a:t>ExpPow</a:t>
                </a:r>
                <a:r>
                  <a:rPr lang="en-US" sz="1600" dirty="0"/>
                  <a:t> </a:t>
                </a:r>
                <a14:m>
                  <m:oMath xmlns:m="http://schemas.openxmlformats.org/officeDocument/2006/math">
                    <m:r>
                      <a:rPr sz="1600">
                        <a:latin typeface="Cambria Math" panose="02040503050406030204" pitchFamily="18" charset="0"/>
                      </a:rPr>
                      <m:t>𝑓</m:t>
                    </m:r>
                    <m:d>
                      <m:dPr>
                        <m:ctrlPr>
                          <a:rPr sz="1600" i="1">
                            <a:latin typeface="Cambria Math" panose="02040503050406030204" pitchFamily="18" charset="0"/>
                          </a:rPr>
                        </m:ctrlPr>
                      </m:dPr>
                      <m:e>
                        <m:r>
                          <a:rPr sz="1600">
                            <a:latin typeface="Cambria Math" panose="02040503050406030204" pitchFamily="18" charset="0"/>
                          </a:rPr>
                          <m:t>𝐸</m:t>
                        </m:r>
                      </m:e>
                    </m:d>
                    <m:r>
                      <a:rPr sz="1600">
                        <a:latin typeface="Cambria Math" panose="02040503050406030204" pitchFamily="18" charset="0"/>
                      </a:rPr>
                      <m:t>=</m:t>
                    </m:r>
                    <m:r>
                      <a:rPr sz="1600">
                        <a:latin typeface="Cambria Math" panose="02040503050406030204" pitchFamily="18" charset="0"/>
                      </a:rPr>
                      <m:t>𝐴</m:t>
                    </m:r>
                    <m:r>
                      <a:rPr sz="1600">
                        <a:latin typeface="Cambria Math" panose="02040503050406030204" pitchFamily="18" charset="0"/>
                      </a:rPr>
                      <m:t> </m:t>
                    </m:r>
                    <m:sSup>
                      <m:sSupPr>
                        <m:ctrlPr>
                          <a:rPr sz="1600" i="1">
                            <a:latin typeface="Cambria Math" panose="02040503050406030204" pitchFamily="18" charset="0"/>
                          </a:rPr>
                        </m:ctrlPr>
                      </m:sSupPr>
                      <m:e>
                        <m:r>
                          <a:rPr sz="1600">
                            <a:latin typeface="Cambria Math" panose="02040503050406030204" pitchFamily="18" charset="0"/>
                          </a:rPr>
                          <m:t>𝐸</m:t>
                        </m:r>
                      </m:e>
                      <m:sup>
                        <m:r>
                          <a:rPr sz="1600">
                            <a:latin typeface="Cambria Math" panose="02040503050406030204" pitchFamily="18" charset="0"/>
                          </a:rPr>
                          <m:t>−</m:t>
                        </m:r>
                        <m:r>
                          <a:rPr sz="1600">
                            <a:latin typeface="Cambria Math" panose="02040503050406030204" pitchFamily="18" charset="0"/>
                          </a:rPr>
                          <m:t>𝛾</m:t>
                        </m:r>
                      </m:sup>
                    </m:sSup>
                    <m:r>
                      <a:rPr sz="1600">
                        <a:latin typeface="Cambria Math" panose="02040503050406030204" pitchFamily="18" charset="0"/>
                      </a:rPr>
                      <m:t> </m:t>
                    </m:r>
                    <m:r>
                      <m:rPr>
                        <m:sty m:val="p"/>
                      </m:rPr>
                      <a:rPr sz="1600">
                        <a:latin typeface="Cambria Math" panose="02040503050406030204" pitchFamily="18" charset="0"/>
                      </a:rPr>
                      <m:t>exp</m:t>
                    </m:r>
                    <m:d>
                      <m:dPr>
                        <m:ctrlPr>
                          <a:rPr sz="1600" i="1">
                            <a:latin typeface="Cambria Math" panose="02040503050406030204" pitchFamily="18" charset="0"/>
                          </a:rPr>
                        </m:ctrlPr>
                      </m:dPr>
                      <m:e>
                        <m:r>
                          <a:rPr sz="1600">
                            <a:latin typeface="Cambria Math" panose="02040503050406030204" pitchFamily="18" charset="0"/>
                          </a:rPr>
                          <m:t>−</m:t>
                        </m:r>
                        <m:r>
                          <a:rPr sz="1600">
                            <a:latin typeface="Cambria Math" panose="02040503050406030204" pitchFamily="18" charset="0"/>
                          </a:rPr>
                          <m:t>𝐸</m:t>
                        </m:r>
                        <m:r>
                          <a:rPr sz="1600">
                            <a:latin typeface="Cambria Math" panose="02040503050406030204" pitchFamily="18" charset="0"/>
                          </a:rPr>
                          <m:t>/</m:t>
                        </m:r>
                        <m:sSub>
                          <m:sSubPr>
                            <m:ctrlPr>
                              <a:rPr sz="1600" i="1">
                                <a:latin typeface="Cambria Math" panose="02040503050406030204" pitchFamily="18" charset="0"/>
                              </a:rPr>
                            </m:ctrlPr>
                          </m:sSubPr>
                          <m:e>
                            <m:r>
                              <a:rPr sz="1600">
                                <a:latin typeface="Cambria Math" panose="02040503050406030204" pitchFamily="18" charset="0"/>
                              </a:rPr>
                              <m:t>𝐸</m:t>
                            </m:r>
                          </m:e>
                          <m:sub>
                            <m:r>
                              <a:rPr sz="1600">
                                <a:latin typeface="Cambria Math" panose="02040503050406030204" pitchFamily="18" charset="0"/>
                              </a:rPr>
                              <m:t>𝑐</m:t>
                            </m:r>
                          </m:sub>
                        </m:sSub>
                      </m:e>
                    </m:d>
                  </m:oMath>
                </a14:m>
                <a:endParaRPr sz="1600" dirty="0"/>
              </a:p>
              <a:p>
                <a:pPr marL="0" lvl="0" indent="0">
                  <a:buNone/>
                </a:pPr>
                <a:r>
                  <a:rPr sz="1600" dirty="0"/>
                  <a:t>Kappa </a:t>
                </a:r>
                <a:endParaRPr lang="en-US" sz="1600" dirty="0">
                  <a:latin typeface="Cambria Math" panose="02040503050406030204" pitchFamily="18" charset="0"/>
                </a:endParaRPr>
              </a:p>
              <a:p>
                <a:pPr marL="0" lvl="0" indent="0">
                  <a:buNone/>
                </a:pPr>
                <a14:m>
                  <m:oMathPara xmlns:m="http://schemas.openxmlformats.org/officeDocument/2006/math">
                    <m:oMathParaPr>
                      <m:jc m:val="centerGroup"/>
                    </m:oMathParaPr>
                    <m:oMath xmlns:m="http://schemas.openxmlformats.org/officeDocument/2006/math">
                      <m:r>
                        <a:rPr sz="1600">
                          <a:latin typeface="Cambria Math" panose="02040503050406030204" pitchFamily="18" charset="0"/>
                        </a:rPr>
                        <m:t>𝑓</m:t>
                      </m:r>
                      <m:d>
                        <m:dPr>
                          <m:ctrlPr>
                            <a:rPr sz="1600" i="1">
                              <a:latin typeface="Cambria Math" panose="02040503050406030204" pitchFamily="18" charset="0"/>
                            </a:rPr>
                          </m:ctrlPr>
                        </m:dPr>
                        <m:e>
                          <m:r>
                            <a:rPr sz="1600">
                              <a:latin typeface="Cambria Math" panose="02040503050406030204" pitchFamily="18" charset="0"/>
                            </a:rPr>
                            <m:t>𝐸</m:t>
                          </m:r>
                        </m:e>
                      </m:d>
                      <m:r>
                        <a:rPr sz="1600">
                          <a:latin typeface="Cambria Math" panose="02040503050406030204" pitchFamily="18" charset="0"/>
                        </a:rPr>
                        <m:t>=</m:t>
                      </m:r>
                      <m:r>
                        <a:rPr sz="1600">
                          <a:latin typeface="Cambria Math" panose="02040503050406030204" pitchFamily="18" charset="0"/>
                        </a:rPr>
                        <m:t>𝐴</m:t>
                      </m:r>
                      <m:r>
                        <a:rPr sz="1600">
                          <a:latin typeface="Cambria Math" panose="02040503050406030204" pitchFamily="18" charset="0"/>
                        </a:rPr>
                        <m:t> </m:t>
                      </m:r>
                      <m:r>
                        <a:rPr sz="1600">
                          <a:latin typeface="Cambria Math" panose="02040503050406030204" pitchFamily="18" charset="0"/>
                        </a:rPr>
                        <m:t>𝐸</m:t>
                      </m:r>
                      <m:r>
                        <a:rPr sz="1600">
                          <a:latin typeface="Cambria Math" panose="02040503050406030204" pitchFamily="18" charset="0"/>
                        </a:rPr>
                        <m:t> (1+</m:t>
                      </m:r>
                      <m:r>
                        <a:rPr sz="1600">
                          <a:latin typeface="Cambria Math" panose="02040503050406030204" pitchFamily="18" charset="0"/>
                        </a:rPr>
                        <m:t>𝐸</m:t>
                      </m:r>
                      <m:r>
                        <a:rPr sz="1600">
                          <a:latin typeface="Cambria Math" panose="02040503050406030204" pitchFamily="18" charset="0"/>
                        </a:rPr>
                        <m:t>/</m:t>
                      </m:r>
                      <m:d>
                        <m:dPr>
                          <m:ctrlPr>
                            <a:rPr sz="1600" i="1">
                              <a:latin typeface="Cambria Math" panose="02040503050406030204" pitchFamily="18" charset="0"/>
                            </a:rPr>
                          </m:ctrlPr>
                        </m:dPr>
                        <m:e>
                          <m:r>
                            <a:rPr sz="1600">
                              <a:latin typeface="Cambria Math" panose="02040503050406030204" pitchFamily="18" charset="0"/>
                            </a:rPr>
                            <m:t>𝜅</m:t>
                          </m:r>
                          <m:sSub>
                            <m:sSubPr>
                              <m:ctrlPr>
                                <a:rPr sz="1600" i="1">
                                  <a:latin typeface="Cambria Math" panose="02040503050406030204" pitchFamily="18" charset="0"/>
                                </a:rPr>
                              </m:ctrlPr>
                            </m:sSubPr>
                            <m:e>
                              <m:r>
                                <a:rPr sz="1600">
                                  <a:latin typeface="Cambria Math" panose="02040503050406030204" pitchFamily="18" charset="0"/>
                                </a:rPr>
                                <m:t>𝐸</m:t>
                              </m:r>
                            </m:e>
                            <m:sub>
                              <m:r>
                                <a:rPr sz="1600">
                                  <a:latin typeface="Cambria Math" panose="02040503050406030204" pitchFamily="18" charset="0"/>
                                </a:rPr>
                                <m:t>𝑐</m:t>
                              </m:r>
                            </m:sub>
                          </m:sSub>
                        </m:e>
                      </m:d>
                      <m:sSup>
                        <m:sSupPr>
                          <m:ctrlPr>
                            <a:rPr sz="1600" i="1">
                              <a:latin typeface="Cambria Math" panose="02040503050406030204" pitchFamily="18" charset="0"/>
                            </a:rPr>
                          </m:ctrlPr>
                        </m:sSupPr>
                        <m:e>
                          <m:r>
                            <a:rPr sz="1600">
                              <a:latin typeface="Cambria Math" panose="02040503050406030204" pitchFamily="18" charset="0"/>
                            </a:rPr>
                            <m:t>)</m:t>
                          </m:r>
                        </m:e>
                        <m:sup>
                          <m:r>
                            <a:rPr sz="1600">
                              <a:latin typeface="Cambria Math" panose="02040503050406030204" pitchFamily="18" charset="0"/>
                            </a:rPr>
                            <m:t>−</m:t>
                          </m:r>
                          <m:d>
                            <m:dPr>
                              <m:ctrlPr>
                                <a:rPr sz="1600" i="1">
                                  <a:latin typeface="Cambria Math" panose="02040503050406030204" pitchFamily="18" charset="0"/>
                                </a:rPr>
                              </m:ctrlPr>
                            </m:dPr>
                            <m:e>
                              <m:r>
                                <a:rPr sz="1600">
                                  <a:latin typeface="Cambria Math" panose="02040503050406030204" pitchFamily="18" charset="0"/>
                                </a:rPr>
                                <m:t>𝜅</m:t>
                              </m:r>
                              <m:r>
                                <a:rPr sz="1600">
                                  <a:latin typeface="Cambria Math" panose="02040503050406030204" pitchFamily="18" charset="0"/>
                                </a:rPr>
                                <m:t>+1</m:t>
                              </m:r>
                            </m:e>
                          </m:d>
                        </m:sup>
                      </m:sSup>
                    </m:oMath>
                  </m:oMathPara>
                </a14:m>
                <a:endParaRPr sz="1600" dirty="0"/>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163689" y="355601"/>
                <a:ext cx="3405011" cy="3518297"/>
              </a:xfrm>
              <a:blipFill>
                <a:blip r:embed="rId2"/>
                <a:stretch>
                  <a:fillRect l="-743" t="-360"/>
                </a:stretch>
              </a:blipFill>
            </p:spPr>
            <p:txBody>
              <a:bodyPr/>
              <a:lstStyle/>
              <a:p>
                <a:r>
                  <a:rPr lang="en-US">
                    <a:noFill/>
                  </a:rPr>
                  <a:t> </a:t>
                </a:r>
              </a:p>
            </p:txBody>
          </p:sp>
        </mc:Fallback>
      </mc:AlternateContent>
      <p:pic>
        <p:nvPicPr>
          <p:cNvPr id="3" name="Picture 1" descr="./figures/flux_with_fit.png"/>
          <p:cNvPicPr>
            <a:picLocks noGrp="1" noChangeAspect="1"/>
          </p:cNvPicPr>
          <p:nvPr/>
        </p:nvPicPr>
        <p:blipFill>
          <a:blip r:embed="rId3"/>
          <a:stretch>
            <a:fillRect/>
          </a:stretch>
        </p:blipFill>
        <p:spPr bwMode="auto">
          <a:xfrm>
            <a:off x="3568700" y="355600"/>
            <a:ext cx="5105400" cy="4089400"/>
          </a:xfrm>
          <a:prstGeom prst="rect">
            <a:avLst/>
          </a:prstGeom>
          <a:noFill/>
          <a:ln w="9525">
            <a:noFill/>
            <a:headEnd/>
            <a:tailEnd/>
          </a:ln>
        </p:spPr>
      </p:pic>
      <p:sp>
        <p:nvSpPr>
          <p:cNvPr id="6" name="TextBox 5">
            <a:extLst>
              <a:ext uri="{FF2B5EF4-FFF2-40B4-BE49-F238E27FC236}">
                <a16:creationId xmlns:a16="http://schemas.microsoft.com/office/drawing/2014/main" id="{AD8632D3-4541-1C32-D49D-198BC53F59F2}"/>
              </a:ext>
            </a:extLst>
          </p:cNvPr>
          <p:cNvSpPr txBox="1"/>
          <p:nvPr/>
        </p:nvSpPr>
        <p:spPr>
          <a:xfrm>
            <a:off x="163689" y="3081397"/>
            <a:ext cx="3155244" cy="2062103"/>
          </a:xfrm>
          <a:prstGeom prst="rect">
            <a:avLst/>
          </a:prstGeom>
          <a:noFill/>
        </p:spPr>
        <p:txBody>
          <a:bodyPr wrap="square">
            <a:spAutoFit/>
          </a:bodyPr>
          <a:lstStyle/>
          <a:p>
            <a:pPr marL="0" lvl="0" indent="0">
              <a:spcBef>
                <a:spcPts val="3000"/>
              </a:spcBef>
              <a:buNone/>
            </a:pPr>
            <a:r>
              <a:rPr lang="en-US" sz="1600" b="1" dirty="0"/>
              <a:t>Mechanism classification</a:t>
            </a:r>
          </a:p>
          <a:p>
            <a:pPr marL="0" lvl="0" indent="0">
              <a:buNone/>
            </a:pPr>
            <a:r>
              <a:rPr lang="en-US" sz="1600" dirty="0"/>
              <a:t>Using ELFIN spin‑resolved fluxes we form the ratio R = |</a:t>
            </a:r>
            <a:r>
              <a:rPr lang="en-US" sz="1600" dirty="0" err="1"/>
              <a:t>j_para</a:t>
            </a:r>
            <a:r>
              <a:rPr lang="en-US" sz="1600" dirty="0"/>
              <a:t> − </a:t>
            </a:r>
            <a:r>
              <a:rPr lang="en-US" sz="1600" dirty="0" err="1"/>
              <a:t>j_anti</a:t>
            </a:r>
            <a:r>
              <a:rPr lang="en-US" sz="1600" dirty="0"/>
              <a:t>|/</a:t>
            </a:r>
            <a:r>
              <a:rPr lang="en-US" sz="1600" dirty="0" err="1"/>
              <a:t>j_perp</a:t>
            </a:r>
            <a:r>
              <a:rPr lang="en-US" sz="1600" dirty="0"/>
              <a:t> to diagnose scattering. We classify each ELFIN MLAT bin as dominated by whistler‑mode waves or by field‑line curvature scattering (FLCS)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lvl="0" indent="0">
              <a:buNone/>
            </a:pPr>
            <a:r>
              <a:rPr dirty="0"/>
              <a:t>We compute integrated number flux and energy flux from each component and from the combined model (e.g., energy flux for E&gt;10 keV). For population statistics we retain fits that satisfy broad physical/quality filters (e.g., reasonable parameter bounds) as used in the analysis notebooks.</a:t>
            </a:r>
          </a:p>
          <a:p>
            <a:pPr marL="0" lvl="0" indent="0">
              <a:spcBef>
                <a:spcPts val="3000"/>
              </a:spcBef>
              <a:buNone/>
            </a:pPr>
            <a:r>
              <a:rPr b="1" dirty="0"/>
              <a:t>Mechanism classification</a:t>
            </a:r>
          </a:p>
          <a:p>
            <a:pPr marL="0" lvl="0" indent="0">
              <a:buNone/>
            </a:pPr>
            <a:r>
              <a:rPr dirty="0"/>
              <a:t>Using ELFIN spin‑resolved fluxes we form the ratio R = |</a:t>
            </a:r>
            <a:r>
              <a:rPr dirty="0" err="1"/>
              <a:t>j_para</a:t>
            </a:r>
            <a:r>
              <a:rPr dirty="0"/>
              <a:t> − </a:t>
            </a:r>
            <a:r>
              <a:rPr dirty="0" err="1"/>
              <a:t>j_anti</a:t>
            </a:r>
            <a:r>
              <a:rPr dirty="0"/>
              <a:t>|/</a:t>
            </a:r>
            <a:r>
              <a:rPr dirty="0" err="1"/>
              <a:t>j_perp</a:t>
            </a:r>
            <a:r>
              <a:rPr dirty="0"/>
              <a:t> to diagnose scattering. We classify each ELFIN MLAT bin as dominated by whistler‑mode waves or by field‑line curvature scattering (FLCS) using simple, threshold‑based rules implemented (night‑side and higher‑latitude preference for FLCS; low‑latitude, softer‑with‑energy behavior for whistlers).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Results</a:t>
            </a:r>
          </a:p>
        </p:txBody>
      </p:sp>
      <p:sp>
        <p:nvSpPr>
          <p:cNvPr id="4" name="Text Placeholder 3"/>
          <p:cNvSpPr>
            <a:spLocks noGrp="1"/>
          </p:cNvSpPr>
          <p:nvPr>
            <p:ph type="body" sz="half" idx="2"/>
          </p:nvPr>
        </p:nvSpPr>
        <p:spPr/>
        <p:txBody>
          <a:bodyPr/>
          <a:lstStyle/>
          <a:p>
            <a:pPr marL="0" lvl="0" indent="0">
              <a:spcBef>
                <a:spcPts val="3000"/>
              </a:spcBef>
              <a:buNone/>
            </a:pPr>
            <a:r>
              <a:rPr b="1"/>
              <a:t>Sampling and parameters</a:t>
            </a:r>
          </a:p>
          <a:p>
            <a:pPr marL="0" lvl="0" indent="0">
              <a:buNone/>
            </a:pPr>
            <a:r>
              <a:t>Conjunction sampling by MLT/MLAT and AE:</a:t>
            </a:r>
          </a:p>
        </p:txBody>
      </p:sp>
      <p:pic>
        <p:nvPicPr>
          <p:cNvPr id="3" name="Picture 1" descr="./figures/n_mlt_mlat.png"/>
          <p:cNvPicPr>
            <a:picLocks noGrp="1" noChangeAspect="1"/>
          </p:cNvPicPr>
          <p:nvPr/>
        </p:nvPicPr>
        <p:blipFill>
          <a:blip r:embed="rId2"/>
          <a:stretch>
            <a:fillRect/>
          </a:stretch>
        </p:blipFill>
        <p:spPr bwMode="auto">
          <a:xfrm>
            <a:off x="338667" y="1885244"/>
            <a:ext cx="8686799" cy="2614683"/>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31423" y="207081"/>
            <a:ext cx="3008313" cy="3518297"/>
          </a:xfrm>
        </p:spPr>
        <p:txBody>
          <a:bodyPr/>
          <a:lstStyle/>
          <a:p>
            <a:pPr marL="0" lvl="0" indent="0">
              <a:buNone/>
            </a:pPr>
            <a:r>
              <a:rPr dirty="0"/>
              <a:t>Mean fitted parameters across MLT/MLAT and AE bins:</a:t>
            </a:r>
          </a:p>
        </p:txBody>
      </p:sp>
      <p:pic>
        <p:nvPicPr>
          <p:cNvPr id="2" name="Picture 1" descr="./figures/params_mlt_mlat_mean.png"/>
          <p:cNvPicPr>
            <a:picLocks noGrp="1" noChangeAspect="1"/>
          </p:cNvPicPr>
          <p:nvPr/>
        </p:nvPicPr>
        <p:blipFill>
          <a:blip r:embed="rId2"/>
          <a:stretch>
            <a:fillRect/>
          </a:stretch>
        </p:blipFill>
        <p:spPr bwMode="auto">
          <a:xfrm>
            <a:off x="78847" y="910891"/>
            <a:ext cx="8833730" cy="4131198"/>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95957" y="173215"/>
            <a:ext cx="8302976" cy="3518297"/>
          </a:xfrm>
        </p:spPr>
        <p:txBody>
          <a:bodyPr/>
          <a:lstStyle/>
          <a:p>
            <a:pPr marL="0" lvl="0" indent="0">
              <a:spcBef>
                <a:spcPts val="3000"/>
              </a:spcBef>
              <a:buNone/>
            </a:pPr>
            <a:r>
              <a:rPr b="1" dirty="0"/>
              <a:t>Integrated fluxes</a:t>
            </a:r>
          </a:p>
          <a:p>
            <a:pPr marL="0" lvl="0" indent="0">
              <a:buNone/>
            </a:pPr>
            <a:r>
              <a:rPr dirty="0"/>
              <a:t>The combined model reproduces coherent spatial patterns that intensify with AE. Rows show AE ranges; columns show number and energy flux from the </a:t>
            </a:r>
            <a:r>
              <a:rPr dirty="0" err="1"/>
              <a:t>ExpPow</a:t>
            </a:r>
            <a:r>
              <a:rPr dirty="0"/>
              <a:t> and Kappa components and the total energy flux above 10 keV:</a:t>
            </a:r>
          </a:p>
        </p:txBody>
      </p:sp>
      <p:pic>
        <p:nvPicPr>
          <p:cNvPr id="2" name="Picture 1" descr="./figures/flux_mlt_mlat.png"/>
          <p:cNvPicPr>
            <a:picLocks noGrp="1" noChangeAspect="1"/>
          </p:cNvPicPr>
          <p:nvPr/>
        </p:nvPicPr>
        <p:blipFill>
          <a:blip r:embed="rId2"/>
          <a:stretch>
            <a:fillRect/>
          </a:stretch>
        </p:blipFill>
        <p:spPr bwMode="auto">
          <a:xfrm>
            <a:off x="745067" y="800100"/>
            <a:ext cx="7461738" cy="43434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977</Words>
  <Application>Microsoft Macintosh PowerPoint</Application>
  <PresentationFormat>On-screen Show (16:9)</PresentationFormat>
  <Paragraphs>42</Paragraphs>
  <Slides>14</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Courier</vt:lpstr>
      <vt:lpstr>Office Theme</vt:lpstr>
      <vt:lpstr>Pecularities of precipitating electron spectra : DMPS &amp; ELFIN combined dataset</vt:lpstr>
      <vt:lpstr>Introduction</vt:lpstr>
      <vt:lpstr>Data and Methods</vt:lpstr>
      <vt:lpstr>Flux preparation</vt:lpstr>
      <vt:lpstr>Spectral modeling</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Discussion and Outlook</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Pecularities of precipitating electron spectra : DMPS &amp; ELFIN combined dataset</dc:title>
  <dc:creator/>
  <cp:keywords/>
  <cp:lastModifiedBy>Zijin Zhang</cp:lastModifiedBy>
  <cp:revision>8</cp:revision>
  <dcterms:created xsi:type="dcterms:W3CDTF">2025-10-15T16:34:55Z</dcterms:created>
  <dcterms:modified xsi:type="dcterms:W3CDTF">2025-10-15T16:40:39Z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